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3"/>
  </p:notesMasterIdLst>
  <p:sldIdLst>
    <p:sldId id="292" r:id="rId2"/>
    <p:sldId id="293" r:id="rId3"/>
    <p:sldId id="257" r:id="rId4"/>
    <p:sldId id="296" r:id="rId5"/>
    <p:sldId id="300" r:id="rId6"/>
    <p:sldId id="297" r:id="rId7"/>
    <p:sldId id="298" r:id="rId8"/>
    <p:sldId id="299" r:id="rId9"/>
    <p:sldId id="294" r:id="rId10"/>
    <p:sldId id="301" r:id="rId11"/>
    <p:sldId id="302" r:id="rId12"/>
    <p:sldId id="303" r:id="rId13"/>
    <p:sldId id="305" r:id="rId14"/>
    <p:sldId id="306" r:id="rId15"/>
    <p:sldId id="258" r:id="rId16"/>
    <p:sldId id="284" r:id="rId17"/>
    <p:sldId id="307" r:id="rId18"/>
    <p:sldId id="280" r:id="rId19"/>
    <p:sldId id="273" r:id="rId20"/>
    <p:sldId id="275" r:id="rId21"/>
    <p:sldId id="29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9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45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9FA215-3639-4A7C-AD38-AE6F42504AF9}" type="datetimeFigureOut">
              <a:rPr lang="ru-RU"/>
              <a:pPr>
                <a:defRPr/>
              </a:pPr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750CC5-85C3-462D-873D-362851900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64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644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E62ADA8-0106-4DEA-A890-CE4195993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00F2D-328C-4C73-A6E4-3EA2A8742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0EBA5-4755-4202-8A14-A2C913739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2E776-9607-4A0A-ABDA-23F03C16D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17828-B744-4B68-B747-1BB75C157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C5E64-9FF0-44FC-9D5D-C7DBF699D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F323-99B4-43EA-89D9-8E191FBB3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76292-6E7F-4705-A921-1B291595B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694BF-2637-4406-8801-9ADD5DC3B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2CDEB-F86A-4B1A-BAAE-71B7EF301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4E713-E3C1-42EF-8846-12410A070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4541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1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4541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41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54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E941168-8E62-4073-B25D-2FE9195F7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400" smtClean="0"/>
              <a:t>Речевая готовность</a:t>
            </a:r>
            <a:br>
              <a:rPr lang="ru-RU" sz="4400" smtClean="0"/>
            </a:br>
            <a:r>
              <a:rPr lang="ru-RU" sz="4400" smtClean="0"/>
              <a:t>ребёнка к школе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Учитель – логопед</a:t>
            </a:r>
          </a:p>
          <a:p>
            <a:pPr eaLnBrk="1" hangingPunct="1"/>
            <a:r>
              <a:rPr lang="ru-RU" smtClean="0"/>
              <a:t>МБОУ СОШ №10 ККЮС г. Рубцовска Горбань Ю.А.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696200" cy="1143000"/>
          </a:xfrm>
        </p:spPr>
        <p:txBody>
          <a:bodyPr/>
          <a:lstStyle/>
          <a:p>
            <a:pPr eaLnBrk="1" hangingPunct="1"/>
            <a:r>
              <a:rPr lang="ru-RU" sz="4500" smtClean="0"/>
              <a:t>Фонетический слух - 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500" smtClean="0"/>
              <a:t>это умение различать на слух звуки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500" smtClean="0"/>
              <a:t>родной речи.</a:t>
            </a:r>
          </a:p>
        </p:txBody>
      </p:sp>
      <p:pic>
        <p:nvPicPr>
          <p:cNvPr id="12292" name="Picture 2" descr="http://oleksenko.ru/mini/mini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240088"/>
            <a:ext cx="3476625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Повторить за взрослым слоговые ряды: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ро – ло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ло – ро</a:t>
            </a:r>
          </a:p>
          <a:p>
            <a:pPr eaLnBrk="1" hangingPunct="1">
              <a:buFont typeface="Wingdings" pitchFamily="2" charset="2"/>
              <a:buNone/>
            </a:pPr>
            <a:endParaRPr lang="ru-RU" sz="1500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ро – ро – ло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ро – ло – ро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ло – ро – ло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ло – ро – ро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ло – ло – ро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ро – ло – ло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3316" name="Picture 2" descr="http://cs10730.vkontakte.ru/u01145/-14/x_b1e375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8194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305800" cy="1143000"/>
          </a:xfrm>
        </p:spPr>
        <p:txBody>
          <a:bodyPr/>
          <a:lstStyle/>
          <a:p>
            <a:pPr eaLnBrk="1" hangingPunct="1"/>
            <a:r>
              <a:rPr lang="ru-RU" sz="3500" smtClean="0"/>
              <a:t>Пары звуков для дифференциации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Глухие – звонкие: </a:t>
            </a:r>
            <a:r>
              <a:rPr lang="ru-RU" i="1" smtClean="0">
                <a:solidFill>
                  <a:srgbClr val="FF0000"/>
                </a:solidFill>
              </a:rPr>
              <a:t>б-п, в-ф, г-к, д-т, ж-ш, з-с</a:t>
            </a:r>
            <a:r>
              <a:rPr lang="ru-RU" i="1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Свистящие – шипящие: </a:t>
            </a:r>
            <a:r>
              <a:rPr lang="ru-RU" i="1" smtClean="0">
                <a:solidFill>
                  <a:srgbClr val="FF0000"/>
                </a:solidFill>
              </a:rPr>
              <a:t>ш-с, ж-з, ч-щ, с-ц, ш-щ</a:t>
            </a:r>
            <a:r>
              <a:rPr lang="ru-RU" i="1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Сонорные:</a:t>
            </a:r>
            <a:r>
              <a:rPr lang="ru-RU" i="1" smtClean="0"/>
              <a:t> </a:t>
            </a:r>
            <a:r>
              <a:rPr lang="ru-RU" i="1" smtClean="0">
                <a:solidFill>
                  <a:srgbClr val="FF0000"/>
                </a:solidFill>
              </a:rPr>
              <a:t>р-л, й-л</a:t>
            </a:r>
            <a:r>
              <a:rPr lang="ru-RU" i="1" smtClean="0"/>
              <a:t>.</a:t>
            </a:r>
            <a:endParaRPr lang="ru-RU" smtClean="0"/>
          </a:p>
        </p:txBody>
      </p:sp>
      <p:pic>
        <p:nvPicPr>
          <p:cNvPr id="14340" name="Picture 4" descr="http://www.100book.ru/b494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962400"/>
            <a:ext cx="22860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http://images.zone-x.ru/243%5C669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505200"/>
            <a:ext cx="2286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В каких словах есть звук </a:t>
            </a:r>
            <a:r>
              <a:rPr lang="en-US" sz="4000" smtClean="0">
                <a:cs typeface="Arial" charset="0"/>
              </a:rPr>
              <a:t>[</a:t>
            </a:r>
            <a:r>
              <a:rPr lang="ru-RU" sz="4000" smtClean="0">
                <a:cs typeface="Arial" charset="0"/>
              </a:rPr>
              <a:t>с</a:t>
            </a:r>
            <a:r>
              <a:rPr lang="en-US" sz="4000" smtClean="0">
                <a:cs typeface="Arial" charset="0"/>
              </a:rPr>
              <a:t>]</a:t>
            </a:r>
            <a:r>
              <a:rPr lang="ru-RU" sz="4000" smtClean="0"/>
              <a:t>?</a:t>
            </a:r>
          </a:p>
        </p:txBody>
      </p:sp>
      <p:pic>
        <p:nvPicPr>
          <p:cNvPr id="15363" name="Picture 4" descr="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8000" contrast="4000"/>
          </a:blip>
          <a:srcRect/>
          <a:stretch>
            <a:fillRect/>
          </a:stretch>
        </p:blipFill>
        <p:spPr>
          <a:xfrm>
            <a:off x="1524000" y="2468563"/>
            <a:ext cx="6781800" cy="415925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>
          <a:xfrm>
            <a:off x="1295400" y="914400"/>
            <a:ext cx="7848600" cy="1066800"/>
          </a:xfrm>
        </p:spPr>
        <p:txBody>
          <a:bodyPr/>
          <a:lstStyle/>
          <a:p>
            <a:pPr eaLnBrk="1" hangingPunct="1"/>
            <a:r>
              <a:rPr lang="ru-RU" sz="3800" dirty="0" smtClean="0"/>
              <a:t>Распределить картинки на 2 </a:t>
            </a:r>
            <a:r>
              <a:rPr lang="ru-RU" sz="3800" dirty="0" smtClean="0"/>
              <a:t>группы</a:t>
            </a:r>
            <a:endParaRPr lang="ru-RU" sz="3800" dirty="0" smtClean="0"/>
          </a:p>
        </p:txBody>
      </p:sp>
      <p:pic>
        <p:nvPicPr>
          <p:cNvPr id="16387" name="Picture 4" descr="8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8000" contrast="6000"/>
          </a:blip>
          <a:srcRect/>
          <a:stretch>
            <a:fillRect/>
          </a:stretch>
        </p:blipFill>
        <p:spPr>
          <a:xfrm>
            <a:off x="1296988" y="2362200"/>
            <a:ext cx="6551612" cy="4192588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8077200" cy="1219200"/>
          </a:xfrm>
        </p:spPr>
        <p:txBody>
          <a:bodyPr/>
          <a:lstStyle/>
          <a:p>
            <a:pPr eaLnBrk="1" hangingPunct="1"/>
            <a:r>
              <a:rPr lang="ru-RU" sz="3700" smtClean="0"/>
              <a:t>Умение анализировать звуковой состав слова</a:t>
            </a:r>
          </a:p>
        </p:txBody>
      </p:sp>
      <p:pic>
        <p:nvPicPr>
          <p:cNvPr id="17411" name="Picture 8" descr="Изображение 01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4000" contrast="40000"/>
          </a:blip>
          <a:srcRect/>
          <a:stretch>
            <a:fillRect/>
          </a:stretch>
        </p:blipFill>
        <p:spPr>
          <a:xfrm>
            <a:off x="2590800" y="2819400"/>
            <a:ext cx="4724400" cy="3797300"/>
          </a:xfrm>
          <a:noFill/>
        </p:spPr>
      </p:pic>
      <p:pic>
        <p:nvPicPr>
          <p:cNvPr id="17412" name="Picture 9" descr="Изображение 011"/>
          <p:cNvPicPr>
            <a:picLocks noChangeAspect="1" noChangeArrowheads="1"/>
          </p:cNvPicPr>
          <p:nvPr/>
        </p:nvPicPr>
        <p:blipFill>
          <a:blip r:embed="rId2">
            <a:lum bright="-14000" contrast="40000"/>
          </a:blip>
          <a:srcRect/>
          <a:stretch>
            <a:fillRect/>
          </a:stretch>
        </p:blipFill>
        <p:spPr bwMode="auto">
          <a:xfrm>
            <a:off x="2590800" y="2819400"/>
            <a:ext cx="47244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Где находится звук </a:t>
            </a:r>
            <a:r>
              <a:rPr lang="en-US" smtClean="0">
                <a:cs typeface="Arial" charset="0"/>
              </a:rPr>
              <a:t>[</a:t>
            </a:r>
            <a:r>
              <a:rPr lang="ru-RU" smtClean="0">
                <a:cs typeface="Arial" charset="0"/>
              </a:rPr>
              <a:t>Ц</a:t>
            </a:r>
            <a:r>
              <a:rPr lang="en-US" smtClean="0">
                <a:cs typeface="Arial" charset="0"/>
              </a:rPr>
              <a:t>]</a:t>
            </a:r>
            <a:r>
              <a:rPr lang="ru-RU" smtClean="0">
                <a:cs typeface="Arial" charset="0"/>
              </a:rPr>
              <a:t> (в начале, в конце или в середине слова)?</a:t>
            </a:r>
            <a:endParaRPr lang="en-US" smtClean="0">
              <a:cs typeface="Arial" charset="0"/>
            </a:endParaRPr>
          </a:p>
        </p:txBody>
      </p:sp>
      <p:pic>
        <p:nvPicPr>
          <p:cNvPr id="18435" name="Picture 7" descr="12"/>
          <p:cNvPicPr>
            <a:picLocks noChangeAspect="1" noChangeArrowheads="1"/>
          </p:cNvPicPr>
          <p:nvPr/>
        </p:nvPicPr>
        <p:blipFill>
          <a:blip r:embed="rId2">
            <a:lum bright="-12000" contrast="10000"/>
          </a:blip>
          <a:srcRect/>
          <a:stretch>
            <a:fillRect/>
          </a:stretch>
        </p:blipFill>
        <p:spPr bwMode="auto">
          <a:xfrm>
            <a:off x="912813" y="3352800"/>
            <a:ext cx="77755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pPr eaLnBrk="1" hangingPunct="1"/>
            <a:r>
              <a:rPr lang="ru-RU" smtClean="0"/>
              <a:t>Определить в слове первый (последний) звук: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 descr="http://www.xrest.ru/images/collection/00166/279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90800"/>
            <a:ext cx="144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www.otoys.ru/picturesNew/paola_reina/b_25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743200"/>
            <a:ext cx="128746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st.free-lance.ru/projects/upload/f_4d6360d7639b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953000"/>
            <a:ext cx="213836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http://smotra.ru/data/img/users_imgs/21440/sm_users_img-621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4238" y="5006975"/>
            <a:ext cx="1909762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71600" y="54102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5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2200" y="40386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25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848600" cy="1143000"/>
          </a:xfrm>
        </p:spPr>
        <p:txBody>
          <a:bodyPr/>
          <a:lstStyle/>
          <a:p>
            <a:pPr eaLnBrk="1" hangingPunct="1"/>
            <a:r>
              <a:rPr lang="ru-RU" sz="4100" dirty="0" smtClean="0"/>
              <a:t>Составление «цепочек» </a:t>
            </a:r>
            <a:r>
              <a:rPr lang="ru-RU" sz="4100" dirty="0" smtClean="0"/>
              <a:t>слов</a:t>
            </a:r>
            <a:endParaRPr lang="ru-RU" sz="4100" dirty="0" smtClean="0"/>
          </a:p>
        </p:txBody>
      </p:sp>
      <p:pic>
        <p:nvPicPr>
          <p:cNvPr id="20483" name="Picture 4" descr="Изображение 01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20000" contrast="42000"/>
          </a:blip>
          <a:srcRect/>
          <a:stretch>
            <a:fillRect/>
          </a:stretch>
        </p:blipFill>
        <p:spPr>
          <a:xfrm>
            <a:off x="2286000" y="2590800"/>
            <a:ext cx="5024438" cy="372427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AutoShape 2"/>
          <p:cNvSpPr>
            <a:spLocks noGrp="1" noChangeArrowheads="1"/>
          </p:cNvSpPr>
          <p:nvPr>
            <p:ph type="title"/>
          </p:nvPr>
        </p:nvSpPr>
        <p:spPr>
          <a:xfrm>
            <a:off x="3276600" y="838200"/>
            <a:ext cx="5867400" cy="1143000"/>
          </a:xfrm>
        </p:spPr>
        <p:txBody>
          <a:bodyPr/>
          <a:lstStyle/>
          <a:p>
            <a:pPr eaLnBrk="1" hangingPunct="1"/>
            <a:r>
              <a:rPr lang="ru-RU" sz="3500" smtClean="0"/>
              <a:t>Стихи – загадки.</a:t>
            </a:r>
            <a:br>
              <a:rPr lang="ru-RU" sz="3500" smtClean="0"/>
            </a:br>
            <a:r>
              <a:rPr lang="ru-RU" sz="3500" smtClean="0"/>
              <a:t>Что неправильно? Какие звуки «заблудились»?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971800"/>
            <a:ext cx="5029200" cy="2895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smtClean="0"/>
              <a:t>Весёлые ошибки.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</a:pPr>
            <a:r>
              <a:rPr lang="ru-RU" sz="3000" smtClean="0"/>
              <a:t>На верхушке каланчи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000" smtClean="0"/>
              <a:t>День и ночь кричат </a:t>
            </a:r>
            <a:r>
              <a:rPr lang="ru-RU" sz="3000" i="1" u="sng" smtClean="0"/>
              <a:t>врачи</a:t>
            </a:r>
            <a:r>
              <a:rPr lang="ru-RU" sz="3000" smtClean="0"/>
              <a:t>.</a:t>
            </a: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819400"/>
            <a:ext cx="320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5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8153400" cy="1450975"/>
          </a:xfrm>
        </p:spPr>
        <p:txBody>
          <a:bodyPr/>
          <a:lstStyle/>
          <a:p>
            <a:pPr eaLnBrk="1" hangingPunct="1"/>
            <a:r>
              <a:rPr lang="ru-RU" sz="4400" smtClean="0"/>
              <a:t>Речевая готовность ребёнка к школе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7693025" cy="4038600"/>
          </a:xfrm>
        </p:spPr>
        <p:txBody>
          <a:bodyPr/>
          <a:lstStyle/>
          <a:p>
            <a:pPr eaLnBrk="1" hangingPunct="1"/>
            <a:r>
              <a:rPr lang="ru-RU" sz="3300" smtClean="0"/>
              <a:t>Правильное звукопроизношение</a:t>
            </a:r>
          </a:p>
          <a:p>
            <a:pPr eaLnBrk="1" hangingPunct="1"/>
            <a:r>
              <a:rPr lang="ru-RU" sz="3300" smtClean="0"/>
              <a:t>Хорошо развитый фонематический слух</a:t>
            </a:r>
          </a:p>
          <a:p>
            <a:pPr eaLnBrk="1" hangingPunct="1"/>
            <a:r>
              <a:rPr lang="ru-RU" sz="3300" smtClean="0"/>
              <a:t>Умение анализировать звуковой состав слова</a:t>
            </a:r>
          </a:p>
          <a:p>
            <a:pPr eaLnBrk="1" hangingPunct="1"/>
            <a:r>
              <a:rPr lang="ru-RU" sz="3300" smtClean="0"/>
              <a:t>Достаточный словарный запас</a:t>
            </a:r>
          </a:p>
          <a:p>
            <a:pPr eaLnBrk="1" hangingPunct="1"/>
            <a:r>
              <a:rPr lang="ru-RU" sz="3300" smtClean="0"/>
              <a:t>Хорошо развитая связная речь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  <p:bldP spid="1914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543800" cy="1143000"/>
          </a:xfrm>
        </p:spPr>
        <p:txBody>
          <a:bodyPr/>
          <a:lstStyle/>
          <a:p>
            <a:pPr eaLnBrk="1" hangingPunct="1"/>
            <a:r>
              <a:rPr lang="ru-RU" sz="4500" dirty="0" smtClean="0"/>
              <a:t>Разгадывание </a:t>
            </a:r>
            <a:r>
              <a:rPr lang="ru-RU" sz="4500" dirty="0" smtClean="0"/>
              <a:t>ребусов</a:t>
            </a:r>
            <a:endParaRPr lang="ru-RU" sz="4500" dirty="0" smtClean="0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2362200"/>
            <a:ext cx="2968625" cy="3724275"/>
          </a:xfrm>
        </p:spPr>
        <p:txBody>
          <a:bodyPr/>
          <a:lstStyle/>
          <a:p>
            <a:pPr eaLnBrk="1" hangingPunct="1"/>
            <a:r>
              <a:rPr lang="ru-RU" sz="4000" smtClean="0"/>
              <a:t>Гамак</a:t>
            </a:r>
          </a:p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Крот</a:t>
            </a:r>
          </a:p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Гроза</a:t>
            </a:r>
          </a:p>
        </p:txBody>
      </p:sp>
      <p:pic>
        <p:nvPicPr>
          <p:cNvPr id="22532" name="Picture 9" descr="Изображение 01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1905000" y="2438400"/>
            <a:ext cx="2560638" cy="372586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8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8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696200" cy="1143000"/>
          </a:xfrm>
        </p:spPr>
        <p:txBody>
          <a:bodyPr/>
          <a:lstStyle/>
          <a:p>
            <a:pPr eaLnBrk="1" hangingPunct="1"/>
            <a:r>
              <a:rPr lang="ru-RU" sz="4500" dirty="0" smtClean="0"/>
              <a:t>Разгадывание </a:t>
            </a:r>
            <a:r>
              <a:rPr lang="ru-RU" sz="4500" dirty="0" smtClean="0"/>
              <a:t>ребусов</a:t>
            </a:r>
            <a:endParaRPr lang="ru-RU" sz="45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3556" name="Picture 4" descr="р 2 031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676400" y="38100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5867400" cy="1219200"/>
          </a:xfrm>
        </p:spPr>
        <p:txBody>
          <a:bodyPr/>
          <a:lstStyle/>
          <a:p>
            <a:pPr eaLnBrk="1" hangingPunct="1"/>
            <a:r>
              <a:rPr lang="ru-RU" sz="4000" smtClean="0"/>
              <a:t>Правильное звукопроизношение</a:t>
            </a:r>
          </a:p>
        </p:txBody>
      </p:sp>
      <p:pic>
        <p:nvPicPr>
          <p:cNvPr id="5123" name="Picture 5" descr="Изображение 008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2000" contrast="40000"/>
          </a:blip>
          <a:srcRect/>
          <a:stretch>
            <a:fillRect/>
          </a:stretch>
        </p:blipFill>
        <p:spPr>
          <a:xfrm>
            <a:off x="2362200" y="2590800"/>
            <a:ext cx="4114800" cy="401161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696200" cy="1143000"/>
          </a:xfrm>
        </p:spPr>
        <p:txBody>
          <a:bodyPr/>
          <a:lstStyle/>
          <a:p>
            <a:pPr eaLnBrk="1" hangingPunct="1"/>
            <a:r>
              <a:rPr lang="ru-RU" sz="4500" smtClean="0"/>
              <a:t>Работа с чистоговорками</a:t>
            </a:r>
          </a:p>
        </p:txBody>
      </p:sp>
      <p:pic>
        <p:nvPicPr>
          <p:cNvPr id="614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12000"/>
          </a:blip>
          <a:srcRect/>
          <a:stretch>
            <a:fillRect/>
          </a:stretch>
        </p:blipFill>
        <p:spPr>
          <a:xfrm>
            <a:off x="2971800" y="2819400"/>
            <a:ext cx="3282950" cy="27400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Произнесение с изменением громкости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Sound"/>
          <p:cNvSpPr>
            <a:spLocks noEditPoints="1" noChangeArrowheads="1"/>
          </p:cNvSpPr>
          <p:nvPr/>
        </p:nvSpPr>
        <p:spPr bwMode="auto">
          <a:xfrm>
            <a:off x="1066800" y="4419600"/>
            <a:ext cx="1371600" cy="11239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ound"/>
          <p:cNvSpPr>
            <a:spLocks noEditPoints="1" noChangeArrowheads="1"/>
          </p:cNvSpPr>
          <p:nvPr/>
        </p:nvSpPr>
        <p:spPr bwMode="auto">
          <a:xfrm>
            <a:off x="3276600" y="4038600"/>
            <a:ext cx="2362200" cy="18859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ound"/>
          <p:cNvSpPr>
            <a:spLocks noEditPoints="1" noChangeArrowheads="1"/>
          </p:cNvSpPr>
          <p:nvPr/>
        </p:nvSpPr>
        <p:spPr bwMode="auto">
          <a:xfrm>
            <a:off x="6172200" y="3429000"/>
            <a:ext cx="2743200" cy="264795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382000" cy="1752600"/>
          </a:xfrm>
        </p:spPr>
        <p:txBody>
          <a:bodyPr/>
          <a:lstStyle/>
          <a:p>
            <a:pPr eaLnBrk="1" hangingPunct="1"/>
            <a:r>
              <a:rPr lang="ru-RU" sz="3200" smtClean="0"/>
              <a:t>Чёткое проговаривание с постепенным увеличением темпа речи</a:t>
            </a:r>
          </a:p>
        </p:txBody>
      </p:sp>
      <p:pic>
        <p:nvPicPr>
          <p:cNvPr id="8195" name="Picture 2" descr="http://img-fotki.yandex.ru/get/4608/cadi-1986.523/0_804bb_b4cf3fc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590800"/>
            <a:ext cx="31972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http://i-fakt.ru/wp-content/uploads/2013/05/1602885-58ff7b1927e8e16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1242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eaLnBrk="1" hangingPunct="1"/>
            <a:r>
              <a:rPr lang="ru-RU" smtClean="0"/>
              <a:t>Произнесение с изменением интонации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http://nsc.1september.ru/2003/33/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200400"/>
            <a:ext cx="46482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Произнесение с изменением тембра голоса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http://img-fotki.yandex.ru/get/4703/svetlera.3f/0_50733_c03b145e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www.solnushki.ru/images/gtutor/00002/sr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30480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6200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Нарушение слоговой структуры слова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2819400"/>
            <a:ext cx="3878263" cy="36226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1195</TotalTime>
  <Words>237</Words>
  <Application>Microsoft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Wingdings</vt:lpstr>
      <vt:lpstr>Calibri</vt:lpstr>
      <vt:lpstr>Times New Roman</vt:lpstr>
      <vt:lpstr>Капсулы</vt:lpstr>
      <vt:lpstr>Речевая готовность ребёнка к школе</vt:lpstr>
      <vt:lpstr>Речевая готовность ребёнка к школе</vt:lpstr>
      <vt:lpstr>Правильное звукопроизношение</vt:lpstr>
      <vt:lpstr>Работа с чистоговорками</vt:lpstr>
      <vt:lpstr>Произнесение с изменением громкости</vt:lpstr>
      <vt:lpstr>Чёткое проговаривание с постепенным увеличением темпа речи</vt:lpstr>
      <vt:lpstr>Произнесение с изменением интонации</vt:lpstr>
      <vt:lpstr>Произнесение с изменением тембра голоса</vt:lpstr>
      <vt:lpstr>Нарушение слоговой структуры слова</vt:lpstr>
      <vt:lpstr>Фонетический слух - </vt:lpstr>
      <vt:lpstr>Повторить за взрослым слоговые ряды:</vt:lpstr>
      <vt:lpstr>Пары звуков для дифференциации</vt:lpstr>
      <vt:lpstr>В каких словах есть звук [с]?</vt:lpstr>
      <vt:lpstr>Распределить картинки на 2 группы</vt:lpstr>
      <vt:lpstr>Умение анализировать звуковой состав слова</vt:lpstr>
      <vt:lpstr>Где находится звук [Ц] (в начале, в конце или в середине слова)?</vt:lpstr>
      <vt:lpstr>Определить в слове первый (последний) звук:</vt:lpstr>
      <vt:lpstr>Составление «цепочек» слов</vt:lpstr>
      <vt:lpstr>Стихи – загадки. Что неправильно? Какие звуки «заблудились»?</vt:lpstr>
      <vt:lpstr>Разгадывание ребусов</vt:lpstr>
      <vt:lpstr>Разгадывание ребусов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77</cp:revision>
  <cp:lastPrinted>1601-01-01T00:00:00Z</cp:lastPrinted>
  <dcterms:created xsi:type="dcterms:W3CDTF">1601-01-01T00:00:00Z</dcterms:created>
  <dcterms:modified xsi:type="dcterms:W3CDTF">2013-12-15T12:13:42Z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