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8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308" r:id="rId9"/>
    <p:sldId id="309" r:id="rId10"/>
    <p:sldId id="310" r:id="rId11"/>
    <p:sldId id="268" r:id="rId12"/>
    <p:sldId id="269" r:id="rId13"/>
    <p:sldId id="270" r:id="rId14"/>
    <p:sldId id="271" r:id="rId15"/>
    <p:sldId id="316" r:id="rId16"/>
    <p:sldId id="286" r:id="rId17"/>
    <p:sldId id="312" r:id="rId18"/>
    <p:sldId id="313" r:id="rId19"/>
    <p:sldId id="314" r:id="rId20"/>
    <p:sldId id="315" r:id="rId21"/>
    <p:sldId id="278" r:id="rId22"/>
    <p:sldId id="287" r:id="rId23"/>
    <p:sldId id="279" r:id="rId24"/>
    <p:sldId id="282" r:id="rId25"/>
    <p:sldId id="311" r:id="rId26"/>
    <p:sldId id="31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9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45" autoAdjust="0"/>
    <p:restoredTop sz="94660"/>
  </p:normalViewPr>
  <p:slideViewPr>
    <p:cSldViewPr>
      <p:cViewPr varScale="1">
        <p:scale>
          <a:sx n="97" d="100"/>
          <a:sy n="97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EF9CB2-6131-4D41-AA03-43145426B670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93C900-E41B-4308-BA7C-0B648CFA3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A3611-1FA0-48EE-853D-8EEBA8848CAA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64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644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B9A7FF8-D2AD-4D8C-830F-E4A3DF41C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FE3A-6535-4122-9C9B-96068BF6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3127B-E40B-49C1-9750-088FAD749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7F67-A60E-43C1-8431-D5E1B5C63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E9E17-BC59-4AA0-A0B7-82B302014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1805-D11A-4C36-9661-9631846FE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C3A6D-9DBE-432F-BBE4-C5D9A4C9B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19CCD-44E7-4EFF-A802-7FA3E8F6E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ECAB2-4512-4279-905A-43D106733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A4E0-BC4A-48B7-B2E0-A4B1BEDB9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9FCD-819F-4C56-A0B2-21095C115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4541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1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4541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1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54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60B589-714B-4533-B627-3A7B0932F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childhoodbooks.ru/images/illustr/suteev/skazki/suteev5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3/75/148/75148716_4278666_bystrye_diety0044.jpg" TargetMode="External"/><Relationship Id="rId3" Type="http://schemas.openxmlformats.org/officeDocument/2006/relationships/hyperlink" Target="http://www.temprest.com/wp-content/uploads/rabbit-clipart-i5.jpg" TargetMode="External"/><Relationship Id="rId7" Type="http://schemas.openxmlformats.org/officeDocument/2006/relationships/hyperlink" Target="http://im7-tub-ru.yandex.net/i?id=282969611-32-72&amp;n=21" TargetMode="External"/><Relationship Id="rId2" Type="http://schemas.openxmlformats.org/officeDocument/2006/relationships/hyperlink" Target="http://i-fakt.ru/wp-content/uploads/2013/05/1602885-58ff7b1927e8e162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0.proshkolu.ru/content/media/pic/std/4000000/3389000/3388886-2f40e8aed2e7be4f.gif" TargetMode="External"/><Relationship Id="rId5" Type="http://schemas.openxmlformats.org/officeDocument/2006/relationships/hyperlink" Target="http://www.mir-igrushki.ru/published/publicdata/NEW/attachments/SC/products_pictures/257%20%D0%9A%D1%83%D0%BA%D0%BB%D0%B0%20%D0%9A%D0%B0%D1%80%D0%BE%D0%BB%2C%2032%D1%81%D0%BC%20Paola%20Reina_enl_enl.jpg" TargetMode="External"/><Relationship Id="rId10" Type="http://schemas.openxmlformats.org/officeDocument/2006/relationships/hyperlink" Target="http://www.omb-s.ru/new/gallery/16554.jpg" TargetMode="External"/><Relationship Id="rId4" Type="http://schemas.openxmlformats.org/officeDocument/2006/relationships/hyperlink" Target="http://fridaycat.ru/getimg/screens/3/38_Popugaev_6.jpg" TargetMode="External"/><Relationship Id="rId9" Type="http://schemas.openxmlformats.org/officeDocument/2006/relationships/hyperlink" Target="http://www.char.ru/books/2011075_Tri_kotenka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7696200" cy="1143000"/>
          </a:xfrm>
        </p:spPr>
        <p:txBody>
          <a:bodyPr/>
          <a:lstStyle/>
          <a:p>
            <a:pPr eaLnBrk="1" hangingPunct="1"/>
            <a:r>
              <a:rPr lang="ru-RU" sz="4500" smtClean="0"/>
              <a:t>Словарный   запас</a:t>
            </a:r>
          </a:p>
        </p:txBody>
      </p:sp>
      <p:pic>
        <p:nvPicPr>
          <p:cNvPr id="3075" name="Picture 5" descr="Изображение 010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1828800" y="2667000"/>
            <a:ext cx="5791200" cy="35941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ru-RU" smtClean="0"/>
              <a:t>Узнать предмет</a:t>
            </a:r>
            <a:br>
              <a:rPr lang="ru-RU" smtClean="0"/>
            </a:br>
            <a:r>
              <a:rPr lang="ru-RU" smtClean="0"/>
              <a:t>по совершаемым действиям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4191000" y="2819400"/>
            <a:ext cx="1905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>
                <a:solidFill>
                  <a:srgbClr val="FF0000"/>
                </a:solidFill>
              </a:rPr>
              <a:t>дует</a:t>
            </a:r>
          </a:p>
        </p:txBody>
      </p:sp>
      <p:sp>
        <p:nvSpPr>
          <p:cNvPr id="5" name="Овал 4"/>
          <p:cNvSpPr/>
          <p:nvPr/>
        </p:nvSpPr>
        <p:spPr>
          <a:xfrm>
            <a:off x="1219200" y="3124200"/>
            <a:ext cx="2590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>
                <a:solidFill>
                  <a:srgbClr val="FF0000"/>
                </a:solidFill>
              </a:rPr>
              <a:t>завывает</a:t>
            </a:r>
          </a:p>
        </p:txBody>
      </p:sp>
      <p:sp>
        <p:nvSpPr>
          <p:cNvPr id="6" name="Овал 5"/>
          <p:cNvSpPr/>
          <p:nvPr/>
        </p:nvSpPr>
        <p:spPr>
          <a:xfrm>
            <a:off x="685800" y="4419600"/>
            <a:ext cx="3048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3000" dirty="0">
                <a:solidFill>
                  <a:srgbClr val="FF0000"/>
                </a:solidFill>
              </a:rPr>
              <a:t>поднимает пыль</a:t>
            </a:r>
          </a:p>
        </p:txBody>
      </p:sp>
      <p:sp>
        <p:nvSpPr>
          <p:cNvPr id="7" name="Овал 6"/>
          <p:cNvSpPr/>
          <p:nvPr/>
        </p:nvSpPr>
        <p:spPr>
          <a:xfrm>
            <a:off x="2895600" y="5638800"/>
            <a:ext cx="3124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>
                <a:solidFill>
                  <a:srgbClr val="FF0000"/>
                </a:solidFill>
              </a:rPr>
              <a:t> </a:t>
            </a:r>
            <a:r>
              <a:rPr lang="ru-RU" sz="3000" dirty="0">
                <a:solidFill>
                  <a:srgbClr val="FF0000"/>
                </a:solidFill>
              </a:rPr>
              <a:t>срывает листья</a:t>
            </a:r>
          </a:p>
        </p:txBody>
      </p:sp>
      <p:pic>
        <p:nvPicPr>
          <p:cNvPr id="224258" name="Picture 2" descr="http://megaobzor.com/load/hardmind/news/windcat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124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696200" cy="1143000"/>
          </a:xfrm>
        </p:spPr>
        <p:txBody>
          <a:bodyPr/>
          <a:lstStyle/>
          <a:p>
            <a:pPr eaLnBrk="1" hangingPunct="1"/>
            <a:r>
              <a:rPr lang="ru-RU" sz="5400" smtClean="0"/>
              <a:t>Связная речь</a:t>
            </a:r>
          </a:p>
        </p:txBody>
      </p:sp>
      <p:pic>
        <p:nvPicPr>
          <p:cNvPr id="13315" name="Picture 7" descr="Изображение 01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8000" contrast="54000"/>
          </a:blip>
          <a:srcRect/>
          <a:stretch>
            <a:fillRect/>
          </a:stretch>
        </p:blipFill>
        <p:spPr>
          <a:xfrm>
            <a:off x="3552825" y="2362200"/>
            <a:ext cx="2547938" cy="41910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AutoShape 4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81534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Сказки в картинках</a:t>
            </a:r>
            <a:br>
              <a:rPr lang="ru-RU" sz="4000" smtClean="0"/>
            </a:br>
            <a:r>
              <a:rPr lang="ru-RU" sz="4000" smtClean="0"/>
              <a:t>В. Сутеева</a:t>
            </a:r>
          </a:p>
        </p:txBody>
      </p:sp>
      <p:pic>
        <p:nvPicPr>
          <p:cNvPr id="14339" name="Picture 8" descr="http://www.childhoodbooks.ru/images/illustr/suteev/skazki/suteev5.jpg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r:link="rId3">
            <a:lum bright="-20000" contrast="50000"/>
          </a:blip>
          <a:srcRect/>
          <a:stretch>
            <a:fillRect/>
          </a:stretch>
        </p:blipFill>
        <p:spPr>
          <a:xfrm>
            <a:off x="5302250" y="2362200"/>
            <a:ext cx="2967038" cy="4114800"/>
          </a:xfrm>
          <a:noFill/>
        </p:spPr>
      </p:pic>
      <p:sp>
        <p:nvSpPr>
          <p:cNvPr id="14340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1" name="Picture 6" descr="http://www.char.ru/books/2011075_Tri_koten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590800"/>
            <a:ext cx="3276600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772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Рассказ по серии картинок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smtClean="0"/>
              <a:t>Разложи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smtClean="0"/>
              <a:t>картинки по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smtClean="0"/>
              <a:t>порядку.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smtClean="0"/>
              <a:t>Составь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smtClean="0"/>
              <a:t>рассказ.</a:t>
            </a:r>
          </a:p>
        </p:txBody>
      </p:sp>
      <p:pic>
        <p:nvPicPr>
          <p:cNvPr id="15364" name="Picture 7" descr="Изображение 00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>
          <a:xfrm>
            <a:off x="5057775" y="2362200"/>
            <a:ext cx="3176588" cy="37242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6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848600" cy="1143000"/>
          </a:xfrm>
        </p:spPr>
        <p:txBody>
          <a:bodyPr/>
          <a:lstStyle/>
          <a:p>
            <a:pPr eaLnBrk="1" hangingPunct="1"/>
            <a:r>
              <a:rPr lang="ru-RU" sz="4500" smtClean="0"/>
              <a:t>Рассказ по картинке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819400"/>
            <a:ext cx="3770313" cy="326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400" smtClean="0"/>
              <a:t>Составь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smtClean="0"/>
              <a:t>рассказ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smtClean="0"/>
              <a:t>по картинке.</a:t>
            </a:r>
          </a:p>
        </p:txBody>
      </p:sp>
      <p:pic>
        <p:nvPicPr>
          <p:cNvPr id="16388" name="Picture 7" descr="Изображение 014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-20000" contrast="42000"/>
          </a:blip>
          <a:srcRect/>
          <a:stretch>
            <a:fillRect/>
          </a:stretch>
        </p:blipFill>
        <p:spPr>
          <a:xfrm>
            <a:off x="4267200" y="2743200"/>
            <a:ext cx="4572000" cy="32766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AutoShape 2"/>
          <p:cNvSpPr>
            <a:spLocks noGrp="1" noChangeArrowheads="1"/>
          </p:cNvSpPr>
          <p:nvPr>
            <p:ph type="title"/>
          </p:nvPr>
        </p:nvSpPr>
        <p:spPr>
          <a:xfrm>
            <a:off x="3124200" y="685800"/>
            <a:ext cx="7772400" cy="1143000"/>
          </a:xfrm>
        </p:spPr>
        <p:txBody>
          <a:bodyPr/>
          <a:lstStyle/>
          <a:p>
            <a:pPr eaLnBrk="1" hangingPunct="1"/>
            <a:r>
              <a:rPr lang="ru-RU" sz="3400" smtClean="0"/>
              <a:t>Книги и папки серии</a:t>
            </a:r>
            <a:br>
              <a:rPr lang="ru-RU" sz="3400" smtClean="0"/>
            </a:br>
            <a:r>
              <a:rPr lang="ru-RU" sz="3400" smtClean="0"/>
              <a:t>«Солнечные ступеньки»</a:t>
            </a:r>
          </a:p>
        </p:txBody>
      </p:sp>
      <p:pic>
        <p:nvPicPr>
          <p:cNvPr id="17411" name="Picture 2" descr="C:\Users\PC\Pictures\2013-10-30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438400"/>
            <a:ext cx="22860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PC\Pictures\2013-10-30\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581400"/>
            <a:ext cx="22177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Users\PC\Pictures\2013-10-30\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438400"/>
            <a:ext cx="23622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AutoShap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143000"/>
          </a:xfrm>
        </p:spPr>
        <p:txBody>
          <a:bodyPr/>
          <a:lstStyle/>
          <a:p>
            <a:pPr eaLnBrk="1" hangingPunct="1"/>
            <a:r>
              <a:rPr lang="ru-RU" sz="3400" smtClean="0"/>
              <a:t>Книги и папки серии</a:t>
            </a:r>
            <a:br>
              <a:rPr lang="ru-RU" sz="3400" smtClean="0"/>
            </a:br>
            <a:r>
              <a:rPr lang="ru-RU" sz="3400" smtClean="0"/>
              <a:t>«Солнечные ступеньки»</a:t>
            </a:r>
          </a:p>
        </p:txBody>
      </p:sp>
      <p:pic>
        <p:nvPicPr>
          <p:cNvPr id="179208" name="Picture 8" descr="1 001"/>
          <p:cNvPicPr>
            <a:picLocks noChangeAspect="1" noChangeArrowheads="1"/>
          </p:cNvPicPr>
          <p:nvPr/>
        </p:nvPicPr>
        <p:blipFill>
          <a:blip r:embed="rId2">
            <a:lum bright="-16000" contrast="36000"/>
          </a:blip>
          <a:srcRect/>
          <a:stretch>
            <a:fillRect/>
          </a:stretch>
        </p:blipFill>
        <p:spPr bwMode="auto">
          <a:xfrm>
            <a:off x="990600" y="2438400"/>
            <a:ext cx="297656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9" name="Picture 9" descr="1 002"/>
          <p:cNvPicPr>
            <a:picLocks noChangeAspect="1" noChangeArrowheads="1"/>
          </p:cNvPicPr>
          <p:nvPr/>
        </p:nvPicPr>
        <p:blipFill>
          <a:blip r:embed="rId3">
            <a:lum bright="-16000" contrast="28000"/>
          </a:blip>
          <a:srcRect/>
          <a:stretch>
            <a:fillRect/>
          </a:stretch>
        </p:blipFill>
        <p:spPr bwMode="auto">
          <a:xfrm>
            <a:off x="5487988" y="2438400"/>
            <a:ext cx="29733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62200" y="838200"/>
            <a:ext cx="7924800" cy="1143000"/>
          </a:xfrm>
        </p:spPr>
        <p:txBody>
          <a:bodyPr/>
          <a:lstStyle/>
          <a:p>
            <a:r>
              <a:rPr lang="ru-RU" smtClean="0"/>
              <a:t>Книги и папки серии</a:t>
            </a:r>
            <a:br>
              <a:rPr lang="ru-RU" smtClean="0"/>
            </a:br>
            <a:r>
              <a:rPr lang="ru-RU" smtClean="0"/>
              <a:t>«Солнечные ступеньки»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1" name="Picture 2" descr="C:\Users\PC\Pictures\2013-10-29 ребусы\ребусы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90800"/>
            <a:ext cx="28606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 descr="C:\Users\PC\Pictures\2013-10-29 1\1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590800"/>
            <a:ext cx="2847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7543800" cy="1143000"/>
          </a:xfrm>
        </p:spPr>
        <p:txBody>
          <a:bodyPr/>
          <a:lstStyle/>
          <a:p>
            <a:r>
              <a:rPr lang="ru-RU" smtClean="0"/>
              <a:t>Логопедические игралочки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5" name="Picture 2" descr="C:\Users\PC\Pictures\2013-10-29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438400"/>
            <a:ext cx="1981200" cy="2286000"/>
          </a:xfrm>
          <a:prstGeom prst="rect">
            <a:avLst/>
          </a:prstGeom>
          <a:noFill/>
          <a:ln w="9525">
            <a:solidFill>
              <a:srgbClr val="E96909"/>
            </a:solidFill>
            <a:miter lim="800000"/>
            <a:headEnd/>
            <a:tailEnd/>
          </a:ln>
        </p:spPr>
      </p:pic>
      <p:pic>
        <p:nvPicPr>
          <p:cNvPr id="20486" name="Picture 3" descr="C:\Users\PC\Pictures\2013-10-29\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114800"/>
            <a:ext cx="2025650" cy="2386013"/>
          </a:xfrm>
          <a:prstGeom prst="rect">
            <a:avLst/>
          </a:prstGeom>
          <a:noFill/>
          <a:ln w="9525">
            <a:solidFill>
              <a:srgbClr val="E96909"/>
            </a:solidFill>
            <a:miter lim="800000"/>
            <a:headEnd/>
            <a:tailEnd/>
          </a:ln>
        </p:spPr>
      </p:pic>
      <p:pic>
        <p:nvPicPr>
          <p:cNvPr id="20487" name="Picture 4" descr="C:\Users\PC\Pictures\2013-10-29\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438400"/>
            <a:ext cx="1890713" cy="2257425"/>
          </a:xfrm>
          <a:prstGeom prst="rect">
            <a:avLst/>
          </a:prstGeom>
          <a:noFill/>
          <a:ln w="9525">
            <a:solidFill>
              <a:srgbClr val="E96909"/>
            </a:solidFill>
            <a:miter lim="800000"/>
            <a:headEnd/>
            <a:tailEnd/>
          </a:ln>
        </p:spPr>
      </p:pic>
      <p:pic>
        <p:nvPicPr>
          <p:cNvPr id="20488" name="Picture 5" descr="C:\Users\PC\Pictures\2013-10-29\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4114800"/>
            <a:ext cx="2017712" cy="2397125"/>
          </a:xfrm>
          <a:prstGeom prst="rect">
            <a:avLst/>
          </a:prstGeom>
          <a:noFill/>
          <a:ln w="9525">
            <a:solidFill>
              <a:srgbClr val="E9690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924800" cy="1143000"/>
          </a:xfrm>
        </p:spPr>
        <p:txBody>
          <a:bodyPr/>
          <a:lstStyle/>
          <a:p>
            <a:r>
              <a:rPr lang="ru-RU" smtClean="0"/>
              <a:t>Серия «Говорим правильно»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2" descr="C:\Users\PC\Pictures\2013-10-29 1\1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90800"/>
            <a:ext cx="3276600" cy="39131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1509" name="Picture 4" descr="C:\Users\PC\Pictures\2013-10-29\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40363" y="2590800"/>
            <a:ext cx="3238500" cy="3886200"/>
          </a:xfr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8001000" cy="1143000"/>
          </a:xfrm>
        </p:spPr>
        <p:txBody>
          <a:bodyPr/>
          <a:lstStyle/>
          <a:p>
            <a:pPr eaLnBrk="1" hangingPunct="1"/>
            <a:r>
              <a:rPr lang="ru-RU" sz="3700" smtClean="0"/>
              <a:t>Что изображено?</a:t>
            </a:r>
            <a:br>
              <a:rPr lang="ru-RU" sz="3700" smtClean="0"/>
            </a:br>
            <a:r>
              <a:rPr lang="ru-RU" sz="3700" smtClean="0"/>
              <a:t>Назови одним словом.</a:t>
            </a:r>
          </a:p>
        </p:txBody>
      </p:sp>
      <p:pic>
        <p:nvPicPr>
          <p:cNvPr id="4099" name="Picture 4" descr="Изображение 00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8000" contrast="40000"/>
          </a:blip>
          <a:srcRect/>
          <a:stretch>
            <a:fillRect/>
          </a:stretch>
        </p:blipFill>
        <p:spPr>
          <a:xfrm>
            <a:off x="1382713" y="2362200"/>
            <a:ext cx="6604000" cy="37242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924800" cy="1143000"/>
          </a:xfrm>
        </p:spPr>
        <p:txBody>
          <a:bodyPr/>
          <a:lstStyle/>
          <a:p>
            <a:r>
              <a:rPr lang="ru-RU" smtClean="0"/>
              <a:t>Серия «Говорим правильно»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3" name="Picture 2" descr="C:\Users\PC\Pictures\2013-10-29\001.jpg"/>
          <p:cNvPicPr>
            <a:picLocks noChangeAspect="1" noChangeArrowheads="1"/>
          </p:cNvPicPr>
          <p:nvPr/>
        </p:nvPicPr>
        <p:blipFill>
          <a:blip r:embed="rId2">
            <a:lum bright="6000" contrast="-4000"/>
          </a:blip>
          <a:srcRect/>
          <a:stretch>
            <a:fillRect/>
          </a:stretch>
        </p:blipFill>
        <p:spPr bwMode="auto">
          <a:xfrm>
            <a:off x="914400" y="2438400"/>
            <a:ext cx="2514600" cy="3024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4" name="Picture 3" descr="C:\Users\PC\Pictures\2013-10-29\002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3657600" y="3657600"/>
            <a:ext cx="2408238" cy="2917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5" name="Picture 4" descr="C:\Users\PC\Pictures\2013-10-29\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438400"/>
            <a:ext cx="2514600" cy="299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AutoShape 4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/>
          <a:lstStyle/>
          <a:p>
            <a:pPr eaLnBrk="1" hangingPunct="1"/>
            <a:r>
              <a:rPr lang="ru-RU" sz="3400" smtClean="0"/>
              <a:t>Книги и папки серии</a:t>
            </a:r>
            <a:br>
              <a:rPr lang="ru-RU" sz="3400" smtClean="0"/>
            </a:br>
            <a:r>
              <a:rPr lang="ru-RU" sz="3400" smtClean="0"/>
              <a:t>«Солнечные ступеньки»</a:t>
            </a:r>
          </a:p>
        </p:txBody>
      </p:sp>
      <p:pic>
        <p:nvPicPr>
          <p:cNvPr id="163847" name="Picture 7" descr="Изображение 021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1371600" y="2819400"/>
            <a:ext cx="2678113" cy="3724275"/>
          </a:xfrm>
          <a:noFill/>
        </p:spPr>
      </p:pic>
      <p:pic>
        <p:nvPicPr>
          <p:cNvPr id="163848" name="Picture 8" descr="Изображение 022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>
            <a:lum bright="-14000" contrast="34000"/>
          </a:blip>
          <a:srcRect/>
          <a:stretch>
            <a:fillRect/>
          </a:stretch>
        </p:blipFill>
        <p:spPr>
          <a:xfrm>
            <a:off x="5334000" y="2819400"/>
            <a:ext cx="2754313" cy="37242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AutoShape 4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/>
          <a:lstStyle/>
          <a:p>
            <a:pPr eaLnBrk="1" hangingPunct="1"/>
            <a:r>
              <a:rPr lang="ru-RU" sz="3400" smtClean="0"/>
              <a:t>Книги и папки серии</a:t>
            </a:r>
            <a:br>
              <a:rPr lang="ru-RU" sz="3400" smtClean="0"/>
            </a:br>
            <a:r>
              <a:rPr lang="ru-RU" sz="3400" smtClean="0"/>
              <a:t>«Солнечные ступеньки»</a:t>
            </a:r>
          </a:p>
        </p:txBody>
      </p:sp>
      <p:pic>
        <p:nvPicPr>
          <p:cNvPr id="181255" name="Picture 7" descr="1 003"/>
          <p:cNvPicPr>
            <a:picLocks noChangeAspect="1" noChangeArrowheads="1"/>
          </p:cNvPicPr>
          <p:nvPr/>
        </p:nvPicPr>
        <p:blipFill>
          <a:blip r:embed="rId2">
            <a:lum bright="-16000" contrast="28000"/>
          </a:blip>
          <a:srcRect/>
          <a:stretch>
            <a:fillRect/>
          </a:stretch>
        </p:blipFill>
        <p:spPr bwMode="auto">
          <a:xfrm>
            <a:off x="990600" y="2362200"/>
            <a:ext cx="294005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6" name="Picture 8" descr="1 004"/>
          <p:cNvPicPr>
            <a:picLocks noChangeAspect="1" noChangeArrowheads="1"/>
          </p:cNvPicPr>
          <p:nvPr/>
        </p:nvPicPr>
        <p:blipFill>
          <a:blip r:embed="rId3">
            <a:lum bright="-16000" contrast="28000"/>
          </a:blip>
          <a:srcRect/>
          <a:stretch>
            <a:fillRect/>
          </a:stretch>
        </p:blipFill>
        <p:spPr bwMode="auto">
          <a:xfrm>
            <a:off x="5410200" y="2362200"/>
            <a:ext cx="31289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eaLnBrk="1" hangingPunct="1"/>
            <a:r>
              <a:rPr lang="ru-RU" sz="3800" smtClean="0"/>
              <a:t>Книги М.М. Безруких</a:t>
            </a:r>
            <a:br>
              <a:rPr lang="ru-RU" sz="3800" smtClean="0"/>
            </a:br>
            <a:r>
              <a:rPr lang="ru-RU" sz="3800" smtClean="0"/>
              <a:t>для родителей и детей</a:t>
            </a:r>
          </a:p>
        </p:txBody>
      </p:sp>
      <p:pic>
        <p:nvPicPr>
          <p:cNvPr id="165896" name="Picture 8" descr="Изображение 023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2667000"/>
            <a:ext cx="2859088" cy="3724275"/>
          </a:xfrm>
          <a:noFill/>
        </p:spPr>
      </p:pic>
      <p:pic>
        <p:nvPicPr>
          <p:cNvPr id="165897" name="Picture 9" descr="Изображение 02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2895600"/>
            <a:ext cx="3124200" cy="31242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AutoShape 4"/>
          <p:cNvSpPr>
            <a:spLocks noGrp="1" noChangeArrowheads="1"/>
          </p:cNvSpPr>
          <p:nvPr>
            <p:ph type="title"/>
          </p:nvPr>
        </p:nvSpPr>
        <p:spPr>
          <a:xfrm>
            <a:off x="1295400" y="762000"/>
            <a:ext cx="8229600" cy="1143000"/>
          </a:xfrm>
        </p:spPr>
        <p:txBody>
          <a:bodyPr/>
          <a:lstStyle/>
          <a:p>
            <a:pPr eaLnBrk="1" hangingPunct="1"/>
            <a:r>
              <a:rPr lang="ru-RU" sz="3800" smtClean="0"/>
              <a:t>Книги М.М. Безруких</a:t>
            </a:r>
            <a:br>
              <a:rPr lang="ru-RU" sz="3800" smtClean="0"/>
            </a:br>
            <a:r>
              <a:rPr lang="ru-RU" sz="3800" smtClean="0"/>
              <a:t>для родителей и детей</a:t>
            </a:r>
          </a:p>
        </p:txBody>
      </p:sp>
      <p:pic>
        <p:nvPicPr>
          <p:cNvPr id="171015" name="Picture 7" descr="Изображение 025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>
          <a:xfrm>
            <a:off x="1295400" y="2667000"/>
            <a:ext cx="2859088" cy="3724275"/>
          </a:xfrm>
          <a:noFill/>
        </p:spPr>
      </p:pic>
      <p:pic>
        <p:nvPicPr>
          <p:cNvPr id="171016" name="Picture 8" descr="Изображение 02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>
          <a:xfrm>
            <a:off x="5181600" y="2667000"/>
            <a:ext cx="2887663" cy="37242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914400"/>
            <a:ext cx="7842033" cy="99060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Желаю успехов!</a:t>
            </a:r>
          </a:p>
        </p:txBody>
      </p:sp>
      <p:pic>
        <p:nvPicPr>
          <p:cNvPr id="27654" name="Picture 4" descr="http://150voss7.edusite.ru/images/16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743200"/>
            <a:ext cx="4305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6" descr="http://miranimashek.com/_ph/111/2/7398655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343400"/>
            <a:ext cx="1828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http://miranimashek.com/_ph/111/2/7398655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95800"/>
            <a:ext cx="1828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Использованные</a:t>
            </a:r>
            <a:br>
              <a:rPr lang="ru-RU" smtClean="0"/>
            </a:br>
            <a:r>
              <a:rPr lang="ru-RU" smtClean="0"/>
              <a:t>интернет-ресурсы:</a:t>
            </a:r>
          </a:p>
        </p:txBody>
      </p:sp>
      <p:sp>
        <p:nvSpPr>
          <p:cNvPr id="2867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smtClean="0">
                <a:hlinkClick r:id="rId2"/>
              </a:rPr>
              <a:t>http://i-fakt.ru/wp-content/uploads/2013/05/1602885-58ff7b1927e8e162.gif</a:t>
            </a:r>
            <a:endParaRPr lang="ru-RU" sz="1600" smtClean="0"/>
          </a:p>
          <a:p>
            <a:r>
              <a:rPr lang="en-US" sz="1600" smtClean="0">
                <a:hlinkClick r:id="rId3"/>
              </a:rPr>
              <a:t>http://www.temprest.com/wp-content/uploads/rabbit-clipart-i5.jpg</a:t>
            </a:r>
            <a:endParaRPr lang="ru-RU" sz="1600" smtClean="0"/>
          </a:p>
          <a:p>
            <a:r>
              <a:rPr lang="en-US" sz="1600" smtClean="0">
                <a:hlinkClick r:id="rId4"/>
              </a:rPr>
              <a:t>http://fridaycat.ru/getimg/screens/3/38_Popugaev_6.jpg</a:t>
            </a:r>
            <a:endParaRPr lang="ru-RU" sz="1600" smtClean="0"/>
          </a:p>
          <a:p>
            <a:r>
              <a:rPr lang="en-US" sz="1600" smtClean="0">
                <a:hlinkClick r:id="rId5"/>
              </a:rPr>
              <a:t>http://www.mir-igrushki.ru/published/publicdata/NEW/attachments/SC/products_pictures/257%20%D0%9A%D1%83%D0%BA%D0%BB%D0%B0%20%D0%9A%D0%B0%D1%80%D0%BE%D0%BB%2C%2032%D1%81%D0%BC%20Paola%20Reina_enl_enl.jpg</a:t>
            </a:r>
            <a:endParaRPr lang="ru-RU" sz="1600" smtClean="0"/>
          </a:p>
          <a:p>
            <a:r>
              <a:rPr lang="en-US" sz="1600" smtClean="0">
                <a:hlinkClick r:id="rId6"/>
              </a:rPr>
              <a:t>http://img10.proshkolu.ru/content/media/pic/std/4000000/3389000/3388886-2f40e8aed2e7be4f.gif</a:t>
            </a:r>
            <a:endParaRPr lang="ru-RU" sz="1600" smtClean="0"/>
          </a:p>
          <a:p>
            <a:r>
              <a:rPr lang="en-US" sz="1600" smtClean="0">
                <a:hlinkClick r:id="rId7"/>
              </a:rPr>
              <a:t>http://im7-tub-ru.yandex.net/i?id=282969611-32-72&amp;n=21</a:t>
            </a:r>
            <a:endParaRPr lang="ru-RU" sz="1600" smtClean="0"/>
          </a:p>
          <a:p>
            <a:r>
              <a:rPr lang="en-US" sz="1600" smtClean="0">
                <a:hlinkClick r:id="rId8"/>
              </a:rPr>
              <a:t>http://img0.liveinternet.ru/images/attach/c/3/75/148/75148716_4278666_bystrye_diety0044.jpg</a:t>
            </a:r>
            <a:endParaRPr lang="ru-RU" sz="1600" smtClean="0"/>
          </a:p>
          <a:p>
            <a:r>
              <a:rPr lang="en-US" sz="1600" smtClean="0">
                <a:hlinkClick r:id="rId9"/>
              </a:rPr>
              <a:t>http://www.char.ru/books/2011075_Tri_kotenka.jpg</a:t>
            </a:r>
            <a:endParaRPr lang="ru-RU" sz="1600" smtClean="0"/>
          </a:p>
          <a:p>
            <a:r>
              <a:rPr lang="en-US" sz="1600" smtClean="0">
                <a:hlinkClick r:id="rId10"/>
              </a:rPr>
              <a:t>http://www.omb-s.ru/new/gallery/16554.jpg</a:t>
            </a:r>
            <a:endParaRPr lang="ru-RU" sz="1600" smtClean="0"/>
          </a:p>
          <a:p>
            <a:r>
              <a:rPr lang="en-US" sz="1600" smtClean="0"/>
              <a:t>http://www.studmed.ru/docs/static/c/1/a/6/8/c1a688b26a6.jpg</a:t>
            </a:r>
            <a:endParaRPr lang="ru-RU" sz="1600" smtClean="0"/>
          </a:p>
          <a:p>
            <a:endParaRPr lang="ru-RU" sz="1000" smtClean="0"/>
          </a:p>
          <a:p>
            <a:endParaRPr lang="ru-RU" sz="1000" smtClean="0"/>
          </a:p>
          <a:p>
            <a:endParaRPr lang="ru-RU" sz="1000" smtClean="0"/>
          </a:p>
          <a:p>
            <a:endParaRPr lang="ru-RU" sz="1000" smtClean="0"/>
          </a:p>
          <a:p>
            <a:pPr>
              <a:buFont typeface="Wingdings" pitchFamily="2" charset="2"/>
              <a:buNone/>
            </a:pPr>
            <a:endParaRPr lang="ru-RU" sz="1000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295400"/>
          </a:xfrm>
        </p:spPr>
        <p:txBody>
          <a:bodyPr/>
          <a:lstStyle/>
          <a:p>
            <a:pPr eaLnBrk="1" hangingPunct="1"/>
            <a:r>
              <a:rPr lang="ru-RU" sz="3900" smtClean="0"/>
              <a:t>Кто лишний? Почему?</a:t>
            </a:r>
          </a:p>
        </p:txBody>
      </p:sp>
      <p:pic>
        <p:nvPicPr>
          <p:cNvPr id="5123" name="Picture 4" descr="Изображение 00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1317625" y="2362200"/>
            <a:ext cx="6732588" cy="37242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924800" cy="1143000"/>
          </a:xfrm>
        </p:spPr>
        <p:txBody>
          <a:bodyPr/>
          <a:lstStyle/>
          <a:p>
            <a:pPr eaLnBrk="1" hangingPunct="1"/>
            <a:r>
              <a:rPr lang="ru-RU" sz="3500" smtClean="0"/>
              <a:t>Назови профессии. Расскажи,</a:t>
            </a:r>
            <a:br>
              <a:rPr lang="ru-RU" sz="3500" smtClean="0"/>
            </a:br>
            <a:r>
              <a:rPr lang="ru-RU" sz="3500" smtClean="0"/>
              <a:t>что делает повар. И т.д.</a:t>
            </a:r>
          </a:p>
        </p:txBody>
      </p:sp>
      <p:pic>
        <p:nvPicPr>
          <p:cNvPr id="6147" name="Picture 6" descr="Изображение 00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1828800" y="2668588"/>
            <a:ext cx="5486400" cy="3960812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848600" cy="1143000"/>
          </a:xfrm>
        </p:spPr>
        <p:txBody>
          <a:bodyPr/>
          <a:lstStyle/>
          <a:p>
            <a:pPr eaLnBrk="1" hangingPunct="1"/>
            <a:r>
              <a:rPr lang="ru-RU" sz="3500" smtClean="0"/>
              <a:t>Людям каких профессий нужны эти предметы?</a:t>
            </a:r>
          </a:p>
        </p:txBody>
      </p:sp>
      <p:pic>
        <p:nvPicPr>
          <p:cNvPr id="7171" name="Picture 5" descr="Изображение 00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30000" contrast="48000"/>
          </a:blip>
          <a:srcRect/>
          <a:stretch>
            <a:fillRect/>
          </a:stretch>
        </p:blipFill>
        <p:spPr>
          <a:xfrm>
            <a:off x="2030413" y="2708275"/>
            <a:ext cx="5359400" cy="3944938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543800" cy="1066800"/>
          </a:xfrm>
        </p:spPr>
        <p:txBody>
          <a:bodyPr/>
          <a:lstStyle/>
          <a:p>
            <a:pPr eaLnBrk="1" hangingPunct="1"/>
            <a:r>
              <a:rPr lang="ru-RU" sz="4500" smtClean="0"/>
              <a:t>Игра «Наоборот»</a:t>
            </a:r>
          </a:p>
        </p:txBody>
      </p:sp>
      <p:pic>
        <p:nvPicPr>
          <p:cNvPr id="8195" name="Picture 5" descr="Изображение 012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lum bright="-14000" contrast="40000"/>
          </a:blip>
          <a:srcRect/>
          <a:stretch>
            <a:fillRect/>
          </a:stretch>
        </p:blipFill>
        <p:spPr>
          <a:xfrm>
            <a:off x="915988" y="3203575"/>
            <a:ext cx="3603625" cy="2663825"/>
          </a:xfrm>
          <a:noFill/>
        </p:spPr>
      </p:pic>
      <p:pic>
        <p:nvPicPr>
          <p:cNvPr id="8196" name="Picture 7" descr="Изображение 012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>
            <a:lum bright="-22000" contrast="50000"/>
          </a:blip>
          <a:srcRect/>
          <a:stretch>
            <a:fillRect/>
          </a:stretch>
        </p:blipFill>
        <p:spPr>
          <a:xfrm>
            <a:off x="4876800" y="3200400"/>
            <a:ext cx="3963988" cy="266541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848600" cy="1219200"/>
          </a:xfrm>
        </p:spPr>
        <p:txBody>
          <a:bodyPr/>
          <a:lstStyle/>
          <a:p>
            <a:pPr eaLnBrk="1" hangingPunct="1"/>
            <a:r>
              <a:rPr lang="ru-RU" sz="4400" smtClean="0"/>
              <a:t>Что из чего?     Что какое?</a:t>
            </a:r>
          </a:p>
        </p:txBody>
      </p:sp>
      <p:pic>
        <p:nvPicPr>
          <p:cNvPr id="9219" name="Picture 4" descr="Изображение 00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20000" contrast="48000"/>
          </a:blip>
          <a:srcRect/>
          <a:stretch>
            <a:fillRect/>
          </a:stretch>
        </p:blipFill>
        <p:spPr>
          <a:xfrm>
            <a:off x="1371600" y="2743200"/>
            <a:ext cx="6656388" cy="37242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828800" y="762000"/>
            <a:ext cx="6858000" cy="1143000"/>
          </a:xfrm>
        </p:spPr>
        <p:txBody>
          <a:bodyPr/>
          <a:lstStyle/>
          <a:p>
            <a:pPr eaLnBrk="1" hangingPunct="1"/>
            <a:r>
              <a:rPr lang="ru-RU" smtClean="0"/>
              <a:t>Подбор определений</a:t>
            </a:r>
            <a:br>
              <a:rPr lang="ru-RU" smtClean="0"/>
            </a:br>
            <a:r>
              <a:rPr lang="ru-RU" smtClean="0"/>
              <a:t>	</a:t>
            </a:r>
            <a:r>
              <a:rPr lang="ru-RU" smtClean="0">
                <a:solidFill>
                  <a:srgbClr val="FF0000"/>
                </a:solidFill>
              </a:rPr>
              <a:t>Яблоко какое?</a:t>
            </a:r>
            <a:endParaRPr lang="ru-RU" smtClean="0"/>
          </a:p>
        </p:txBody>
      </p:sp>
      <p:sp>
        <p:nvSpPr>
          <p:cNvPr id="1024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http://img0.liveinternet.ru/images/attach/c/3/75/148/75148716_4278666_bystrye_diety0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00400"/>
            <a:ext cx="42862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838200" y="2667000"/>
            <a:ext cx="2057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>
                <a:solidFill>
                  <a:srgbClr val="FF0000"/>
                </a:solidFill>
              </a:rPr>
              <a:t>круглое</a:t>
            </a:r>
          </a:p>
        </p:txBody>
      </p:sp>
      <p:sp>
        <p:nvSpPr>
          <p:cNvPr id="10" name="Овал 9"/>
          <p:cNvSpPr/>
          <p:nvPr/>
        </p:nvSpPr>
        <p:spPr>
          <a:xfrm>
            <a:off x="914400" y="5638800"/>
            <a:ext cx="1981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>
                <a:solidFill>
                  <a:srgbClr val="FF0000"/>
                </a:solidFill>
              </a:rPr>
              <a:t>спелое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6705600" y="5638800"/>
            <a:ext cx="1981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>
                <a:solidFill>
                  <a:srgbClr val="FF0000"/>
                </a:solidFill>
              </a:rPr>
              <a:t>сладкое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6705600" y="2743200"/>
            <a:ext cx="1981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>
                <a:solidFill>
                  <a:srgbClr val="FF0000"/>
                </a:solidFill>
              </a:rPr>
              <a:t>сочное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Узнать предмет по определению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2667000" y="5181600"/>
            <a:ext cx="2362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>
                <a:solidFill>
                  <a:srgbClr val="FF0000"/>
                </a:solidFill>
              </a:rPr>
              <a:t>махровое</a:t>
            </a:r>
          </a:p>
        </p:txBody>
      </p:sp>
      <p:sp>
        <p:nvSpPr>
          <p:cNvPr id="5" name="Овал 4"/>
          <p:cNvSpPr/>
          <p:nvPr/>
        </p:nvSpPr>
        <p:spPr>
          <a:xfrm>
            <a:off x="2743200" y="2438400"/>
            <a:ext cx="2362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>
                <a:solidFill>
                  <a:srgbClr val="FF0000"/>
                </a:solidFill>
              </a:rPr>
              <a:t>пушистое</a:t>
            </a:r>
          </a:p>
        </p:txBody>
      </p:sp>
      <p:sp>
        <p:nvSpPr>
          <p:cNvPr id="8" name="Овал 7"/>
          <p:cNvSpPr/>
          <p:nvPr/>
        </p:nvSpPr>
        <p:spPr>
          <a:xfrm>
            <a:off x="838200" y="3733800"/>
            <a:ext cx="2362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>
                <a:solidFill>
                  <a:srgbClr val="FF0000"/>
                </a:solidFill>
              </a:rPr>
              <a:t>мягкое</a:t>
            </a:r>
          </a:p>
        </p:txBody>
      </p:sp>
      <p:pic>
        <p:nvPicPr>
          <p:cNvPr id="223234" name="Picture 2" descr="http://www.domilfo.ru/images/detailed/5/detskoe-polotentse-win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38400"/>
            <a:ext cx="2438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1197</TotalTime>
  <Words>155</Words>
  <Application>Microsoft PowerPoint</Application>
  <PresentationFormat>Экран (4:3)</PresentationFormat>
  <Paragraphs>60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Wingdings</vt:lpstr>
      <vt:lpstr>Calibri</vt:lpstr>
      <vt:lpstr>Times New Roman</vt:lpstr>
      <vt:lpstr>Капсулы</vt:lpstr>
      <vt:lpstr>Словарный   запас</vt:lpstr>
      <vt:lpstr>Что изображено? Назови одним словом.</vt:lpstr>
      <vt:lpstr>Кто лишний? Почему?</vt:lpstr>
      <vt:lpstr>Назови профессии. Расскажи, что делает повар. И т.д.</vt:lpstr>
      <vt:lpstr>Людям каких профессий нужны эти предметы?</vt:lpstr>
      <vt:lpstr>Игра «Наоборот»</vt:lpstr>
      <vt:lpstr>Что из чего?     Что какое?</vt:lpstr>
      <vt:lpstr>Подбор определений  Яблоко какое?</vt:lpstr>
      <vt:lpstr>Узнать предмет по определению</vt:lpstr>
      <vt:lpstr>Узнать предмет по совершаемым действиям</vt:lpstr>
      <vt:lpstr>Связная речь</vt:lpstr>
      <vt:lpstr>Сказки в картинках В. Сутеева</vt:lpstr>
      <vt:lpstr>Рассказ по серии картинок</vt:lpstr>
      <vt:lpstr>Рассказ по картинке</vt:lpstr>
      <vt:lpstr>Книги и папки серии «Солнечные ступеньки»</vt:lpstr>
      <vt:lpstr>Книги и папки серии «Солнечные ступеньки»</vt:lpstr>
      <vt:lpstr>Книги и папки серии «Солнечные ступеньки»</vt:lpstr>
      <vt:lpstr>Логопедические игралочки</vt:lpstr>
      <vt:lpstr>Серия «Говорим правильно»</vt:lpstr>
      <vt:lpstr>Серия «Говорим правильно»</vt:lpstr>
      <vt:lpstr>Книги и папки серии «Солнечные ступеньки»</vt:lpstr>
      <vt:lpstr>Книги и папки серии «Солнечные ступеньки»</vt:lpstr>
      <vt:lpstr>Книги М.М. Безруких для родителей и детей</vt:lpstr>
      <vt:lpstr>Книги М.М. Безруких для родителей и детей</vt:lpstr>
      <vt:lpstr>Слайд 25</vt:lpstr>
      <vt:lpstr>Использованные 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79</cp:revision>
  <cp:lastPrinted>1601-01-01T00:00:00Z</cp:lastPrinted>
  <dcterms:created xsi:type="dcterms:W3CDTF">1601-01-01T00:00:00Z</dcterms:created>
  <dcterms:modified xsi:type="dcterms:W3CDTF">2013-12-15T12:20:07Z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