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allery.forum-grad.ru/files/2/2/5/0/4/podrockovi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7010400" cy="1981200"/>
          </a:xfrm>
        </p:spPr>
        <p:txBody>
          <a:bodyPr/>
          <a:lstStyle/>
          <a:p>
            <a:r>
              <a:rPr lang="ru-RU" dirty="0" smtClean="0"/>
              <a:t>Меня никто не понимает</a:t>
            </a:r>
            <a:br>
              <a:rPr lang="ru-RU" dirty="0" smtClean="0"/>
            </a:br>
            <a:r>
              <a:rPr lang="ru-RU" sz="2800" dirty="0" smtClean="0"/>
              <a:t>(семинар – практикум)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F:\Новая папка Давыдова\презентация к род собранию\67311309_24296690_2051348_Empathy_by_pinksherb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6477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r>
              <a:rPr lang="ru-RU" dirty="0" smtClean="0"/>
              <a:t>Существуют два полюса эмоциональной близости родителей и детей, оказывающие влияние на развитие личности ребенка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 сверхзаботливость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-дистантность </a:t>
            </a:r>
            <a:endParaRPr lang="ru-RU" dirty="0"/>
          </a:p>
        </p:txBody>
      </p:sp>
      <p:pic>
        <p:nvPicPr>
          <p:cNvPr id="21506" name="Picture 2" descr="Картинка 4 из 1546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3352800" cy="5023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родители психологически не готовы к тому, что ребенок стал взрослым;</a:t>
            </a:r>
          </a:p>
          <a:p>
            <a:pPr>
              <a:buFontTx/>
              <a:buChar char="-"/>
            </a:pPr>
            <a:r>
              <a:rPr lang="ru-RU" dirty="0" smtClean="0"/>
              <a:t>страх разрыва контакта с ребенком (ребенок отдаляется).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3074" name="Picture 2" descr="F:\Новая папка Давыдова\презентация к род собранию\iCAYAMHV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3505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61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Обозначенные проблемы определяют следующие воспитательные установки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желание знать о ребенке все и контролировать каждый шаг;</a:t>
            </a:r>
          </a:p>
          <a:p>
            <a:pPr>
              <a:buFontTx/>
              <a:buChar char="-"/>
            </a:pPr>
            <a:r>
              <a:rPr lang="ru-RU" dirty="0" smtClean="0"/>
              <a:t>непризнание прав и обязанностей за взрослеющим человеком.</a:t>
            </a:r>
            <a:endParaRPr lang="ru-RU" dirty="0"/>
          </a:p>
        </p:txBody>
      </p:sp>
      <p:pic>
        <p:nvPicPr>
          <p:cNvPr id="1026" name="Picture 2" descr="F:\Новая папка Давыдова\презентация к род собранию\iCAYOKS5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3048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304799"/>
          <a:ext cx="87630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6730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Права детей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Права родителей</a:t>
                      </a:r>
                      <a:endParaRPr lang="ru-RU" sz="2000" dirty="0"/>
                    </a:p>
                  </a:txBody>
                  <a:tcPr/>
                </a:tc>
              </a:tr>
              <a:tr h="165951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Право на личное пространство.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Право на личную жизнь. Свои интересы,</a:t>
                      </a:r>
                      <a:r>
                        <a:rPr lang="ru-RU" sz="2000" baseline="0" dirty="0" smtClean="0"/>
                        <a:t> не связанные с ребенком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65951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Право на самостоятельность и ответственность.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Право на воспитание,</a:t>
                      </a:r>
                      <a:r>
                        <a:rPr lang="ru-RU" sz="2000" baseline="0" dirty="0" smtClean="0"/>
                        <a:t> заботу, проявление интереса к жизни детей.</a:t>
                      </a:r>
                      <a:endParaRPr lang="ru-RU" sz="2000" dirty="0"/>
                    </a:p>
                  </a:txBody>
                  <a:tcPr/>
                </a:tc>
              </a:tr>
              <a:tr h="673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Право на уважение.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Право на уважение.</a:t>
                      </a:r>
                      <a:endParaRPr lang="ru-RU" sz="2000" dirty="0"/>
                    </a:p>
                  </a:txBody>
                  <a:tcPr/>
                </a:tc>
              </a:tr>
              <a:tr h="165951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Право распоряжаться своим временем при согласовании с родителями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Право,</a:t>
                      </a:r>
                      <a:r>
                        <a:rPr lang="ru-RU" sz="2000" baseline="0" dirty="0" smtClean="0"/>
                        <a:t> в случае необходимости, проявить свою власть и авторитет.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846320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ru-RU" sz="3200" dirty="0"/>
              <a:t>Я понял(а), что …</a:t>
            </a:r>
          </a:p>
          <a:p>
            <a:pPr marL="571500" indent="-571500">
              <a:buFont typeface="Wingdings" pitchFamily="2" charset="2"/>
              <a:buChar char="Ø"/>
            </a:pPr>
            <a:endParaRPr lang="ru-RU" sz="3200" dirty="0"/>
          </a:p>
          <a:p>
            <a:pPr marL="571500" indent="-571500">
              <a:buFont typeface="Wingdings" pitchFamily="2" charset="2"/>
              <a:buChar char="Ø"/>
            </a:pPr>
            <a:r>
              <a:rPr lang="ru-RU" sz="3200" dirty="0"/>
              <a:t>Я был(а) убежден (убеждена), что …, теперь я понял(а) …</a:t>
            </a:r>
          </a:p>
          <a:p>
            <a:pPr marL="571500" indent="-571500">
              <a:buFont typeface="Wingdings" pitchFamily="2" charset="2"/>
              <a:buChar char="Ø"/>
            </a:pPr>
            <a:endParaRPr lang="ru-RU" sz="3200" dirty="0"/>
          </a:p>
          <a:p>
            <a:pPr marL="571500" indent="-571500">
              <a:buFont typeface="Wingdings" pitchFamily="2" charset="2"/>
              <a:buChar char="Ø"/>
            </a:pPr>
            <a:r>
              <a:rPr lang="ru-RU" sz="3200" dirty="0"/>
              <a:t>Убедился (убедилась), что был(а) ….</a:t>
            </a:r>
          </a:p>
          <a:p>
            <a:pPr marL="571500" indent="-571500">
              <a:buFont typeface="Wingdings" pitchFamily="2" charset="2"/>
              <a:buChar char="Ø"/>
            </a:pPr>
            <a:endParaRPr lang="ru-RU" sz="3200" dirty="0"/>
          </a:p>
          <a:p>
            <a:pPr marL="571500" indent="-571500">
              <a:buFont typeface="Wingdings" pitchFamily="2" charset="2"/>
              <a:buChar char="Ø"/>
            </a:pPr>
            <a:r>
              <a:rPr lang="ru-RU" sz="3200" dirty="0"/>
              <a:t>Считаю, что занятие помогло мне ….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667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 переходного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114800" cy="4846320"/>
          </a:xfrm>
        </p:spPr>
        <p:txBody>
          <a:bodyPr/>
          <a:lstStyle/>
          <a:p>
            <a:r>
              <a:rPr lang="ru-RU" dirty="0" smtClean="0"/>
              <a:t>Кто я? Чем отличаюсь от остальных? Каким видят меня другие? Что думают обо мне?</a:t>
            </a:r>
          </a:p>
          <a:p>
            <a:pPr>
              <a:buNone/>
            </a:pPr>
            <a:r>
              <a:rPr lang="ru-RU" sz="9600" dirty="0" smtClean="0"/>
              <a:t>        </a:t>
            </a:r>
          </a:p>
        </p:txBody>
      </p:sp>
      <p:pic>
        <p:nvPicPr>
          <p:cNvPr id="16386" name="Picture 2" descr="Картинка 2 из 2136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62200"/>
            <a:ext cx="3657600" cy="4305301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7086600" y="457200"/>
            <a:ext cx="1905000" cy="17526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04800"/>
            <a:ext cx="7239000" cy="4846320"/>
          </a:xfrm>
        </p:spPr>
        <p:txBody>
          <a:bodyPr/>
          <a:lstStyle/>
          <a:p>
            <a:r>
              <a:rPr lang="ru-RU" dirty="0" smtClean="0"/>
              <a:t>Подросток стремится найти свое место среди сверстников.</a:t>
            </a:r>
          </a:p>
        </p:txBody>
      </p:sp>
      <p:pic>
        <p:nvPicPr>
          <p:cNvPr id="4" name="i-main-pic" descr="Картинка 52 из 25881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47152"/>
            <a:ext cx="7086600" cy="505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8600"/>
            <a:ext cx="7239000" cy="4846320"/>
          </a:xfrm>
        </p:spPr>
        <p:txBody>
          <a:bodyPr/>
          <a:lstStyle/>
          <a:p>
            <a:r>
              <a:rPr lang="ru-RU" dirty="0" smtClean="0"/>
              <a:t>В подростковом возрасте человеческой психике присущ синдром одиночества.</a:t>
            </a:r>
          </a:p>
          <a:p>
            <a:endParaRPr lang="ru-RU" dirty="0"/>
          </a:p>
        </p:txBody>
      </p:sp>
      <p:pic>
        <p:nvPicPr>
          <p:cNvPr id="1026" name="Picture 2" descr="F:\Новая папка Давыдова\презентация к род собранию\kopyasyalniz1qj0rq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261" y="1295400"/>
            <a:ext cx="67818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4267200" cy="4846320"/>
          </a:xfrm>
        </p:spPr>
        <p:txBody>
          <a:bodyPr/>
          <a:lstStyle/>
          <a:p>
            <a:r>
              <a:rPr lang="ru-RU" dirty="0" smtClean="0"/>
              <a:t>Чувствительность и неудовлетворенность – главные особенности этого возраста</a:t>
            </a:r>
          </a:p>
          <a:p>
            <a:endParaRPr lang="ru-RU" dirty="0"/>
          </a:p>
        </p:txBody>
      </p:sp>
      <p:pic>
        <p:nvPicPr>
          <p:cNvPr id="1026" name="Picture 2" descr="F:\Новая папка Давыдова\презентация к род собранию\44361955_13553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09600"/>
            <a:ext cx="3639105" cy="582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Картинка 1 из 23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681940"/>
            <a:ext cx="4114800" cy="61760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32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Родительская любовь и ее значение для развития личности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4648200" cy="4626936"/>
          </a:xfrm>
        </p:spPr>
        <p:txBody>
          <a:bodyPr/>
          <a:lstStyle/>
          <a:p>
            <a:r>
              <a:rPr lang="ru-RU" dirty="0" smtClean="0"/>
              <a:t>Материнская, родительская любовь – первый вид любви, который познает человек. Чтобы любить и быть любимым в зрелости, человек должен быть любим с самого детства.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8600"/>
            <a:ext cx="7239000" cy="4846320"/>
          </a:xfrm>
        </p:spPr>
        <p:txBody>
          <a:bodyPr/>
          <a:lstStyle/>
          <a:p>
            <a:r>
              <a:rPr lang="ru-RU" dirty="0" smtClean="0"/>
              <a:t>Человек, выросший в атмосфере любви, несет любовь и другим людям.</a:t>
            </a:r>
            <a:endParaRPr lang="ru-RU" dirty="0"/>
          </a:p>
        </p:txBody>
      </p:sp>
      <p:pic>
        <p:nvPicPr>
          <p:cNvPr id="4" name="Picture 2" descr="C:\Documents and Settings\Администратор\Рабочий стол\75681542_3571750_billboardlif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136" y="1219200"/>
            <a:ext cx="762324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1000"/>
            <a:ext cx="4267200" cy="6074736"/>
          </a:xfrm>
        </p:spPr>
        <p:txBody>
          <a:bodyPr/>
          <a:lstStyle/>
          <a:p>
            <a:r>
              <a:rPr lang="ru-RU" dirty="0" smtClean="0"/>
              <a:t>Ребенок – это «сосуд», который нужно наполнить любовью. Ребенок жаждет любви. И когда он ее чувствует, он развивается нормально. Чаще всего дети совершают проступки, когда «сосуд любви» пуст.</a:t>
            </a:r>
            <a:endParaRPr lang="ru-RU" dirty="0"/>
          </a:p>
        </p:txBody>
      </p:sp>
      <p:pic>
        <p:nvPicPr>
          <p:cNvPr id="20482" name="Picture 2" descr="http://deti-moskvy.ru/wp-content/uploads/2009/01/happy-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3059" y="838200"/>
            <a:ext cx="4960941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/>
          <a:lstStyle/>
          <a:p>
            <a:r>
              <a:rPr lang="ru-RU" dirty="0" smtClean="0"/>
              <a:t>Счастливый и удовлетворенный своей семейной жизнью человек оказывается более успешным в работе, способным к творческой деятельности, а самое главное – может дарить людям любовь и радость.</a:t>
            </a:r>
            <a:endParaRPr lang="ru-RU" dirty="0"/>
          </a:p>
        </p:txBody>
      </p:sp>
      <p:pic>
        <p:nvPicPr>
          <p:cNvPr id="22530" name="Picture 2" descr="Картинка 11 из 1552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5474" y="2362200"/>
            <a:ext cx="5808526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341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Меня никто не понимает (семинар – практикум)</vt:lpstr>
      <vt:lpstr>Особенности  переходного возраста</vt:lpstr>
      <vt:lpstr>Слайд 3</vt:lpstr>
      <vt:lpstr>Слайд 4</vt:lpstr>
      <vt:lpstr>Слайд 5</vt:lpstr>
      <vt:lpstr>Родительская любовь и ее значение для развития личности ребенка</vt:lpstr>
      <vt:lpstr>Слайд 7</vt:lpstr>
      <vt:lpstr>Слайд 8</vt:lpstr>
      <vt:lpstr>Слайд 9</vt:lpstr>
      <vt:lpstr>Слайд 10</vt:lpstr>
      <vt:lpstr>Трудности родителей</vt:lpstr>
      <vt:lpstr>Обозначенные проблемы определяют следующие воспитательные установки родителей: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Взаимоотношения в семье</dc:title>
  <dc:creator>Елена Петровна</dc:creator>
  <cp:lastModifiedBy>Елена Петровна</cp:lastModifiedBy>
  <cp:revision>4</cp:revision>
  <dcterms:created xsi:type="dcterms:W3CDTF">2012-02-16T16:55:48Z</dcterms:created>
  <dcterms:modified xsi:type="dcterms:W3CDTF">2012-04-23T13:08:06Z</dcterms:modified>
</cp:coreProperties>
</file>