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8F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9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27DD4-C5F3-4D95-BE44-3A5A1C8A3349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DF5AF-648E-4F2F-BF68-493CCEDC4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421484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ookman Old Style" pitchFamily="18" charset="0"/>
              </a:rPr>
              <a:t>Фразеологизмы – «языковые самородки»</a:t>
            </a:r>
            <a:endParaRPr lang="ru-RU" sz="6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2051" name="Picture 3" descr="C:\Program Files\Microsoft Office\MEDIA\OFFICE12\Bullets\BD10297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571504" cy="595317"/>
          </a:xfrm>
          <a:prstGeom prst="rect">
            <a:avLst/>
          </a:prstGeom>
          <a:noFill/>
        </p:spPr>
      </p:pic>
      <p:pic>
        <p:nvPicPr>
          <p:cNvPr id="2052" name="Picture 4" descr="C:\Program Files\Microsoft Office\MEDIA\OFFICE12\Bullets\BD1030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 flipV="1">
            <a:off x="7858148" y="2428868"/>
            <a:ext cx="714380" cy="714380"/>
          </a:xfrm>
          <a:prstGeom prst="rect">
            <a:avLst/>
          </a:prstGeom>
          <a:noFill/>
        </p:spPr>
      </p:pic>
      <p:pic>
        <p:nvPicPr>
          <p:cNvPr id="2053" name="Picture 5" descr="C:\Program Files\Microsoft Office\MEDIA\OFFICE12\Bullets\BD10301_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429264"/>
            <a:ext cx="785818" cy="785818"/>
          </a:xfrm>
          <a:prstGeom prst="rect">
            <a:avLst/>
          </a:prstGeom>
          <a:noFill/>
        </p:spPr>
      </p:pic>
      <p:pic>
        <p:nvPicPr>
          <p:cNvPr id="2054" name="Picture 6" descr="C:\Program Files\Microsoft Office\MEDIA\OFFICE12\Bullets\BD10297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900" y="5715016"/>
            <a:ext cx="342902" cy="342902"/>
          </a:xfrm>
          <a:prstGeom prst="rect">
            <a:avLst/>
          </a:prstGeom>
          <a:noFill/>
        </p:spPr>
      </p:pic>
      <p:pic>
        <p:nvPicPr>
          <p:cNvPr id="2055" name="Picture 7" descr="C:\Program Files\Microsoft Office\MEDIA\OFFICE12\Bullets\BD10297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5357818" y="214290"/>
            <a:ext cx="642942" cy="642942"/>
          </a:xfrm>
          <a:prstGeom prst="rect">
            <a:avLst/>
          </a:prstGeom>
          <a:noFill/>
        </p:spPr>
      </p:pic>
      <p:pic>
        <p:nvPicPr>
          <p:cNvPr id="1026" name="Picture 2" descr="C:\Program Files\Microsoft Office\MEDIA\CAGCAT10\j0230876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4071942"/>
            <a:ext cx="2348030" cy="23646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14393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/>
                </a:solidFill>
              </a:rPr>
              <a:t>Цель проекта: 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dirty="0" smtClean="0"/>
              <a:t>    </a:t>
            </a:r>
            <a:r>
              <a:rPr lang="ru-RU" sz="2800" b="1" dirty="0" smtClean="0">
                <a:solidFill>
                  <a:srgbClr val="0070C0"/>
                </a:solidFill>
              </a:rPr>
              <a:t>- углубить знания учащихся о фразеологизмах</a:t>
            </a:r>
            <a:r>
              <a:rPr lang="ru-RU" sz="2800" dirty="0" smtClean="0"/>
              <a:t>.</a:t>
            </a:r>
          </a:p>
          <a:p>
            <a:pPr algn="ctr"/>
            <a:endParaRPr lang="ru-RU" dirty="0" smtClean="0"/>
          </a:p>
          <a:p>
            <a:pPr algn="ctr"/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accent2"/>
                </a:solidFill>
              </a:rPr>
              <a:t>Задачи проекта:</a:t>
            </a:r>
          </a:p>
          <a:p>
            <a:pPr algn="just"/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</a:rPr>
              <a:t>      1)  научить детей распознавать устойчивые         выражения и свободные словосочетания, находить фразеологизмы в речи;                  </a:t>
            </a:r>
          </a:p>
          <a:p>
            <a:pPr algn="just"/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</a:rPr>
              <a:t>      2) обогатить словарный запас учащихся;</a:t>
            </a:r>
          </a:p>
          <a:p>
            <a:pPr algn="just"/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</a:rPr>
              <a:t>      3) развивать умение пользоваться фразеологизмами в своей речи;</a:t>
            </a: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 4) познакомиться с историей возникновения   некоторых фразеологизмов.                         </a:t>
            </a:r>
            <a:r>
              <a:rPr lang="ru-RU" sz="2800" dirty="0" smtClean="0"/>
              <a:t>                    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071942"/>
            <a:ext cx="2433275" cy="24840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192" y="571480"/>
            <a:ext cx="828680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Фразеологизм -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устойчивое сочетание слов, входящее как единое целое в словарный состав языка.</a:t>
            </a:r>
          </a:p>
          <a:p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Фразеология -</a:t>
            </a:r>
            <a:r>
              <a:rPr lang="ru-RU" sz="3200" b="1" dirty="0" smtClean="0"/>
              <a:t> 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раздел науки о языке, изучающий фразеологизмы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                              (</a:t>
            </a:r>
            <a:r>
              <a:rPr lang="ru-RU" sz="3200" b="1" dirty="0" err="1" smtClean="0">
                <a:solidFill>
                  <a:srgbClr val="7030A0"/>
                </a:solidFill>
              </a:rPr>
              <a:t>фразис</a:t>
            </a:r>
            <a:r>
              <a:rPr lang="ru-RU" sz="3200" b="1" dirty="0" smtClean="0">
                <a:solidFill>
                  <a:srgbClr val="7030A0"/>
                </a:solidFill>
              </a:rPr>
              <a:t>  -  выражение,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                                 логос   -   учение).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                              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   </a:t>
            </a:r>
            <a:r>
              <a:rPr lang="ru-RU" sz="4400" b="1" dirty="0" smtClean="0">
                <a:solidFill>
                  <a:srgbClr val="0070C0"/>
                </a:solidFill>
                <a:latin typeface="Arial Black" pitchFamily="34" charset="0"/>
                <a:ea typeface="Cambria Math" pitchFamily="18" charset="0"/>
              </a:rPr>
              <a:t>Почему мы так говорим?</a:t>
            </a:r>
            <a:endParaRPr lang="ru-RU" sz="4400" b="1" dirty="0">
              <a:solidFill>
                <a:srgbClr val="0070C0"/>
              </a:solidFill>
              <a:latin typeface="Arial Black" pitchFamily="34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500174"/>
            <a:ext cx="8286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Остаться с носом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Оставить с носом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Зарубить на носу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Спустя рукава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На седьмом небе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Время истекло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Дело в шляпе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Козел отпущения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582657"/>
            <a:ext cx="2357454" cy="38466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85728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  Что бы это значило?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357298"/>
            <a:ext cx="757242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Ни гроша не стоить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Филькина грамота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Кусать себе локти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Ни в какие ворота не лезет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Иметь голову на плечах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Точить лясы (балясы)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Без сучка, без задоринки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Плестись в хвосте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Лакомый кусок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Не ударить лицом в грязь</a:t>
            </a:r>
          </a:p>
          <a:p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2051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4349" y="1857364"/>
            <a:ext cx="3840876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3"/>
                </a:solidFill>
              </a:rPr>
              <a:t>             </a:t>
            </a:r>
            <a:r>
              <a:rPr lang="ru-RU" sz="4400" b="1" dirty="0" smtClean="0">
                <a:solidFill>
                  <a:srgbClr val="00B050"/>
                </a:solidFill>
              </a:rPr>
              <a:t>Четвертое лишнее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357298"/>
            <a:ext cx="80010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dirty="0" smtClean="0"/>
              <a:t>      </a:t>
            </a:r>
            <a:r>
              <a:rPr lang="ru-RU" sz="2000" b="1" dirty="0" smtClean="0">
                <a:solidFill>
                  <a:srgbClr val="7030A0"/>
                </a:solidFill>
              </a:rPr>
              <a:t>1. Кот наплакал                                                      1. Поминай как звали 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2. Хоть пруд пруди                                                 2. След простыл 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3. Раз, два и обчелся                                             3. Как снег на голову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4. На один зуб                                                         4. Как ветром сдуло</a:t>
            </a:r>
          </a:p>
          <a:p>
            <a:pPr marL="342900" indent="-342900"/>
            <a:endParaRPr lang="ru-RU" sz="2000" b="1" dirty="0">
              <a:solidFill>
                <a:srgbClr val="7030A0"/>
              </a:solidFill>
            </a:endParaRP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1. В двух шагах                                                        1. Тьма- тьмущая                                                              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2. Рукой подать                                                       2. Как звезд на небе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3. За тридевять земель                                         3. Как сельдей в бочке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4. Быть под боком                                                  4. Раз, два и обчелся</a:t>
            </a:r>
          </a:p>
          <a:p>
            <a:pPr marL="342900" indent="-342900"/>
            <a:endParaRPr lang="ru-RU" sz="2000" b="1" dirty="0">
              <a:solidFill>
                <a:srgbClr val="7030A0"/>
              </a:solidFill>
            </a:endParaRPr>
          </a:p>
          <a:p>
            <a:pPr marL="342900" indent="-342900"/>
            <a:endParaRPr lang="ru-RU" sz="2000" b="1" dirty="0" smtClean="0">
              <a:solidFill>
                <a:srgbClr val="7030A0"/>
              </a:solidFill>
            </a:endParaRP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1. Во весь дух                                                           1. Не покладая рук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2. Сломя голову                                                       2. Спустя рукава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3. Черепашьим шагом                                           3. До седьмого пота</a:t>
            </a:r>
          </a:p>
          <a:p>
            <a:pPr marL="342900" indent="-342900"/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    4. Во все лопатки                                                     4. Не жалея сил</a:t>
            </a:r>
          </a:p>
        </p:txBody>
      </p:sp>
      <p:pic>
        <p:nvPicPr>
          <p:cNvPr id="3076" name="Picture 4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357298"/>
            <a:ext cx="260034" cy="260034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357298"/>
            <a:ext cx="285752" cy="260035"/>
          </a:xfrm>
          <a:prstGeom prst="rect">
            <a:avLst/>
          </a:prstGeom>
          <a:noFill/>
        </p:spPr>
      </p:pic>
      <p:pic>
        <p:nvPicPr>
          <p:cNvPr id="3078" name="Picture 6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 flipV="1">
            <a:off x="5572132" y="3143248"/>
            <a:ext cx="285752" cy="285752"/>
          </a:xfrm>
          <a:prstGeom prst="rect">
            <a:avLst/>
          </a:prstGeom>
          <a:noFill/>
        </p:spPr>
      </p:pic>
      <p:pic>
        <p:nvPicPr>
          <p:cNvPr id="3079" name="Picture 7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071810"/>
            <a:ext cx="285752" cy="285752"/>
          </a:xfrm>
          <a:prstGeom prst="rect">
            <a:avLst/>
          </a:prstGeom>
          <a:noFill/>
        </p:spPr>
      </p:pic>
      <p:pic>
        <p:nvPicPr>
          <p:cNvPr id="3080" name="Picture 8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5572132" y="4857760"/>
            <a:ext cx="331472" cy="331472"/>
          </a:xfrm>
          <a:prstGeom prst="rect">
            <a:avLst/>
          </a:prstGeom>
          <a:noFill/>
        </p:spPr>
      </p:pic>
      <p:pic>
        <p:nvPicPr>
          <p:cNvPr id="3081" name="Picture 9" descr="C:\Program Files\Microsoft Office\MEDIA\OFFICE12\Bullets\BD1458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14348" y="4857760"/>
            <a:ext cx="311470" cy="311470"/>
          </a:xfrm>
          <a:prstGeom prst="rect">
            <a:avLst/>
          </a:prstGeom>
          <a:noFill/>
        </p:spPr>
      </p:pic>
      <p:pic>
        <p:nvPicPr>
          <p:cNvPr id="3083" name="Picture 11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006658"/>
            <a:ext cx="1847552" cy="1779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42852"/>
            <a:ext cx="6215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Кто больше?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785794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                   </a:t>
            </a:r>
            <a:r>
              <a:rPr lang="ru-RU" b="1" i="1" u="sng" dirty="0" smtClean="0">
                <a:solidFill>
                  <a:srgbClr val="002060"/>
                </a:solidFill>
              </a:rPr>
              <a:t>(выписать фразеологизмы из рассказа</a:t>
            </a:r>
            <a:r>
              <a:rPr lang="ru-RU" i="1" dirty="0" smtClean="0"/>
              <a:t>) 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786050" y="1071546"/>
            <a:ext cx="62151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 Глупые сороки.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   Нашли сороки в лесу кусок сыру. Не помня себя от радости стали совещаться, где его припрятать, чтобы от ворон уберечь. Вороны – известные любители сыра, об этом еще дедушка Крылов писал. Уже, видно, пронюхали о находке, вот одна кружится, другая, третья… Того и гляди утащат среди бела дня из-под носа.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   Спорили сороки, стрекотали, а сыр под кустом лежал. Откуда ни возьмись лиса. Съела сыр под шумок и ушла как ни в чем не бывало подальше от греха. Хватились сороки, а ее уже и след простыл. И поделом сорокам: не надо было ворон считать!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31" name="PubPieSlice"/>
          <p:cNvSpPr>
            <a:spLocks noEditPoints="1" noChangeArrowheads="1"/>
          </p:cNvSpPr>
          <p:nvPr/>
        </p:nvSpPr>
        <p:spPr bwMode="auto">
          <a:xfrm>
            <a:off x="1428728" y="4500570"/>
            <a:ext cx="1143008" cy="1357322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Tree"/>
          <p:cNvSpPr>
            <a:spLocks noEditPoints="1" noChangeArrowheads="1"/>
          </p:cNvSpPr>
          <p:nvPr/>
        </p:nvSpPr>
        <p:spPr bwMode="auto">
          <a:xfrm>
            <a:off x="142844" y="2000240"/>
            <a:ext cx="2643206" cy="350046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442</Words>
  <Application>Microsoft Office PowerPoint</Application>
  <PresentationFormat>Экран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Фразеологизмы – «языковые самородки»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Фразеологизмы – «языковые самородки»</dc:title>
  <dc:creator>Admin</dc:creator>
  <cp:lastModifiedBy>Admin</cp:lastModifiedBy>
  <cp:revision>44</cp:revision>
  <dcterms:created xsi:type="dcterms:W3CDTF">2011-10-20T15:13:26Z</dcterms:created>
  <dcterms:modified xsi:type="dcterms:W3CDTF">2011-11-02T15:50:21Z</dcterms:modified>
</cp:coreProperties>
</file>