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9" r:id="rId2"/>
    <p:sldId id="260" r:id="rId3"/>
    <p:sldId id="261" r:id="rId4"/>
    <p:sldId id="263" r:id="rId5"/>
    <p:sldId id="262" r:id="rId6"/>
    <p:sldId id="264" r:id="rId7"/>
    <p:sldId id="265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88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9" r:id="rId26"/>
    <p:sldId id="285" r:id="rId27"/>
    <p:sldId id="286" r:id="rId28"/>
    <p:sldId id="287" r:id="rId29"/>
    <p:sldId id="266" r:id="rId30"/>
    <p:sldId id="267" r:id="rId3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38" autoAdjust="0"/>
  </p:normalViewPr>
  <p:slideViewPr>
    <p:cSldViewPr>
      <p:cViewPr varScale="1">
        <p:scale>
          <a:sx n="86" d="100"/>
          <a:sy n="86" d="100"/>
        </p:scale>
        <p:origin x="-9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>
            <a:off x="146367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470852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Овал 5"/>
          <p:cNvSpPr/>
          <p:nvPr/>
        </p:nvSpPr>
        <p:spPr>
          <a:xfrm>
            <a:off x="4540250" y="3525838"/>
            <a:ext cx="46038" cy="46037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C87C3C-5D40-4832-B50B-A0C78F26DF5A}" type="datetimeFigureOut">
              <a:rPr lang="ru-RU"/>
              <a:pPr>
                <a:defRPr/>
              </a:pPr>
              <a:t>17.11.2013</a:t>
            </a:fld>
            <a:endParaRPr lang="ru-RU"/>
          </a:p>
        </p:txBody>
      </p:sp>
      <p:sp>
        <p:nvSpPr>
          <p:cNvPr id="8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F5176E-91AD-45A7-82AB-4D5108057C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39371F-D7BD-4090-B375-06B912658FDC}" type="datetimeFigureOut">
              <a:rPr lang="ru-RU"/>
              <a:pPr>
                <a:defRPr/>
              </a:pPr>
              <a:t>17.11.2013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98A940-5980-4B6F-BBC4-307655159A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669285-3130-46DB-9BF8-1232FE74B5A6}" type="datetimeFigureOut">
              <a:rPr lang="ru-RU"/>
              <a:pPr>
                <a:defRPr/>
              </a:pPr>
              <a:t>17.11.2013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A27190-8695-4438-854A-205E97756A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59DA34-BEE1-4B5C-A8B3-59A0C7199EA1}" type="datetimeFigureOut">
              <a:rPr lang="ru-RU"/>
              <a:pPr>
                <a:defRPr/>
              </a:pPr>
              <a:t>17.11.2013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DDCF3F-EBCC-4E87-AAC3-A56345DF86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>
            <a:off x="685800" y="4916488"/>
            <a:ext cx="7924800" cy="4762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CB3896-6532-43B5-AA9E-8B9B385BC9CA}" type="datetimeFigureOut">
              <a:rPr lang="ru-RU"/>
              <a:pPr>
                <a:defRPr/>
              </a:pPr>
              <a:t>17.11.2013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E53D7F-5F67-4CD0-8962-FDA24DAA70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15ED62-1D16-49AD-AC87-B260DE8BEDD3}" type="datetimeFigureOut">
              <a:rPr lang="ru-RU"/>
              <a:pPr>
                <a:defRPr/>
              </a:pPr>
              <a:t>17.11.2013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265C6-EFAC-48F7-AD62-B715A93712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6"/>
          <p:cNvCxnSpPr/>
          <p:nvPr/>
        </p:nvCxnSpPr>
        <p:spPr>
          <a:xfrm>
            <a:off x="563563" y="2179638"/>
            <a:ext cx="3748087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4754563" y="2179638"/>
            <a:ext cx="3749675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E5201E-70B6-4F7B-8EAD-DE7C0E3A4F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D0E2CE-41E1-4DE9-AB6B-4C09EF2CBAAD}" type="datetimeFigureOut">
              <a:rPr lang="ru-RU"/>
              <a:pPr>
                <a:defRPr/>
              </a:pPr>
              <a:t>17.11.2013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5DDBBF-5B4C-4CA7-B144-C16151199209}" type="datetimeFigureOut">
              <a:rPr lang="ru-RU"/>
              <a:pPr>
                <a:defRPr/>
              </a:pPr>
              <a:t>17.11.2013</a:t>
            </a:fld>
            <a:endParaRPr lang="ru-RU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C2F2AB-172C-4936-962D-1C8B1D37F4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4D993B-1B4B-412B-8F3C-BCA533AB2E18}" type="datetimeFigureOut">
              <a:rPr lang="ru-RU"/>
              <a:pPr>
                <a:defRPr/>
              </a:pPr>
              <a:t>17.11.2013</a:t>
            </a:fld>
            <a:endParaRPr lang="ru-RU"/>
          </a:p>
        </p:txBody>
      </p:sp>
      <p:sp>
        <p:nvSpPr>
          <p:cNvPr id="3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C50CCD-4D4B-44A7-8213-14A019E3EF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82DFF6-8394-4E03-9A38-0F0D24305FC9}" type="datetimeFigureOut">
              <a:rPr lang="ru-RU"/>
              <a:pPr>
                <a:defRPr/>
              </a:pPr>
              <a:t>17.11.2013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DB9AB5-3C5A-4381-AC15-EBD3011969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107E7C-CE80-409B-982F-030EB52DA8A0}" type="datetimeFigureOut">
              <a:rPr lang="ru-RU"/>
              <a:pPr>
                <a:defRPr/>
              </a:pPr>
              <a:t>17.11.2013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25DB0A-5307-4567-ABB9-76679F1C79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Текст 8"/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E31EB91-0922-45E6-932F-7D387CF43271}" type="datetimeFigureOut">
              <a:rPr lang="ru-RU"/>
              <a:pPr>
                <a:defRPr/>
              </a:pPr>
              <a:t>17.11.2013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baseline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DD958DA-9659-4DE1-89BB-DE8955D05F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31" r:id="rId2"/>
    <p:sldLayoutId id="2147483740" r:id="rId3"/>
    <p:sldLayoutId id="2147483732" r:id="rId4"/>
    <p:sldLayoutId id="2147483741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lang="en-US" sz="4200" kern="1200" spc="-10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4888" indent="-228600" algn="l" rtl="0" eaLnBrk="0" fontAlgn="base" hangingPunct="0">
        <a:spcBef>
          <a:spcPts val="300"/>
        </a:spcBef>
        <a:spcAft>
          <a:spcPct val="0"/>
        </a:spcAft>
        <a:buClr>
          <a:srgbClr val="B37732"/>
        </a:buClr>
        <a:buSzPct val="85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ts val="338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images.yandex.ru/yandsearch?source=wiz&amp;fp=13&amp;img_url=http://cdn.stpulscen.ru/system/images/product/002/395/453_thumb.jpg&amp;uinfo=ww-1055-wh-537-fw-830-fh-448-pd-1&amp;p=13&amp;text=%D0%BA%D0%B0%D1%80%D1%82%D0%B8%D0%BD%D0%BA%D0%B8%20%D0%BF%D0%BE%20%D0%B0%D1%80%D1%82%D0%B8%D0%BA%D1%83%D0%BB%D1%8F%D1%86%D0%B8%D0%BE%D0%BD%D0%BD%D0%BE%D0%B9%20%D0%B3%D0%B8%D0%BC%D0%BD%D0%B0%D1%81%D1%82%D0%B8%D0%BA%D0%B5&amp;noreask=1&amp;pos=402&amp;rpt=simage&amp;lr=2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hyperlink" Target="http://images.yandex.ru/yandsearch?source=wiz&amp;fp=3&amp;img_url=http://detsad-kitty.ru/uploads/posts/2009-06/1245244144_prosto-klass-artikul.jpg&amp;uinfo=ww-1055-wh-537-fw-830-fh-448-pd-1&amp;p=3&amp;text=%D0%BA%D0%B0%D1%80%D1%82%D0%B8%D0%BD%D0%BA%D0%B8%20%D0%BF%D0%BE%20%D0%B0%D1%80%D1%82%D0%B8%D0%BA%D1%83%D0%BB%D1%8F%D1%86%D0%B8%D0%BE%D0%BD%D0%BD%D0%BE%D0%B9%20%D0%B3%D0%B8%D0%BC%D0%BD%D0%B0%D1%81%D1%82%D0%B8%D0%BA%D0%B5&amp;noreask=1&amp;pos=101&amp;rpt=simage&amp;lr=2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yandsearch?p=4&amp;text=%D0%BA%D0%B0%D1%80%D1%82%D0%B8%D0%BD%D0%BA%D0%B8%20%D0%B4%D0%BB%D1%8F%20%D0%B4%D0%B5%D1%82%D0%B5%D0%B9%20%D0%BF%D1%80%D0%BE%20%D1%87%D0%B0%D1%88%D0%B5%D1%87%D0%BA%D1%83%20%D0%B8%D0%B7%20%D0%BC%D1%83%D0%BB%D1%8C%D1%82%D0%B8%D0%BA%D0%BE%D0%B2&amp;fp=4&amp;img_url=http://ruant.narod.ru/Vinni/Vinni5.gif&amp;pos=143&amp;uinfo=ww-1055-wh-537-fw-830-fh-448-pd-1&amp;rpt=simage" TargetMode="External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4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hyperlink" Target="http://images.yandex.ru/yandsearch?p=1&amp;text=%D0%BA%D0%B0%D1%80%D1%82%D0%B8%D0%BD%D0%BA%D0%B8%20%D0%B4%D0%BB%D1%8F%20%D0%B4%D0%B5%D1%82%D0%B5%D0%B9%20%D1%87%D0%B8%D1%81%D1%82%D0%B8%D0%BC%20%D0%B7%D1%83%D0%B1%D0%BA%D0%B8&amp;fp=1&amp;img_url=http://s40.radikal.ru/i087/1007/0f/71d100102298.jpg&amp;pos=58&amp;uinfo=ww-1055-wh-537-fw-830-fh-448-pd-1&amp;rpt=simage" TargetMode="Externa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2.jpeg"/><Relationship Id="rId4" Type="http://schemas.openxmlformats.org/officeDocument/2006/relationships/hyperlink" Target="http://images.yandex.ru/yandsearch?p=2&amp;text=%D0%BA%D0%B0%D1%80%D1%82%D0%B8%D0%BD%D0%BA%D0%B8%20%D0%B4%D0%BB%D1%8F%20%D0%B4%D0%B5%D1%82%D0%B5%D0%B9%20%D1%87%D0%B8%D1%81%D1%82%D0%B8%D0%BC%20%D0%B7%D1%83%D0%B1%D0%BA%D0%B8&amp;fp=2&amp;img_url=http://i3.woman.ru/images/article/2/4/img_24a15ea1a8ea49b5f4aeeddbc3504995.jpg&amp;pos=71&amp;uinfo=ww-1055-wh-537-fw-830-fh-448-pd-1&amp;rpt=simage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images.yandex.ru/yandsearch?source=wiz&amp;fp=25&amp;img_url=http://nsportal.ru/sites/default/files/photos/thumb_48945/240x180_crop_thumb_1058083361300114091.jpg&amp;uinfo=ww-1055-wh-537-fw-830-fh-448-pd-1&amp;p=25&amp;text=%D0%BA%D0%B0%D1%80%D1%82%D0%B8%D0%BD%D0%BA%D0%B8%20%D0%BF%D0%BE%20%D0%B0%D1%80%D1%82%D0%B8%D0%BA%D1%83%D0%BB%D1%8F%D1%86%D0%B8%D0%BE%D0%BD%D0%BD%D0%BE%D0%B9%20%D0%B3%D0%B8%D0%BC%D0%BD%D0%B0%D1%81%D1%82%D0%B8%D0%BA%D0%B5&amp;noreask=1&amp;pos=772&amp;rpt=simage&amp;lr=2" TargetMode="Externa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eg"/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yandsearch?source=wiz&amp;fp=7&amp;img_url=http://s5.goodfon.ru/image/259379-4710x2919.jpg&amp;uinfo=ww-1055-wh-537-fw-830-fh-448-pd-1&amp;p=7&amp;text=%D0%BA%D0%B0%D1%80%D1%82%D0%B8%D0%BD%D0%BA%D0%B8%20%D0%B4%D0%BB%D1%8F%20%D0%B4%D0%B5%D1%82%D0%B5%D0%B9%20%D1%87%D0%B0%D1%88%D0%BA%D0%B0&amp;noreask=1&amp;pos=236&amp;rpt=simage&amp;lr=2" TargetMode="External"/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8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jpeg"/><Relationship Id="rId2" Type="http://schemas.openxmlformats.org/officeDocument/2006/relationships/hyperlink" Target="http://images.yandex.ru/yandsearch?text=%D0%B8%D0%BD%D0%B4%D1%8E%D0%BA%20%20%D0%BA%D0%B0%D1%80%D1%82%D0%B8%D0%BD%D0%BA%D0%B8%20%D0%B4%D0%BB%D1%8F%20%D0%B4%D0%B5%D1%82%D0%B5%D0%B9%20&amp;fp=0&amp;img_url=http://4put.ru/pictures/max/281/864557.jpg&amp;pos=29&amp;uinfo=ww-1055-wh-537-fw-830-fh-448-pd-1&amp;rpt=simage" TargetMode="Externa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jpeg"/><Relationship Id="rId2" Type="http://schemas.openxmlformats.org/officeDocument/2006/relationships/hyperlink" Target="http://images.yandex.ru/yandsearch?p=1&amp;text=%D0%BA%D0%B0%D1%87%D0%B5%D0%BB%D0%B8%20%D0%BA%D0%B0%D1%80%D1%82%D0%B8%D0%BD%D0%BA%D0%B8%20%D0%B4%D0%BB%D1%8F%20%D0%B4%D0%B5%D1%82%D0%B5%D0%B9&amp;fp=1&amp;img_url=http://mysun.com.ua/images/resource/detskie-igrushki-dlya-vody-peska-i-sada/323/1/505000-33690.jpg&amp;pos=30&amp;uinfo=ww-1055-wh-537-fw-830-fh-448-pd-1&amp;rpt=simage" TargetMode="Externa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1.jpeg"/><Relationship Id="rId4" Type="http://schemas.openxmlformats.org/officeDocument/2006/relationships/hyperlink" Target="http://images.yandex.ru/yandsearch?p=3&amp;text=%D0%BA%D0%B0%D1%87%D0%B5%D0%BB%D0%B8%20%D0%BA%D0%B0%D1%80%D1%82%D0%B8%D0%BD%D0%BA%D0%B8%20%D0%B4%D0%BB%D1%8F%20%D0%B4%D0%B5%D1%82%D0%B5%D0%B9&amp;fp=3&amp;img_url=http://img.vl.ru/i/catalog/add_images/22371/comp_10090_big_012.jpg&amp;pos=99&amp;uinfo=ww-1055-wh-537-fw-830-fh-448-pd-1&amp;rpt=simage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jpeg"/><Relationship Id="rId2" Type="http://schemas.openxmlformats.org/officeDocument/2006/relationships/hyperlink" Target="http://images.yandex.ru/yandsearch?p=15&amp;text=%D0%BC%D0%B0%D0%BB%D1%8F%D1%80%20%D0%BA%D0%B0%D1%80%D1%82%D0%B8%D0%BD%D0%BA%D0%B8%20%D0%B4%D0%BB%D1%8F%20%D0%B4%D0%B5%D1%82%D0%B5%D0%B9&amp;fp=15&amp;img_url=http://tinxahoi24h.com/wp-content/uploads/2012/07/4166187-su-tu-sua-nha.jpg&amp;pos=476&amp;uinfo=ww-1055-wh-537-fw-830-fh-448-pd-1&amp;rpt=simage" TargetMode="Externa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jpeg"/><Relationship Id="rId2" Type="http://schemas.openxmlformats.org/officeDocument/2006/relationships/hyperlink" Target="http://images.yandex.ru/yandsearch?p=7&amp;text=%D0%BB%D0%BE%D1%88%D0%B0%D0%B4%D0%BA%D0%B0%20%D0%BA%D0%B0%D1%80%D1%82%D0%B8%D0%BD%D0%BA%D0%B8%20%D0%B4%D0%BB%D1%8F%20%D0%B4%D0%B5%D1%82%D0%B5%D0%B9&amp;fp=7&amp;img_url=http://my-shop.ru/_files/product/2/39/381864.jpg&amp;pos=239&amp;uinfo=ww-1055-wh-537-fw-830-fh-448-pd-1&amp;rpt=simage" TargetMode="Externa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jpeg"/><Relationship Id="rId2" Type="http://schemas.openxmlformats.org/officeDocument/2006/relationships/hyperlink" Target="http://images.yandex.ru/yandsearch?p=1&amp;text=%D0%B3%D1%80%D0%B8%D0%B1%D0%BE%D0%BA%20%D0%B2%20%D0%BB%D0%B5%D1%81%D1%83%20%20%D0%BA%D0%B0%D1%80%D1%82%D0%B8%D0%BD%D0%BA%D0%B8%20%D0%B4%D0%BB%D1%8F%20%D0%B4%D0%B5%D1%82%D0%B5%D0%B9&amp;fp=1&amp;img_url=http://t1.ftcdn.net/jpg/00/06/45/72/110_F_6457279_qzMrdVADufIJH8eHlWKfQgGvFa0ckzsQ.jpg&amp;pos=33&amp;uinfo=ww-1055-wh-537-fw-830-fh-448-pd-1&amp;rpt=simage" TargetMode="Externa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5.jpeg"/><Relationship Id="rId4" Type="http://schemas.openxmlformats.org/officeDocument/2006/relationships/hyperlink" Target="http://images.yandex.ru/yandsearch?p=1&amp;text=%D0%B3%D1%80%D0%B8%D0%B1%D0%BE%D0%BA%20%D0%B2%20%D0%BB%D0%B5%D1%81%D1%83%20%20%D0%BA%D0%B0%D1%80%D1%82%D0%B8%D0%BD%D0%BA%D0%B8%20%D0%B4%D0%BB%D1%8F%20%D0%B4%D0%B5%D1%82%D0%B5%D0%B9&amp;fp=1&amp;img_url=http://img-2007-08.photosight.ru/13/2246164.jpg&amp;pos=40&amp;uinfo=ww-1055-wh-537-fw-830-fh-448-pd-1&amp;rpt=simage" TargetMode="Externa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jpeg"/><Relationship Id="rId2" Type="http://schemas.openxmlformats.org/officeDocument/2006/relationships/hyperlink" Target="http://images.yandex.ru/yandsearch?text=%D0%B3%D0%B0%D1%80%D0%BC%D0%BE%D1%88%D0%BA%D0%B0%20%D0%BA%D0%B0%D1%80%D1%82%D0%B8%D0%BD%D0%BA%D0%B8%20%D0%B4%D0%BB%D1%8F%20%D0%B4%D0%B5%D1%82%D0%B5%D0%B9&amp;fp=0&amp;img_url=http://www.legato.su/products_pictures/Akkordeon_J.Meister_UC102_0003_s.gif&amp;pos=0&amp;uinfo=ww-1055-wh-537-fw-830-fh-448-pd-1&amp;rpt=simage" TargetMode="Externa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7.jpeg"/><Relationship Id="rId4" Type="http://schemas.openxmlformats.org/officeDocument/2006/relationships/hyperlink" Target="http://images.yandex.ru/yandsearch?text=%D0%BA%D0%B0%D1%80%D1%82%D0%B8%D0%BD%D0%BA%D0%B8%20%D0%B4%D0%BB%D1%8F%20%D0%B4%D0%B5%D1%82%D0%B5%D0%B9%20%D0%B3%D0%B5%D0%BD%D0%B0%20%D0%B8%D0%B3%D1%80%D0%B0%D0%B5%D1%82%20%D0%BD%20%D0%B3%D0%B0%D1%80%D0%BC%D0%BE%D1%88%D0%BA%D0%B5&amp;img_url=http://www.homemosaic.ru/picture/crocodile.jpg&amp;pos=4&amp;rpt=simage&amp;lr=2&amp;noreask=1&amp;source=wiz" TargetMode="Externa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jpeg"/><Relationship Id="rId2" Type="http://schemas.openxmlformats.org/officeDocument/2006/relationships/hyperlink" Target="http://images.yandex.ru/yandsearch?text=%D0%B1%D0%B0%D1%80%D0%B0%D0%B1%D0%B0%D0%BD%20%D0%BA%D0%B0%D1%80%D1%82%D0%B8%D0%BD%D0%BA%D0%B8%20%D0%B4%D0%BB%D1%8F%20%D0%B4%D0%B5%D1%82%D0%B5%D0%B9&amp;fp=0&amp;img_url=http://www.rf-54.ru/userfiles/catalog/large/75304.jpg&amp;pos=22&amp;uinfo=ww-1055-wh-537-fw-830-fh-448-pd-1&amp;rpt=simage" TargetMode="Externa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9.jpeg"/><Relationship Id="rId4" Type="http://schemas.openxmlformats.org/officeDocument/2006/relationships/hyperlink" Target="http://images.yandex.ru/yandsearch?p=4&amp;text=%D0%B1%D0%B0%D1%80%D0%B0%D0%B1%D0%B0%D0%BD%20%D0%BA%D0%B0%D1%80%D1%82%D0%B8%D0%BD%D0%BA%D0%B8%20%D0%B4%D0%BB%D1%8F%20%D0%B4%D0%B5%D1%82%D0%B5%D0%B9&amp;fp=4&amp;img_url=http://cs11251.userapi.com/u140973805/-6/s_edbdcbf7.jpg&amp;pos=141&amp;uinfo=ww-1055-wh-537-fw-830-fh-448-pd-1&amp;rpt=simage" TargetMode="Externa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jpeg"/><Relationship Id="rId2" Type="http://schemas.openxmlformats.org/officeDocument/2006/relationships/hyperlink" Target="http://images.yandex.ru/yandsearch?source=wiz&amp;fp=50&amp;img_url=http://pics.kz/i1/be/84/be84e20346fb7ce0c2992a3a4a216461.jpg&amp;uinfo=ww-1055-wh-537-fw-830-fh-448-pd-1&amp;p=50&amp;text=%D0%BA%D0%B0%D1%80%D1%82%D0%B8%D0%BD%D0%BA%D0%B8%20%D0%BF%D0%BE%20%D0%B0%D1%80%D1%82%D0%B8%D0%BA%D1%83%D0%BB%D1%8F%D1%86%D0%B8%D0%BE%D0%BD%D0%BD%D0%BE%D0%B9%20%D0%B3%D0%B8%D0%BC%D0%BD%D0%B0%D1%81%D1%82%D0%B8%D0%BA%D0%B5&amp;noreask=1&amp;pos=1526&amp;rpt=simage&amp;lr=2" TargetMode="Externa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images.yandex.ru/yandsearch?source=wiz&amp;fp=30&amp;img_url=http://s003.radikal.ru/i201/1303/5c/2ddd8c7a2194.jpg&amp;uinfo=ww-1055-wh-537-fw-830-fh-448-pd-1&amp;p=30&amp;text=%D0%BA%D0%B0%D1%80%D1%82%D0%B8%D0%BD%D0%BA%D0%B8%20%D0%BF%D0%BE%20%D0%B0%D1%80%D1%82%D0%B8%D0%BA%D1%83%D0%BB%D1%8F%D1%86%D0%B8%D0%BE%D0%BD%D0%BD%D0%BE%D0%B9%20%D0%B3%D0%B8%D0%BC%D0%BD%D0%B0%D1%81%D1%82%D0%B8%D0%BA%D0%B5&amp;noreask=1&amp;pos=907&amp;rpt=simage&amp;lr=2" TargetMode="Externa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jpeg"/><Relationship Id="rId2" Type="http://schemas.openxmlformats.org/officeDocument/2006/relationships/hyperlink" Target="http://images.yandex.ru/yandsearch?source=wiz&amp;fp=38&amp;img_url=http://7653456.ru/uploads/images/%D0%BB%D0%BE%D0%B3%D0%BE%D0%BF%D0%B5%D0%B4.jpg&amp;uinfo=ww-1055-wh-537-fw-830-fh-448-pd-1&amp;p=38&amp;text=%D0%BA%D0%B0%D1%80%D1%82%D0%B8%D0%BD%D0%BA%D0%B8%20%D0%BF%D0%BE%20%D0%B0%D1%80%D1%82%D0%B8%D0%BA%D1%83%D0%BB%D1%8F%D1%86%D0%B8%D0%BE%D0%BD%D0%BD%D0%BE%D0%B9%20%D0%B3%D0%B8%D0%BC%D0%BD%D0%B0%D1%81%D1%82%D0%B8%D0%BA%D0%B5&amp;noreask=1&amp;pos=1140&amp;rpt=simage&amp;lr=2" TargetMode="Externa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2.jpeg"/><Relationship Id="rId4" Type="http://schemas.openxmlformats.org/officeDocument/2006/relationships/hyperlink" Target="http://images.yandex.ru/yandsearch?source=wiz&amp;fp=36&amp;img_url=http://www.dou1477.edusite.ru/images/p52_125287-2010-12-23-1289812457_9-copy.jpg&amp;uinfo=ww-1055-wh-537-fw-830-fh-448-pd-1&amp;p=36&amp;text=%D0%BA%D0%B0%D1%80%D1%82%D0%B8%D0%BD%D0%BA%D0%B8%20%D0%BF%D0%BE%20%D0%B0%D1%80%D1%82%D0%B8%D0%BA%D1%83%D0%BB%D1%8F%D1%86%D0%B8%D0%BE%D0%BD%D0%BD%D0%BE%D0%B9%20%D0%B3%D0%B8%D0%BC%D0%BD%D0%B0%D1%81%D1%82%D0%B8%D0%BA%D0%B5&amp;noreask=1&amp;pos=1104&amp;rpt=simage&amp;lr=2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images.yandex.ru/yandsearch?source=wiz&amp;fp=17&amp;img_url=http://cs10996.userapi.com/u86358645/-14/x_306b16e4.jpg&amp;uinfo=ww-1055-wh-537-fw-830-fh-448-pd-1&amp;p=17&amp;text=%D0%BA%D0%B0%D1%80%D1%82%D0%B8%D0%BD%D0%BA%D0%B8%20%D0%BF%D0%BE%20%D0%B0%D1%80%D1%82%D0%B8%D0%BA%D1%83%D0%BB%D1%8F%D1%86%D0%B8%D0%BE%D0%BD%D0%BD%D0%BE%D0%B9%20%D0%B3%D0%B8%D0%BC%D0%BD%D0%B0%D1%81%D1%82%D0%B8%D0%BA%D0%B5&amp;noreask=1&amp;pos=529&amp;rpt=simage&amp;lr=2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images.yandex.ru/yandsearch?source=wiz&amp;fp=32&amp;img_url=http://www.zdorovieinfo.ru/upload/contents/487/kadr-deti-23.01.98.jpg&amp;uinfo=ww-1055-wh-537-fw-830-fh-448-pd-1&amp;p=32&amp;text=%D0%BA%D0%B0%D1%80%D1%82%D0%B8%D0%BD%D0%BA%D0%B8%20%D0%BF%D0%BE%20%D0%B0%D1%80%D1%82%D0%B8%D0%BA%D1%83%D0%BB%D1%8F%D1%86%D0%B8%D0%BE%D0%BD%D0%BD%D0%BE%D0%B9%20%D0%B3%D0%B8%D0%BC%D0%BD%D0%B0%D1%81%D1%82%D0%B8%D0%BA%D0%B5&amp;noreask=1&amp;pos=978&amp;rpt=simage&amp;lr=2" TargetMode="Externa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1.jpeg"/><Relationship Id="rId2" Type="http://schemas.openxmlformats.org/officeDocument/2006/relationships/hyperlink" Target="http://images.yandex.ru/yandsearch?source=wiz&amp;fp=9&amp;img_url=http://navse-100.ru/sites/default/files/5684.jpg&amp;uinfo=ww-1055-wh-537-fw-830-fh-448-pd-1&amp;p=9&amp;text=%D0%BA%D0%B0%D1%80%D1%82%D0%B8%D0%BD%D0%BA%D0%B8%20%D0%BF%D0%BE%20%D0%B0%D1%80%D1%82%D0%B8%D0%BA%D1%83%D0%BB%D1%8F%D1%86%D0%B8%D0%BE%D0%BD%D0%BD%D0%BE%D0%B9%20%D0%B3%D0%B8%D0%BC%D0%BD%D0%B0%D1%81%D1%82%D0%B8%D0%BA%D0%B5&amp;noreask=1&amp;pos=273&amp;rpt=simage&amp;lr=2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images.yandex.ru/yandsearch?source=wiz&amp;fp=22&amp;img_url=http://alimero.ru/uploads/images/00/59/00/2012/09/02/036054.jpg&amp;uinfo=ww-1055-wh-537-fw-830-fh-448-pd-1&amp;p=22&amp;text=%D0%BA%D0%B0%D1%80%D1%82%D0%B8%D0%BD%D0%BA%D0%B8%20%D0%BF%D0%BE%20%D0%B0%D1%80%D1%82%D0%B8%D0%BA%D1%83%D0%BB%D1%8F%D1%86%D0%B8%D0%BE%D0%BD%D0%BD%D0%BE%D0%B9%20%D0%B3%D0%B8%D0%BC%D0%BD%D0%B0%D1%81%D1%82%D0%B8%D0%BA%D0%B5&amp;noreask=1&amp;pos=687&amp;rpt=simage&amp;lr=2" TargetMode="External"/><Relationship Id="rId5" Type="http://schemas.openxmlformats.org/officeDocument/2006/relationships/image" Target="../media/image10.jpeg"/><Relationship Id="rId4" Type="http://schemas.openxmlformats.org/officeDocument/2006/relationships/hyperlink" Target="http://images.yandex.ru/yandsearch?source=wiz&amp;fp=1&amp;img_url=http://www.ourbaby.ru/files/tru1-4.jpg&amp;uinfo=ww-1055-wh-537-fw-830-fh-448-pd-1&amp;p=1&amp;text=%D0%BA%D0%B0%D1%80%D1%82%D0%B8%D0%BD%D0%BA%D0%B8%20%D0%BF%D0%BE%20%D0%B0%D1%80%D1%82%D0%B8%D0%BA%D1%83%D0%BB%D1%8F%D1%86%D0%B8%D0%BE%D0%BD%D0%BD%D0%BE%D0%B9%20%D0%B3%D0%B8%D0%BC%D0%BD%D0%B0%D1%81%D1%82%D0%B8%D0%BA%D0%B5&amp;noreask=1&amp;pos=34&amp;rpt=simage&amp;lr=2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images.yandex.ru/yandsearch?text=%D0%BA%D0%B0%D1%80%D1%82%D0%B8%D0%BD%D0%BA%D0%B8%20%D0%BF%D0%BE%20%D0%BB%D0%BE%D0%B3%D0%BE%D0%BF%D0%B5%D0%B4%D0%B8%D0%B8%20%20%D1%8F%D0%B7%D1%8B%D1%87%D0%BE%D0%BA&amp;fp=0&amp;img_url=http://planeta-znaniy.ru/images/tongue.png&amp;pos=19&amp;uinfo=ww-1055-wh-537-fw-830-fh-448-pd-1&amp;rpt=simage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yandsearch?p=3&amp;text=%D0%BA%D0%B0%D1%80%D1%82%D0%B8%D0%BD%D0%BA%D0%B8%20%D0%B4%D0%BB%D1%8F%20%D0%B4%D0%B5%D1%82%D0%B5%D0%B9%20%D0%BF%D1%80%D0%BE%20%D0%B7%D0%B0%D0%B1%D0%BE%D1%80%D1%87%D0%B8%D0%BA%20%D0%B8%D0%B7%20%D0%BC%D1%83%D0%BB%D1%8C%D1%82%D0%B8%D0%BA%D0%BE%D0%B2&amp;fp=3&amp;img_url=http://cs11312.userapi.com/u37593684/-6/s_f5ae8dae.jpg&amp;pos=102&amp;uinfo=ww-1055-wh-537-fw-830-fh-448-pd-1&amp;rpt=simage" TargetMode="External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yandsearch?text=%D0%BA%D0%B0%D1%80%D1%82%D0%B8%D0%BD%D0%BA%D0%B8%20%D0%B4%D0%BB%D1%8F%20%D0%B4%D0%B5%D1%82%D0%B5%D0%B9%20%D0%B8%D0%B3%D1%80%D0%B0%D0%B5%D0%BC%20%D0%BD%D0%B0%20%D0%B4%D1%83%D0%B4%D0%BE%D1%87%D0%BA%D0%B5&amp;fp=0&amp;img_url=http://cs402926.userapi.com/v402926283/1e/G9zaboL262M.jpg&amp;pos=20&amp;uinfo=ww-1055-wh-537-fw-830-fh-448-pd-1&amp;rpt=simage" TargetMode="External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188" y="188913"/>
            <a:ext cx="8064500" cy="13239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АРТИКУЛЯЦИОННАЯ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ГИМНАСТИКА.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835696" y="5805264"/>
            <a:ext cx="5544616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Разработала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Учитель-логопед ГБДОУ № 27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Рыбасова И.В</a:t>
            </a:r>
            <a:endParaRPr lang="ru-RU" dirty="0">
              <a:latin typeface="+mn-lt"/>
              <a:cs typeface="+mn-cs"/>
            </a:endParaRPr>
          </a:p>
        </p:txBody>
      </p:sp>
      <p:sp>
        <p:nvSpPr>
          <p:cNvPr id="6" name="16-конечная звезда 5"/>
          <p:cNvSpPr/>
          <p:nvPr/>
        </p:nvSpPr>
        <p:spPr>
          <a:xfrm>
            <a:off x="4211638" y="1989138"/>
            <a:ext cx="4752975" cy="4032250"/>
          </a:xfrm>
          <a:prstGeom prst="star16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16-конечная звезда 6"/>
          <p:cNvSpPr/>
          <p:nvPr/>
        </p:nvSpPr>
        <p:spPr>
          <a:xfrm>
            <a:off x="0" y="2060575"/>
            <a:ext cx="4392613" cy="3960813"/>
          </a:xfrm>
          <a:prstGeom prst="star16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7174" name="Picture 8" descr="http://im7-tub-ru.yandex.net/i?id=475346546-66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013" y="2420938"/>
            <a:ext cx="2376487" cy="237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5" name="Picture 2" descr="http://im0-tub-ru.yandex.net/i?id=11109491-66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92725" y="2924175"/>
            <a:ext cx="2782888" cy="208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Click="0" advTm="600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6000"/>
                            </p:stCondLst>
                            <p:childTnLst>
                              <p:par>
                                <p:cTn id="2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im5-tub-ru.yandex.net/i?id=385203877-32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0"/>
            <a:ext cx="3924300" cy="379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9" name="Picture 4" descr="http://im7-tub-ru.yandex.net/i?id=195904445-34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463" y="0"/>
            <a:ext cx="4103687" cy="3776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39552" y="3501008"/>
            <a:ext cx="8352928" cy="2808312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ru-RU" sz="3600" b="1" dirty="0" smtClean="0">
                <a:solidFill>
                  <a:schemeClr val="accent5">
                    <a:lumMod val="75000"/>
                  </a:schemeClr>
                </a:solidFill>
                <a:latin typeface="Monotype Corsiva" pitchFamily="66" charset="0"/>
              </a:rPr>
              <a:t>«Хоботок»</a:t>
            </a:r>
            <a:br>
              <a:rPr lang="ru-RU" sz="3600" b="1" dirty="0" smtClean="0">
                <a:solidFill>
                  <a:schemeClr val="accent5">
                    <a:lumMod val="75000"/>
                  </a:schemeClr>
                </a:solidFill>
                <a:latin typeface="Monotype Corsiva" pitchFamily="66" charset="0"/>
              </a:rPr>
            </a:br>
            <a:r>
              <a:rPr lang="ru-RU" sz="3600" b="1" dirty="0" smtClean="0">
                <a:solidFill>
                  <a:schemeClr val="accent5">
                    <a:lumMod val="75000"/>
                  </a:schemeClr>
                </a:solidFill>
                <a:latin typeface="Monotype Corsiva" pitchFamily="66" charset="0"/>
              </a:rPr>
              <a:t>Губки я вперед тяну, подражаю я слону.</a:t>
            </a:r>
            <a:br>
              <a:rPr lang="ru-RU" sz="3600" b="1" dirty="0" smtClean="0">
                <a:solidFill>
                  <a:schemeClr val="accent5">
                    <a:lumMod val="75000"/>
                  </a:schemeClr>
                </a:solidFill>
                <a:latin typeface="Monotype Corsiva" pitchFamily="66" charset="0"/>
              </a:rPr>
            </a:br>
            <a:r>
              <a:rPr lang="ru-RU" sz="3600" b="1" dirty="0" smtClean="0">
                <a:solidFill>
                  <a:schemeClr val="accent5">
                    <a:lumMod val="75000"/>
                  </a:schemeClr>
                </a:solidFill>
                <a:latin typeface="Monotype Corsiva" pitchFamily="66" charset="0"/>
              </a:rPr>
              <a:t>Хобот у  слоненка- длинный и большой.</a:t>
            </a:r>
            <a:br>
              <a:rPr lang="ru-RU" sz="3600" b="1" dirty="0" smtClean="0">
                <a:solidFill>
                  <a:schemeClr val="accent5">
                    <a:lumMod val="75000"/>
                  </a:schemeClr>
                </a:solidFill>
                <a:latin typeface="Monotype Corsiva" pitchFamily="66" charset="0"/>
              </a:rPr>
            </a:br>
            <a:r>
              <a:rPr lang="ru-RU" sz="3600" b="1" dirty="0" smtClean="0">
                <a:solidFill>
                  <a:schemeClr val="accent5">
                    <a:lumMod val="75000"/>
                  </a:schemeClr>
                </a:solidFill>
                <a:latin typeface="Monotype Corsiva" pitchFamily="66" charset="0"/>
              </a:rPr>
              <a:t>Полюбуйся, посмотри, может вот такой!</a:t>
            </a:r>
            <a:endParaRPr lang="ru-RU" sz="3600" b="1" dirty="0">
              <a:solidFill>
                <a:schemeClr val="accent5">
                  <a:lumMod val="75000"/>
                </a:schemeClr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 advClick="0" advTm="14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4" descr="http://im8-tub-ru.yandex.net/i?id=265299492-11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3933825"/>
            <a:ext cx="2895600" cy="266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3" name="Picture 6" descr="http://im2-tub-ru.yandex.net/i?id=90719358-32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9475" y="188913"/>
            <a:ext cx="4032250" cy="2509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187624" y="2852936"/>
            <a:ext cx="7211144" cy="12192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4000" b="1" dirty="0" smtClean="0">
                <a:solidFill>
                  <a:srgbClr val="0070C0"/>
                </a:solidFill>
                <a:latin typeface="Monotype Corsiva" pitchFamily="66" charset="0"/>
              </a:rPr>
              <a:t>А теперь мы губки округляем</a:t>
            </a:r>
            <a:br>
              <a:rPr lang="ru-RU" sz="4000" b="1" dirty="0" smtClean="0">
                <a:solidFill>
                  <a:srgbClr val="0070C0"/>
                </a:solidFill>
                <a:latin typeface="Monotype Corsiva" pitchFamily="66" charset="0"/>
              </a:rPr>
            </a:br>
            <a:r>
              <a:rPr lang="ru-RU" sz="4000" b="1" dirty="0" smtClean="0">
                <a:solidFill>
                  <a:srgbClr val="0070C0"/>
                </a:solidFill>
                <a:latin typeface="Monotype Corsiva" pitchFamily="66" charset="0"/>
              </a:rPr>
              <a:t>и в красивый БУБЛИК превращаем</a:t>
            </a:r>
            <a:endParaRPr lang="ru-RU" sz="4000" b="1" dirty="0">
              <a:solidFill>
                <a:srgbClr val="0070C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 advClick="0" advTm="9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im8-tub-ru.yandex.net/i?id=267728841-56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4788" y="2924175"/>
            <a:ext cx="4127500" cy="309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7" name="Picture 6" descr="http://im2-tub-ru.yandex.net/i?id=58007553-08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363" y="1412875"/>
            <a:ext cx="3667125" cy="273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4716463" y="4194175"/>
            <a:ext cx="4427537" cy="2663825"/>
          </a:xfrm>
        </p:spPr>
        <p:txBody>
          <a:bodyPr/>
          <a:lstStyle/>
          <a:p>
            <a:pPr algn="l">
              <a:defRPr/>
            </a:pPr>
            <a:r>
              <a:rPr lang="ru-RU" sz="3200" b="1" dirty="0" smtClean="0">
                <a:solidFill>
                  <a:srgbClr val="0070C0"/>
                </a:solidFill>
                <a:latin typeface="Monotype Corsiva" pitchFamily="66" charset="0"/>
              </a:rPr>
              <a:t>У окошка мы сидели,</a:t>
            </a:r>
            <a:br>
              <a:rPr lang="ru-RU" sz="3200" b="1" dirty="0" smtClean="0">
                <a:solidFill>
                  <a:srgbClr val="0070C0"/>
                </a:solidFill>
                <a:latin typeface="Monotype Corsiva" pitchFamily="66" charset="0"/>
              </a:rPr>
            </a:br>
            <a:r>
              <a:rPr lang="ru-RU" sz="3200" b="1" dirty="0" smtClean="0">
                <a:solidFill>
                  <a:srgbClr val="0070C0"/>
                </a:solidFill>
                <a:latin typeface="Monotype Corsiva" pitchFamily="66" charset="0"/>
              </a:rPr>
              <a:t>и в окошко мы смотрели.</a:t>
            </a:r>
            <a:br>
              <a:rPr lang="ru-RU" sz="3200" b="1" dirty="0" smtClean="0">
                <a:solidFill>
                  <a:srgbClr val="0070C0"/>
                </a:solidFill>
                <a:latin typeface="Monotype Corsiva" pitchFamily="66" charset="0"/>
              </a:rPr>
            </a:br>
            <a:r>
              <a:rPr lang="ru-RU" sz="3200" b="1" dirty="0" smtClean="0">
                <a:solidFill>
                  <a:srgbClr val="0070C0"/>
                </a:solidFill>
                <a:latin typeface="Monotype Corsiva" pitchFamily="66" charset="0"/>
              </a:rPr>
              <a:t>В комнате нашей так тепло!</a:t>
            </a:r>
            <a:br>
              <a:rPr lang="ru-RU" sz="3200" b="1" dirty="0" smtClean="0">
                <a:solidFill>
                  <a:srgbClr val="0070C0"/>
                </a:solidFill>
                <a:latin typeface="Monotype Corsiva" pitchFamily="66" charset="0"/>
              </a:rPr>
            </a:br>
            <a:r>
              <a:rPr lang="ru-RU" sz="3200" b="1" dirty="0" smtClean="0">
                <a:solidFill>
                  <a:srgbClr val="0070C0"/>
                </a:solidFill>
                <a:latin typeface="Monotype Corsiva" pitchFamily="66" charset="0"/>
              </a:rPr>
              <a:t>И закрыли мы окно!</a:t>
            </a:r>
            <a:endParaRPr lang="ru-RU" sz="3200" dirty="0"/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251520" y="332656"/>
            <a:ext cx="4392488" cy="2520280"/>
          </a:xfrm>
        </p:spPr>
        <p:txBody>
          <a:bodyPr/>
          <a:lstStyle/>
          <a:p>
            <a:pPr algn="l">
              <a:defRPr/>
            </a:pPr>
            <a:r>
              <a:rPr lang="ru-RU" sz="3200" b="1" dirty="0" smtClean="0">
                <a:solidFill>
                  <a:srgbClr val="0070C0"/>
                </a:solidFill>
                <a:latin typeface="Monotype Corsiva" pitchFamily="66" charset="0"/>
              </a:rPr>
              <a:t>У окошка мы сидели,</a:t>
            </a:r>
            <a:br>
              <a:rPr lang="ru-RU" sz="3200" b="1" dirty="0" smtClean="0">
                <a:solidFill>
                  <a:srgbClr val="0070C0"/>
                </a:solidFill>
                <a:latin typeface="Monotype Corsiva" pitchFamily="66" charset="0"/>
              </a:rPr>
            </a:br>
            <a:r>
              <a:rPr lang="ru-RU" sz="3200" b="1" dirty="0" smtClean="0">
                <a:solidFill>
                  <a:srgbClr val="0070C0"/>
                </a:solidFill>
                <a:latin typeface="Monotype Corsiva" pitchFamily="66" charset="0"/>
              </a:rPr>
              <a:t>и в окошко мы смотрели.</a:t>
            </a:r>
            <a:br>
              <a:rPr lang="ru-RU" sz="3200" b="1" dirty="0" smtClean="0">
                <a:solidFill>
                  <a:srgbClr val="0070C0"/>
                </a:solidFill>
                <a:latin typeface="Monotype Corsiva" pitchFamily="66" charset="0"/>
              </a:rPr>
            </a:br>
            <a:r>
              <a:rPr lang="ru-RU" sz="3200" b="1" dirty="0" smtClean="0">
                <a:solidFill>
                  <a:srgbClr val="0070C0"/>
                </a:solidFill>
                <a:latin typeface="Monotype Corsiva" pitchFamily="66" charset="0"/>
              </a:rPr>
              <a:t>В комнате нашей так тепло!</a:t>
            </a:r>
            <a:br>
              <a:rPr lang="ru-RU" sz="3200" b="1" dirty="0" smtClean="0">
                <a:solidFill>
                  <a:srgbClr val="0070C0"/>
                </a:solidFill>
                <a:latin typeface="Monotype Corsiva" pitchFamily="66" charset="0"/>
              </a:rPr>
            </a:br>
            <a:r>
              <a:rPr lang="ru-RU" sz="3200" b="1" dirty="0" smtClean="0">
                <a:solidFill>
                  <a:srgbClr val="0070C0"/>
                </a:solidFill>
                <a:latin typeface="Monotype Corsiva" pitchFamily="66" charset="0"/>
              </a:rPr>
              <a:t>Распахнули мы окно!</a:t>
            </a:r>
            <a:endParaRPr lang="ru-RU" sz="3200" b="1" dirty="0">
              <a:solidFill>
                <a:srgbClr val="0070C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 advClick="0" advTm="1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1" name="Picture 8" descr="http://im5-tub-ru.yandex.net/i?id=267796377-56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425" y="0"/>
            <a:ext cx="2663825" cy="3087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Picture 5" descr="http://im2-tub-ru.yandex.net/i?id=318219096-38-72&amp;n=21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76825" y="3068638"/>
            <a:ext cx="3598863" cy="3294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79512" y="1844824"/>
            <a:ext cx="5544616" cy="3451448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3600" b="1" dirty="0" smtClean="0">
                <a:solidFill>
                  <a:srgbClr val="0070C0"/>
                </a:solidFill>
                <a:latin typeface="Monotype Corsiva" pitchFamily="66" charset="0"/>
              </a:rPr>
              <a:t>        «Шарики»</a:t>
            </a:r>
            <a:r>
              <a:rPr lang="ru-RU" sz="3200" b="1" dirty="0" smtClean="0">
                <a:solidFill>
                  <a:srgbClr val="0070C0"/>
                </a:solidFill>
                <a:latin typeface="Monotype Corsiva" pitchFamily="66" charset="0"/>
              </a:rPr>
              <a:t/>
            </a:r>
            <a:br>
              <a:rPr lang="ru-RU" sz="3200" b="1" dirty="0" smtClean="0">
                <a:solidFill>
                  <a:srgbClr val="0070C0"/>
                </a:solidFill>
                <a:latin typeface="Monotype Corsiva" pitchFamily="66" charset="0"/>
              </a:rPr>
            </a:br>
            <a:r>
              <a:rPr lang="ru-RU" sz="3200" b="1" dirty="0" smtClean="0">
                <a:solidFill>
                  <a:srgbClr val="0070C0"/>
                </a:solidFill>
                <a:latin typeface="Monotype Corsiva" pitchFamily="66" charset="0"/>
              </a:rPr>
              <a:t>Наши щечки надуваем и в воздушные</a:t>
            </a:r>
            <a:br>
              <a:rPr lang="ru-RU" sz="3200" b="1" dirty="0" smtClean="0">
                <a:solidFill>
                  <a:srgbClr val="0070C0"/>
                </a:solidFill>
                <a:latin typeface="Monotype Corsiva" pitchFamily="66" charset="0"/>
              </a:rPr>
            </a:br>
            <a:r>
              <a:rPr lang="ru-RU" sz="3200" b="1" dirty="0" smtClean="0">
                <a:solidFill>
                  <a:srgbClr val="0070C0"/>
                </a:solidFill>
                <a:latin typeface="Monotype Corsiva" pitchFamily="66" charset="0"/>
              </a:rPr>
              <a:t>шарики превращаем.</a:t>
            </a:r>
            <a:br>
              <a:rPr lang="ru-RU" sz="3200" b="1" dirty="0" smtClean="0">
                <a:solidFill>
                  <a:srgbClr val="0070C0"/>
                </a:solidFill>
                <a:latin typeface="Monotype Corsiva" pitchFamily="66" charset="0"/>
              </a:rPr>
            </a:br>
            <a:r>
              <a:rPr lang="ru-RU" sz="3200" b="1" dirty="0" smtClean="0">
                <a:solidFill>
                  <a:srgbClr val="0070C0"/>
                </a:solidFill>
                <a:latin typeface="Monotype Corsiva" pitchFamily="66" charset="0"/>
              </a:rPr>
              <a:t>Шарик слева, шарик справа</a:t>
            </a:r>
            <a:br>
              <a:rPr lang="ru-RU" sz="3200" b="1" dirty="0" smtClean="0">
                <a:solidFill>
                  <a:srgbClr val="0070C0"/>
                </a:solidFill>
                <a:latin typeface="Monotype Corsiva" pitchFamily="66" charset="0"/>
              </a:rPr>
            </a:br>
            <a:r>
              <a:rPr lang="ru-RU" sz="3200" b="1" dirty="0" smtClean="0">
                <a:solidFill>
                  <a:srgbClr val="0070C0"/>
                </a:solidFill>
                <a:latin typeface="Monotype Corsiva" pitchFamily="66" charset="0"/>
              </a:rPr>
              <a:t>Есть у нас одна забава:</a:t>
            </a:r>
            <a:br>
              <a:rPr lang="ru-RU" sz="3200" b="1" dirty="0" smtClean="0">
                <a:solidFill>
                  <a:srgbClr val="0070C0"/>
                </a:solidFill>
                <a:latin typeface="Monotype Corsiva" pitchFamily="66" charset="0"/>
              </a:rPr>
            </a:br>
            <a:r>
              <a:rPr lang="ru-RU" sz="3200" b="1" dirty="0" smtClean="0">
                <a:solidFill>
                  <a:srgbClr val="0070C0"/>
                </a:solidFill>
                <a:latin typeface="Monotype Corsiva" pitchFamily="66" charset="0"/>
              </a:rPr>
              <a:t>В щеки дуем – чередуем,</a:t>
            </a:r>
            <a:br>
              <a:rPr lang="ru-RU" sz="3200" b="1" dirty="0" smtClean="0">
                <a:solidFill>
                  <a:srgbClr val="0070C0"/>
                </a:solidFill>
                <a:latin typeface="Monotype Corsiva" pitchFamily="66" charset="0"/>
              </a:rPr>
            </a:br>
            <a:r>
              <a:rPr lang="ru-RU" sz="3200" b="1" dirty="0" smtClean="0">
                <a:solidFill>
                  <a:srgbClr val="0070C0"/>
                </a:solidFill>
                <a:latin typeface="Monotype Corsiva" pitchFamily="66" charset="0"/>
              </a:rPr>
              <a:t>То в одну, а то в другую.</a:t>
            </a:r>
            <a:endParaRPr lang="ru-RU" sz="3200" b="1" dirty="0">
              <a:solidFill>
                <a:srgbClr val="0070C0"/>
              </a:solidFill>
              <a:latin typeface="Monotype Corsiva" pitchFamily="66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3850" y="620713"/>
            <a:ext cx="4464050" cy="7080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000" b="1" spc="50" dirty="0">
                <a:ln w="11430"/>
                <a:solidFill>
                  <a:srgbClr val="C00000"/>
                </a:solidFill>
                <a:latin typeface="Monotype Corsiva" pitchFamily="66" charset="0"/>
              </a:rPr>
              <a:t>Упражнения для щек</a:t>
            </a:r>
          </a:p>
        </p:txBody>
      </p:sp>
    </p:spTree>
  </p:cSld>
  <p:clrMapOvr>
    <a:masterClrMapping/>
  </p:clrMapOvr>
  <p:transition advClick="0" advTm="1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20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20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4" descr="http://im8-tub-ru.yandex.net/i?id=320951958-53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3716338"/>
            <a:ext cx="3946525" cy="2859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5" name="Picture 6" descr="http://im4-tub-ru.yandex.net/i?id=498791052-66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3438" y="3644900"/>
            <a:ext cx="3922712" cy="294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Текст 6"/>
          <p:cNvSpPr>
            <a:spLocks noGrp="1"/>
          </p:cNvSpPr>
          <p:nvPr>
            <p:ph type="subTitle" idx="1"/>
          </p:nvPr>
        </p:nvSpPr>
        <p:spPr>
          <a:xfrm>
            <a:off x="323850" y="1125538"/>
            <a:ext cx="7585075" cy="2087562"/>
          </a:xfrm>
        </p:spPr>
        <p:txBody>
          <a:bodyPr/>
          <a:lstStyle/>
          <a:p>
            <a:pPr algn="l">
              <a:defRPr/>
            </a:pPr>
            <a:r>
              <a:rPr lang="ru-RU" sz="3600" b="1" dirty="0" smtClean="0">
                <a:solidFill>
                  <a:srgbClr val="0070C0"/>
                </a:solidFill>
                <a:latin typeface="Monotype Corsiva" pitchFamily="66" charset="0"/>
              </a:rPr>
              <a:t>Маме помогаем, тесто мы мешаем.</a:t>
            </a:r>
          </a:p>
          <a:p>
            <a:pPr algn="l">
              <a:defRPr/>
            </a:pPr>
            <a:r>
              <a:rPr lang="ru-RU" sz="3600" b="1" dirty="0" smtClean="0">
                <a:solidFill>
                  <a:srgbClr val="0070C0"/>
                </a:solidFill>
                <a:latin typeface="Monotype Corsiva" pitchFamily="66" charset="0"/>
              </a:rPr>
              <a:t>Ля-ля-ля,</a:t>
            </a:r>
          </a:p>
          <a:p>
            <a:pPr algn="l">
              <a:defRPr/>
            </a:pPr>
            <a:r>
              <a:rPr lang="ru-RU" sz="3600" b="1" dirty="0" smtClean="0">
                <a:solidFill>
                  <a:srgbClr val="0070C0"/>
                </a:solidFill>
                <a:latin typeface="Monotype Corsiva" pitchFamily="66" charset="0"/>
              </a:rPr>
              <a:t>Та-та-та,</a:t>
            </a:r>
          </a:p>
          <a:p>
            <a:pPr algn="l">
              <a:defRPr/>
            </a:pPr>
            <a:r>
              <a:rPr lang="ru-RU" sz="3600" b="1" dirty="0" smtClean="0">
                <a:solidFill>
                  <a:srgbClr val="0070C0"/>
                </a:solidFill>
                <a:latin typeface="Monotype Corsiva" pitchFamily="66" charset="0"/>
              </a:rPr>
              <a:t>Тесто мы мешаем.</a:t>
            </a:r>
          </a:p>
          <a:p>
            <a:pPr>
              <a:defRPr/>
            </a:pPr>
            <a:r>
              <a:rPr lang="ru-RU" sz="3200" b="1" dirty="0" smtClean="0">
                <a:solidFill>
                  <a:srgbClr val="0070C0"/>
                </a:solidFill>
                <a:latin typeface="Monotype Corsiva" pitchFamily="66" charset="0"/>
              </a:rPr>
              <a:t> </a:t>
            </a:r>
            <a:endParaRPr lang="ru-RU" sz="3200" b="1" dirty="0">
              <a:solidFill>
                <a:srgbClr val="0070C0"/>
              </a:solidFill>
              <a:latin typeface="Monotype Corsiva" pitchFamily="66" charset="0"/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457200" y="332656"/>
            <a:ext cx="8305800" cy="864096"/>
          </a:xfrm>
        </p:spPr>
        <p:txBody>
          <a:bodyPr/>
          <a:lstStyle/>
          <a:p>
            <a:pPr>
              <a:defRPr/>
            </a:pPr>
            <a:r>
              <a:rPr lang="ru-RU" b="1" dirty="0" smtClean="0">
                <a:solidFill>
                  <a:srgbClr val="C00000"/>
                </a:solidFill>
                <a:latin typeface="Monotype Corsiva" pitchFamily="66" charset="0"/>
              </a:rPr>
              <a:t>Упражнения для языка.</a:t>
            </a:r>
            <a:endParaRPr lang="ru-RU" b="1" dirty="0">
              <a:solidFill>
                <a:srgbClr val="C000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 advClick="0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18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31" dur="2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8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34" dur="20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620688"/>
            <a:ext cx="6984776" cy="3091408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4400" b="1" dirty="0" smtClean="0">
                <a:solidFill>
                  <a:srgbClr val="C00000"/>
                </a:solidFill>
                <a:latin typeface="Monotype Corsiva" pitchFamily="66" charset="0"/>
              </a:rPr>
              <a:t> «Лепешка»</a:t>
            </a:r>
            <a:r>
              <a:rPr lang="ru-RU" sz="4400" b="1" dirty="0" smtClean="0">
                <a:solidFill>
                  <a:srgbClr val="0070C0"/>
                </a:solidFill>
                <a:latin typeface="Monotype Corsiva" pitchFamily="66" charset="0"/>
              </a:rPr>
              <a:t/>
            </a:r>
            <a:br>
              <a:rPr lang="ru-RU" sz="4400" b="1" dirty="0" smtClean="0">
                <a:solidFill>
                  <a:srgbClr val="0070C0"/>
                </a:solidFill>
                <a:latin typeface="Monotype Corsiva" pitchFamily="66" charset="0"/>
              </a:rPr>
            </a:br>
            <a:r>
              <a:rPr lang="ru-RU" sz="4400" b="1" dirty="0" smtClean="0">
                <a:solidFill>
                  <a:srgbClr val="0070C0"/>
                </a:solidFill>
                <a:latin typeface="Monotype Corsiva" pitchFamily="66" charset="0"/>
              </a:rPr>
              <a:t>Мы лепешечку слепили </a:t>
            </a:r>
            <a:br>
              <a:rPr lang="ru-RU" sz="4400" b="1" dirty="0" smtClean="0">
                <a:solidFill>
                  <a:srgbClr val="0070C0"/>
                </a:solidFill>
                <a:latin typeface="Monotype Corsiva" pitchFamily="66" charset="0"/>
              </a:rPr>
            </a:br>
            <a:r>
              <a:rPr lang="ru-RU" sz="4400" b="1" dirty="0" smtClean="0">
                <a:solidFill>
                  <a:srgbClr val="0070C0"/>
                </a:solidFill>
                <a:latin typeface="Monotype Corsiva" pitchFamily="66" charset="0"/>
              </a:rPr>
              <a:t>И на губку положили.</a:t>
            </a:r>
            <a:br>
              <a:rPr lang="ru-RU" sz="4400" b="1" dirty="0" smtClean="0">
                <a:solidFill>
                  <a:srgbClr val="0070C0"/>
                </a:solidFill>
                <a:latin typeface="Monotype Corsiva" pitchFamily="66" charset="0"/>
              </a:rPr>
            </a:br>
            <a:r>
              <a:rPr lang="ru-RU" sz="4400" b="1" dirty="0" smtClean="0">
                <a:solidFill>
                  <a:srgbClr val="0070C0"/>
                </a:solidFill>
                <a:latin typeface="Monotype Corsiva" pitchFamily="66" charset="0"/>
              </a:rPr>
              <a:t>Язычок широкий.</a:t>
            </a:r>
            <a:br>
              <a:rPr lang="ru-RU" sz="4400" b="1" dirty="0" smtClean="0">
                <a:solidFill>
                  <a:srgbClr val="0070C0"/>
                </a:solidFill>
                <a:latin typeface="Monotype Corsiva" pitchFamily="66" charset="0"/>
              </a:rPr>
            </a:br>
            <a:r>
              <a:rPr lang="ru-RU" sz="4400" b="1" dirty="0" smtClean="0">
                <a:solidFill>
                  <a:srgbClr val="0070C0"/>
                </a:solidFill>
                <a:latin typeface="Monotype Corsiva" pitchFamily="66" charset="0"/>
              </a:rPr>
              <a:t>Раз, два, три- лепешечкой держи .</a:t>
            </a:r>
            <a:br>
              <a:rPr lang="ru-RU" sz="4400" b="1" dirty="0" smtClean="0">
                <a:solidFill>
                  <a:srgbClr val="0070C0"/>
                </a:solidFill>
                <a:latin typeface="Monotype Corsiva" pitchFamily="66" charset="0"/>
              </a:rPr>
            </a:br>
            <a:endParaRPr lang="ru-RU" dirty="0"/>
          </a:p>
        </p:txBody>
      </p:sp>
      <p:pic>
        <p:nvPicPr>
          <p:cNvPr id="3" name="Picture 8" descr="http://im7-tub-ru.yandex.net/i?id=139276105-69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313" y="3500438"/>
            <a:ext cx="4986337" cy="310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1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1484784"/>
            <a:ext cx="4690864" cy="413184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4000" b="1" dirty="0" smtClean="0">
                <a:solidFill>
                  <a:srgbClr val="002060"/>
                </a:solidFill>
                <a:latin typeface="Monotype Corsiva" pitchFamily="66" charset="0"/>
              </a:rPr>
              <a:t>      «Часики»</a:t>
            </a:r>
            <a:r>
              <a:rPr lang="ru-RU" sz="4000" dirty="0" smtClean="0">
                <a:solidFill>
                  <a:srgbClr val="0070C0"/>
                </a:solidFill>
                <a:latin typeface="Monotype Corsiva" pitchFamily="66" charset="0"/>
              </a:rPr>
              <a:t/>
            </a:r>
            <a:br>
              <a:rPr lang="ru-RU" sz="4000" dirty="0" smtClean="0">
                <a:solidFill>
                  <a:srgbClr val="0070C0"/>
                </a:solidFill>
                <a:latin typeface="Monotype Corsiva" pitchFamily="66" charset="0"/>
              </a:rPr>
            </a:br>
            <a:r>
              <a:rPr lang="ru-RU" sz="4000" dirty="0" smtClean="0">
                <a:solidFill>
                  <a:srgbClr val="0070C0"/>
                </a:solidFill>
                <a:latin typeface="Monotype Corsiva" pitchFamily="66" charset="0"/>
              </a:rPr>
              <a:t> Время-времечко бежит,</a:t>
            </a:r>
            <a:br>
              <a:rPr lang="ru-RU" sz="4000" dirty="0" smtClean="0">
                <a:solidFill>
                  <a:srgbClr val="0070C0"/>
                </a:solidFill>
                <a:latin typeface="Monotype Corsiva" pitchFamily="66" charset="0"/>
              </a:rPr>
            </a:br>
            <a:r>
              <a:rPr lang="ru-RU" sz="4000" dirty="0" smtClean="0">
                <a:solidFill>
                  <a:srgbClr val="0070C0"/>
                </a:solidFill>
                <a:latin typeface="Monotype Corsiva" pitchFamily="66" charset="0"/>
              </a:rPr>
              <a:t>Деткам подрастать велит.</a:t>
            </a:r>
            <a:br>
              <a:rPr lang="ru-RU" sz="4000" dirty="0" smtClean="0">
                <a:solidFill>
                  <a:srgbClr val="0070C0"/>
                </a:solidFill>
                <a:latin typeface="Monotype Corsiva" pitchFamily="66" charset="0"/>
              </a:rPr>
            </a:br>
            <a:r>
              <a:rPr lang="ru-RU" sz="4000" dirty="0" smtClean="0">
                <a:solidFill>
                  <a:srgbClr val="0070C0"/>
                </a:solidFill>
                <a:latin typeface="Monotype Corsiva" pitchFamily="66" charset="0"/>
              </a:rPr>
              <a:t>Шепчут часики вот </a:t>
            </a:r>
            <a:r>
              <a:rPr lang="ru-RU" sz="3600" dirty="0" smtClean="0">
                <a:solidFill>
                  <a:srgbClr val="0070C0"/>
                </a:solidFill>
                <a:latin typeface="Monotype Corsiva" pitchFamily="66" charset="0"/>
              </a:rPr>
              <a:t>так:</a:t>
            </a:r>
            <a:br>
              <a:rPr lang="ru-RU" sz="3600" dirty="0" smtClean="0">
                <a:solidFill>
                  <a:srgbClr val="0070C0"/>
                </a:solidFill>
                <a:latin typeface="Monotype Corsiva" pitchFamily="66" charset="0"/>
              </a:rPr>
            </a:br>
            <a:r>
              <a:rPr lang="ru-RU" sz="3600" dirty="0" smtClean="0">
                <a:solidFill>
                  <a:srgbClr val="0070C0"/>
                </a:solidFill>
                <a:latin typeface="Monotype Corsiva" pitchFamily="66" charset="0"/>
              </a:rPr>
              <a:t>ТИК-ТАК, ТИК-ТАК!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b="1" dirty="0">
              <a:solidFill>
                <a:srgbClr val="0070C0"/>
              </a:solidFill>
              <a:latin typeface="Monotype Corsiva" pitchFamily="66" charset="0"/>
            </a:endParaRPr>
          </a:p>
        </p:txBody>
      </p:sp>
      <p:pic>
        <p:nvPicPr>
          <p:cNvPr id="20485" name="Picture 5" descr="http://www.numama.ru/upload/blogs/904a3b3ad8cb8d09f71f9530a9b07ce6.jp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363" y="1068388"/>
            <a:ext cx="4211637" cy="442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1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0" dur="20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im8-tub-ru.yandex.net/i?id=171846584-40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404813"/>
            <a:ext cx="3816350" cy="3348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3" name="Picture 4" descr="http://im2-tub-ru.yandex.net/i?id=322669055-26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750" y="3644900"/>
            <a:ext cx="3095625" cy="294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779912" y="980728"/>
            <a:ext cx="4690864" cy="4027512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  <a:latin typeface="Monotype Corsiva" pitchFamily="66" charset="0"/>
              </a:rPr>
              <a:t>       «</a:t>
            </a:r>
            <a:r>
              <a:rPr lang="ru-RU" sz="3600" b="1" dirty="0" smtClean="0">
                <a:solidFill>
                  <a:schemeClr val="accent5">
                    <a:lumMod val="50000"/>
                  </a:schemeClr>
                </a:solidFill>
                <a:latin typeface="Monotype Corsiva" pitchFamily="66" charset="0"/>
              </a:rPr>
              <a:t>Орешки»</a:t>
            </a:r>
            <a:r>
              <a:rPr lang="ru-RU" sz="3600" b="1" dirty="0" smtClean="0">
                <a:solidFill>
                  <a:srgbClr val="0070C0"/>
                </a:solidFill>
                <a:latin typeface="Monotype Corsiva" pitchFamily="66" charset="0"/>
              </a:rPr>
              <a:t/>
            </a:r>
            <a:br>
              <a:rPr lang="ru-RU" sz="3600" b="1" dirty="0" smtClean="0">
                <a:solidFill>
                  <a:srgbClr val="0070C0"/>
                </a:solidFill>
                <a:latin typeface="Monotype Corsiva" pitchFamily="66" charset="0"/>
              </a:rPr>
            </a:br>
            <a:r>
              <a:rPr lang="ru-RU" sz="3600" b="1" dirty="0" smtClean="0">
                <a:solidFill>
                  <a:srgbClr val="0070C0"/>
                </a:solidFill>
                <a:latin typeface="Monotype Corsiva" pitchFamily="66" charset="0"/>
              </a:rPr>
              <a:t>Белочка нашла орешки.</a:t>
            </a:r>
            <a:br>
              <a:rPr lang="ru-RU" sz="3600" b="1" dirty="0" smtClean="0">
                <a:solidFill>
                  <a:srgbClr val="0070C0"/>
                </a:solidFill>
                <a:latin typeface="Monotype Corsiva" pitchFamily="66" charset="0"/>
              </a:rPr>
            </a:br>
            <a:r>
              <a:rPr lang="ru-RU" sz="3600" b="1" dirty="0" smtClean="0">
                <a:solidFill>
                  <a:srgbClr val="0070C0"/>
                </a:solidFill>
                <a:latin typeface="Monotype Corsiva" pitchFamily="66" charset="0"/>
              </a:rPr>
              <a:t>Раз – за щечку те орешки,</a:t>
            </a:r>
            <a:br>
              <a:rPr lang="ru-RU" sz="3600" b="1" dirty="0" smtClean="0">
                <a:solidFill>
                  <a:srgbClr val="0070C0"/>
                </a:solidFill>
                <a:latin typeface="Monotype Corsiva" pitchFamily="66" charset="0"/>
              </a:rPr>
            </a:br>
            <a:r>
              <a:rPr lang="ru-RU" sz="3600" b="1" dirty="0" smtClean="0">
                <a:solidFill>
                  <a:srgbClr val="0070C0"/>
                </a:solidFill>
                <a:latin typeface="Monotype Corsiva" pitchFamily="66" charset="0"/>
              </a:rPr>
              <a:t>За другую спрячет тоже,</a:t>
            </a:r>
            <a:br>
              <a:rPr lang="ru-RU" sz="3600" b="1" dirty="0" smtClean="0">
                <a:solidFill>
                  <a:srgbClr val="0070C0"/>
                </a:solidFill>
                <a:latin typeface="Monotype Corsiva" pitchFamily="66" charset="0"/>
              </a:rPr>
            </a:br>
            <a:r>
              <a:rPr lang="ru-RU" sz="3600" b="1" dirty="0" smtClean="0">
                <a:solidFill>
                  <a:srgbClr val="0070C0"/>
                </a:solidFill>
                <a:latin typeface="Monotype Corsiva" pitchFamily="66" charset="0"/>
              </a:rPr>
              <a:t>Остальные съест попозже.</a:t>
            </a:r>
            <a:br>
              <a:rPr lang="ru-RU" sz="3600" b="1" dirty="0" smtClean="0">
                <a:solidFill>
                  <a:srgbClr val="0070C0"/>
                </a:solidFill>
                <a:latin typeface="Monotype Corsiva" pitchFamily="66" charset="0"/>
              </a:rPr>
            </a:br>
            <a:r>
              <a:rPr lang="ru-RU" sz="3600" b="1" dirty="0" smtClean="0">
                <a:solidFill>
                  <a:srgbClr val="0070C0"/>
                </a:solidFill>
                <a:latin typeface="Monotype Corsiva" pitchFamily="66" charset="0"/>
              </a:rPr>
              <a:t>За другими прискакала,</a:t>
            </a:r>
            <a:br>
              <a:rPr lang="ru-RU" sz="3600" b="1" dirty="0" smtClean="0">
                <a:solidFill>
                  <a:srgbClr val="0070C0"/>
                </a:solidFill>
                <a:latin typeface="Monotype Corsiva" pitchFamily="66" charset="0"/>
              </a:rPr>
            </a:br>
            <a:r>
              <a:rPr lang="ru-RU" sz="3600" b="1" dirty="0" smtClean="0">
                <a:solidFill>
                  <a:srgbClr val="0070C0"/>
                </a:solidFill>
                <a:latin typeface="Monotype Corsiva" pitchFamily="66" charset="0"/>
              </a:rPr>
              <a:t>снова спрятала . Устала.</a:t>
            </a:r>
            <a:endParaRPr lang="ru-RU" sz="3600" b="1" dirty="0">
              <a:solidFill>
                <a:srgbClr val="0070C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 advClick="0" advTm="18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123728" y="548680"/>
            <a:ext cx="6264696" cy="1656184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4800" b="1" dirty="0" smtClean="0">
                <a:solidFill>
                  <a:srgbClr val="0070C0"/>
                </a:solidFill>
                <a:latin typeface="Monotype Corsiva" pitchFamily="66" charset="0"/>
              </a:rPr>
              <a:t>Зубки, зубки чистим мы</a:t>
            </a:r>
            <a:br>
              <a:rPr lang="ru-RU" sz="4800" b="1" dirty="0" smtClean="0">
                <a:solidFill>
                  <a:srgbClr val="0070C0"/>
                </a:solidFill>
                <a:latin typeface="Monotype Corsiva" pitchFamily="66" charset="0"/>
              </a:rPr>
            </a:br>
            <a:r>
              <a:rPr lang="ru-RU" sz="4800" b="1" dirty="0" smtClean="0">
                <a:solidFill>
                  <a:srgbClr val="0070C0"/>
                </a:solidFill>
                <a:latin typeface="Monotype Corsiva" pitchFamily="66" charset="0"/>
              </a:rPr>
              <a:t>И с наружи – и внутри!</a:t>
            </a:r>
            <a:endParaRPr lang="ru-RU" sz="4800" b="1" dirty="0">
              <a:solidFill>
                <a:srgbClr val="0070C0"/>
              </a:solidFill>
              <a:latin typeface="Monotype Corsiva" pitchFamily="66" charset="0"/>
            </a:endParaRPr>
          </a:p>
        </p:txBody>
      </p:sp>
      <p:pic>
        <p:nvPicPr>
          <p:cNvPr id="21509" name="Picture 5" descr="http://im3-tub-ru.yandex.net/i?id=36878725-24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825" y="2276475"/>
            <a:ext cx="4052888" cy="3871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1" name="Picture 7" descr="http://im5-tub-ru.yandex.net/i?id=417786900-28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356100" y="2708275"/>
            <a:ext cx="4554538" cy="381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8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11" dur="20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3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14" dur="20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4" descr="http://im2-tub-ru.yandex.net/i?id=237599272-59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60350"/>
            <a:ext cx="3816350" cy="417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1" name="Picture 6" descr="http://im8-tub-ru.yandex.net/i?id=241616207-18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0" y="3429000"/>
            <a:ext cx="2736850" cy="323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923928" y="0"/>
            <a:ext cx="5220072" cy="3459832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4400" b="1" dirty="0" smtClean="0">
                <a:solidFill>
                  <a:srgbClr val="0070C0"/>
                </a:solidFill>
                <a:latin typeface="Monotype Corsiva" pitchFamily="66" charset="0"/>
              </a:rPr>
              <a:t>«Киска лакает молоко»</a:t>
            </a:r>
            <a:br>
              <a:rPr lang="ru-RU" sz="4400" b="1" dirty="0" smtClean="0">
                <a:solidFill>
                  <a:srgbClr val="0070C0"/>
                </a:solidFill>
                <a:latin typeface="Monotype Corsiva" pitchFamily="66" charset="0"/>
              </a:rPr>
            </a:br>
            <a:r>
              <a:rPr lang="ru-RU" sz="4000" b="1" dirty="0" smtClean="0">
                <a:solidFill>
                  <a:srgbClr val="0070C0"/>
                </a:solidFill>
                <a:latin typeface="Monotype Corsiva" pitchFamily="66" charset="0"/>
              </a:rPr>
              <a:t>Киска  прибежала</a:t>
            </a:r>
            <a:br>
              <a:rPr lang="ru-RU" sz="4000" b="1" dirty="0" smtClean="0">
                <a:solidFill>
                  <a:srgbClr val="0070C0"/>
                </a:solidFill>
                <a:latin typeface="Monotype Corsiva" pitchFamily="66" charset="0"/>
              </a:rPr>
            </a:br>
            <a:r>
              <a:rPr lang="ru-RU" sz="4000" b="1" dirty="0" smtClean="0">
                <a:solidFill>
                  <a:srgbClr val="0070C0"/>
                </a:solidFill>
                <a:latin typeface="Monotype Corsiva" pitchFamily="66" charset="0"/>
              </a:rPr>
              <a:t>молоко  лакала.</a:t>
            </a:r>
            <a:br>
              <a:rPr lang="ru-RU" sz="4000" b="1" dirty="0" smtClean="0">
                <a:solidFill>
                  <a:srgbClr val="0070C0"/>
                </a:solidFill>
                <a:latin typeface="Monotype Corsiva" pitchFamily="66" charset="0"/>
              </a:rPr>
            </a:br>
            <a:r>
              <a:rPr lang="ru-RU" sz="4000" b="1" dirty="0" smtClean="0">
                <a:solidFill>
                  <a:srgbClr val="0070C0"/>
                </a:solidFill>
                <a:latin typeface="Monotype Corsiva" pitchFamily="66" charset="0"/>
              </a:rPr>
              <a:t>Ротик  испачкала. Облизала.</a:t>
            </a:r>
            <a:endParaRPr lang="ru-RU" sz="4000" b="1" dirty="0">
              <a:solidFill>
                <a:srgbClr val="0070C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 advClick="0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3" dur="20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6" dur="20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611560" y="0"/>
            <a:ext cx="7941568" cy="2631976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b="1" smtClean="0">
                <a:solidFill>
                  <a:srgbClr val="0070C0"/>
                </a:solidFill>
                <a:latin typeface="Monotype Corsiva" pitchFamily="66" charset="0"/>
                <a:cs typeface="Arial" pitchFamily="34" charset="0"/>
              </a:rPr>
              <a:t>Артикуляционной гимнастикой называются специальные упражнения для развития подвижности, ловкости языка, губ, щёк, уздечки.</a:t>
            </a:r>
            <a:endParaRPr lang="ru-RU" sz="4000" b="1">
              <a:solidFill>
                <a:srgbClr val="0070C0"/>
              </a:solidFill>
              <a:latin typeface="Monotype Corsiva" pitchFamily="66" charset="0"/>
              <a:cs typeface="Arial" pitchFamily="34" charset="0"/>
            </a:endParaRPr>
          </a:p>
        </p:txBody>
      </p:sp>
      <p:pic>
        <p:nvPicPr>
          <p:cNvPr id="6147" name="Picture 16" descr="http://im6-tub-ru.yandex.net/i?id=63815148-70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4075" y="3051175"/>
            <a:ext cx="5040313" cy="347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Click="0" advTm="8000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://im6-tub-ru.yandex.net/i?id=161414873-68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692150"/>
            <a:ext cx="3454400" cy="347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5" name="Picture 6" descr="http://im6-tub-ru.yandex.net/i?id=154945288-61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40200" y="404813"/>
            <a:ext cx="4808538" cy="375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691680" y="4365104"/>
            <a:ext cx="6552728" cy="2155304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4400" b="1" dirty="0" smtClean="0">
                <a:solidFill>
                  <a:srgbClr val="0070C0"/>
                </a:solidFill>
                <a:latin typeface="Monotype Corsiva" pitchFamily="66" charset="0"/>
              </a:rPr>
              <a:t>«Вкусное варенье»</a:t>
            </a:r>
            <a:r>
              <a:rPr lang="ru-RU" sz="4000" b="1" dirty="0" smtClean="0">
                <a:solidFill>
                  <a:srgbClr val="0070C0"/>
                </a:solidFill>
                <a:latin typeface="Monotype Corsiva" pitchFamily="66" charset="0"/>
              </a:rPr>
              <a:t/>
            </a:r>
            <a:br>
              <a:rPr lang="ru-RU" sz="4000" b="1" dirty="0" smtClean="0">
                <a:solidFill>
                  <a:srgbClr val="0070C0"/>
                </a:solidFill>
                <a:latin typeface="Monotype Corsiva" pitchFamily="66" charset="0"/>
              </a:rPr>
            </a:br>
            <a:r>
              <a:rPr lang="ru-RU" sz="4000" b="1" dirty="0" smtClean="0">
                <a:solidFill>
                  <a:srgbClr val="0070C0"/>
                </a:solidFill>
                <a:latin typeface="Monotype Corsiva" pitchFamily="66" charset="0"/>
              </a:rPr>
              <a:t>Нас вареньем угощали.</a:t>
            </a:r>
            <a:br>
              <a:rPr lang="ru-RU" sz="4000" b="1" dirty="0" smtClean="0">
                <a:solidFill>
                  <a:srgbClr val="0070C0"/>
                </a:solidFill>
                <a:latin typeface="Monotype Corsiva" pitchFamily="66" charset="0"/>
              </a:rPr>
            </a:br>
            <a:r>
              <a:rPr lang="ru-RU" sz="4000" b="1" dirty="0" smtClean="0">
                <a:solidFill>
                  <a:srgbClr val="0070C0"/>
                </a:solidFill>
                <a:latin typeface="Monotype Corsiva" pitchFamily="66" charset="0"/>
              </a:rPr>
              <a:t>«Ах, как вкусно!» - мы сказали.</a:t>
            </a:r>
            <a:endParaRPr lang="ru-RU" sz="4000" b="1" dirty="0">
              <a:solidFill>
                <a:srgbClr val="0070C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 advClick="0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http://im2-tub-ru.yandex.net/i?id=271790985-33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549275"/>
            <a:ext cx="3384550" cy="2255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79" name="Picture 6" descr="http://im2-tub-ru.yandex.net/i?id=431843018-05-72&amp;n=21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11638" y="1268413"/>
            <a:ext cx="4486275" cy="252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27584" y="3717032"/>
            <a:ext cx="7272808" cy="2808312"/>
          </a:xfrm>
        </p:spPr>
        <p:txBody>
          <a:bodyPr/>
          <a:lstStyle/>
          <a:p>
            <a:pPr>
              <a:defRPr/>
            </a:pPr>
            <a:r>
              <a:rPr lang="ru-RU" sz="4900" b="1" dirty="0" smtClean="0">
                <a:solidFill>
                  <a:srgbClr val="0070C0"/>
                </a:solidFill>
                <a:latin typeface="Monotype Corsiva" pitchFamily="66" charset="0"/>
              </a:rPr>
              <a:t>«Чашечка».</a:t>
            </a:r>
            <a:r>
              <a:rPr lang="ru-RU" b="1" dirty="0" smtClean="0">
                <a:solidFill>
                  <a:srgbClr val="0070C0"/>
                </a:solidFill>
                <a:latin typeface="Monotype Corsiva" pitchFamily="66" charset="0"/>
              </a:rPr>
              <a:t/>
            </a:r>
            <a:br>
              <a:rPr lang="ru-RU" b="1" dirty="0" smtClean="0">
                <a:solidFill>
                  <a:srgbClr val="0070C0"/>
                </a:solidFill>
                <a:latin typeface="Monotype Corsiva" pitchFamily="66" charset="0"/>
              </a:rPr>
            </a:br>
            <a:r>
              <a:rPr lang="ru-RU" b="1" dirty="0" smtClean="0">
                <a:solidFill>
                  <a:srgbClr val="0070C0"/>
                </a:solidFill>
                <a:latin typeface="Monotype Corsiva" pitchFamily="66" charset="0"/>
              </a:rPr>
              <a:t>Язычок свой укрепляем,</a:t>
            </a:r>
            <a:br>
              <a:rPr lang="ru-RU" b="1" dirty="0" smtClean="0">
                <a:solidFill>
                  <a:srgbClr val="0070C0"/>
                </a:solidFill>
                <a:latin typeface="Monotype Corsiva" pitchFamily="66" charset="0"/>
              </a:rPr>
            </a:br>
            <a:r>
              <a:rPr lang="ru-RU" b="1" dirty="0" smtClean="0">
                <a:solidFill>
                  <a:srgbClr val="0070C0"/>
                </a:solidFill>
                <a:latin typeface="Monotype Corsiva" pitchFamily="66" charset="0"/>
              </a:rPr>
              <a:t>в красивую широкую чашечку превращаем!</a:t>
            </a:r>
            <a:endParaRPr lang="ru-RU" b="1" dirty="0">
              <a:solidFill>
                <a:srgbClr val="0070C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 advClick="0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http://im7-tub-ru.yandex.net/i?id=488402677-07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28788" y="182563"/>
            <a:ext cx="6083300" cy="411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4077072"/>
            <a:ext cx="8229600" cy="2371328"/>
          </a:xfrm>
        </p:spPr>
        <p:txBody>
          <a:bodyPr/>
          <a:lstStyle/>
          <a:p>
            <a:pPr algn="ctr">
              <a:defRPr/>
            </a:pPr>
            <a:r>
              <a:rPr lang="ru-RU" sz="4800" smtClean="0">
                <a:solidFill>
                  <a:srgbClr val="0070C0"/>
                </a:solidFill>
              </a:rPr>
              <a:t>«</a:t>
            </a:r>
            <a:r>
              <a:rPr lang="ru-RU" sz="4800" b="1" smtClean="0">
                <a:solidFill>
                  <a:srgbClr val="0070C0"/>
                </a:solidFill>
                <a:latin typeface="Monotype Corsiva" pitchFamily="66" charset="0"/>
              </a:rPr>
              <a:t>Индюк»</a:t>
            </a:r>
            <a:r>
              <a:rPr lang="ru-RU" sz="4400" b="1" smtClean="0">
                <a:solidFill>
                  <a:srgbClr val="0070C0"/>
                </a:solidFill>
                <a:latin typeface="Monotype Corsiva" pitchFamily="66" charset="0"/>
              </a:rPr>
              <a:t/>
            </a:r>
            <a:br>
              <a:rPr lang="ru-RU" sz="4400" b="1" smtClean="0">
                <a:solidFill>
                  <a:srgbClr val="0070C0"/>
                </a:solidFill>
                <a:latin typeface="Monotype Corsiva" pitchFamily="66" charset="0"/>
              </a:rPr>
            </a:br>
            <a:r>
              <a:rPr lang="ru-RU" sz="4400" b="1" smtClean="0">
                <a:solidFill>
                  <a:srgbClr val="0070C0"/>
                </a:solidFill>
                <a:latin typeface="Monotype Corsiva" pitchFamily="66" charset="0"/>
              </a:rPr>
              <a:t>А теперь мы будем в индюков играть!</a:t>
            </a:r>
            <a:br>
              <a:rPr lang="ru-RU" sz="4400" b="1" smtClean="0">
                <a:solidFill>
                  <a:srgbClr val="0070C0"/>
                </a:solidFill>
                <a:latin typeface="Monotype Corsiva" pitchFamily="66" charset="0"/>
              </a:rPr>
            </a:br>
            <a:r>
              <a:rPr lang="ru-RU" sz="4400" b="1" smtClean="0">
                <a:solidFill>
                  <a:srgbClr val="0070C0"/>
                </a:solidFill>
                <a:latin typeface="Monotype Corsiva" pitchFamily="66" charset="0"/>
              </a:rPr>
              <a:t>Громко , </a:t>
            </a:r>
            <a:r>
              <a:rPr lang="ru-RU" sz="4400" b="1" err="1" smtClean="0">
                <a:solidFill>
                  <a:srgbClr val="0070C0"/>
                </a:solidFill>
                <a:latin typeface="Monotype Corsiva" pitchFamily="66" charset="0"/>
              </a:rPr>
              <a:t>громко</a:t>
            </a:r>
            <a:r>
              <a:rPr lang="ru-RU" sz="4400" b="1" smtClean="0">
                <a:solidFill>
                  <a:srgbClr val="0070C0"/>
                </a:solidFill>
                <a:latin typeface="Monotype Corsiva" pitchFamily="66" charset="0"/>
              </a:rPr>
              <a:t>  </a:t>
            </a:r>
            <a:r>
              <a:rPr lang="ru-RU" sz="4400" b="1" err="1" smtClean="0">
                <a:solidFill>
                  <a:srgbClr val="0070C0"/>
                </a:solidFill>
                <a:latin typeface="Monotype Corsiva" pitchFamily="66" charset="0"/>
              </a:rPr>
              <a:t>болботать</a:t>
            </a:r>
            <a:r>
              <a:rPr lang="ru-RU" sz="4400" b="1" smtClean="0">
                <a:solidFill>
                  <a:srgbClr val="0070C0"/>
                </a:solidFill>
                <a:latin typeface="Monotype Corsiva" pitchFamily="66" charset="0"/>
              </a:rPr>
              <a:t>!</a:t>
            </a:r>
            <a:endParaRPr lang="ru-RU" sz="4400" b="1">
              <a:solidFill>
                <a:srgbClr val="0070C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 advClick="0" advTm="9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20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http://im6-tub-ru.yandex.net/i?id=215968667-46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60350"/>
            <a:ext cx="4176713" cy="291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7" name="Picture 4" descr="http://im3-tub-ru.yandex.net/i?id=417350761-18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8313" y="3429000"/>
            <a:ext cx="3816350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427984" y="332656"/>
            <a:ext cx="4320480" cy="4968552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4400" b="1" dirty="0" smtClean="0">
                <a:solidFill>
                  <a:srgbClr val="0070C0"/>
                </a:solidFill>
                <a:latin typeface="Monotype Corsiva" pitchFamily="66" charset="0"/>
              </a:rPr>
              <a:t>      «Качели»</a:t>
            </a:r>
            <a:r>
              <a:rPr lang="ru-RU" sz="3600" b="1" dirty="0" smtClean="0">
                <a:solidFill>
                  <a:srgbClr val="0070C0"/>
                </a:solidFill>
                <a:latin typeface="Monotype Corsiva" pitchFamily="66" charset="0"/>
              </a:rPr>
              <a:t/>
            </a:r>
            <a:br>
              <a:rPr lang="ru-RU" sz="3600" b="1" dirty="0" smtClean="0">
                <a:solidFill>
                  <a:srgbClr val="0070C0"/>
                </a:solidFill>
                <a:latin typeface="Monotype Corsiva" pitchFamily="66" charset="0"/>
              </a:rPr>
            </a:br>
            <a:r>
              <a:rPr lang="ru-RU" sz="3600" b="1" dirty="0" smtClean="0">
                <a:solidFill>
                  <a:srgbClr val="0070C0"/>
                </a:solidFill>
                <a:latin typeface="Monotype Corsiva" pitchFamily="66" charset="0"/>
              </a:rPr>
              <a:t>На качелях язычок </a:t>
            </a:r>
            <a:br>
              <a:rPr lang="ru-RU" sz="3600" b="1" dirty="0" smtClean="0">
                <a:solidFill>
                  <a:srgbClr val="0070C0"/>
                </a:solidFill>
                <a:latin typeface="Monotype Corsiva" pitchFamily="66" charset="0"/>
              </a:rPr>
            </a:br>
            <a:r>
              <a:rPr lang="ru-RU" sz="3600" b="1" dirty="0" smtClean="0">
                <a:solidFill>
                  <a:srgbClr val="0070C0"/>
                </a:solidFill>
                <a:latin typeface="Monotype Corsiva" pitchFamily="66" charset="0"/>
              </a:rPr>
              <a:t>мы качаем.</a:t>
            </a:r>
            <a:br>
              <a:rPr lang="ru-RU" sz="3600" b="1" dirty="0" smtClean="0">
                <a:solidFill>
                  <a:srgbClr val="0070C0"/>
                </a:solidFill>
                <a:latin typeface="Monotype Corsiva" pitchFamily="66" charset="0"/>
              </a:rPr>
            </a:br>
            <a:r>
              <a:rPr lang="ru-RU" sz="3600" b="1" dirty="0" smtClean="0">
                <a:solidFill>
                  <a:srgbClr val="0070C0"/>
                </a:solidFill>
                <a:latin typeface="Monotype Corsiva" pitchFamily="66" charset="0"/>
              </a:rPr>
              <a:t>Вверх поднимаем </a:t>
            </a:r>
            <a:br>
              <a:rPr lang="ru-RU" sz="3600" b="1" dirty="0" smtClean="0">
                <a:solidFill>
                  <a:srgbClr val="0070C0"/>
                </a:solidFill>
                <a:latin typeface="Monotype Corsiva" pitchFamily="66" charset="0"/>
              </a:rPr>
            </a:br>
            <a:r>
              <a:rPr lang="ru-RU" sz="3600" b="1" dirty="0" smtClean="0">
                <a:solidFill>
                  <a:srgbClr val="0070C0"/>
                </a:solidFill>
                <a:latin typeface="Monotype Corsiva" pitchFamily="66" charset="0"/>
              </a:rPr>
              <a:t>и вниз опускаем.</a:t>
            </a:r>
            <a:br>
              <a:rPr lang="ru-RU" sz="3600" b="1" dirty="0" smtClean="0">
                <a:solidFill>
                  <a:srgbClr val="0070C0"/>
                </a:solidFill>
                <a:latin typeface="Monotype Corsiva" pitchFamily="66" charset="0"/>
              </a:rPr>
            </a:br>
            <a:r>
              <a:rPr lang="ru-RU" sz="3600" b="1" dirty="0" smtClean="0">
                <a:solidFill>
                  <a:srgbClr val="0070C0"/>
                </a:solidFill>
                <a:latin typeface="Monotype Corsiva" pitchFamily="66" charset="0"/>
              </a:rPr>
              <a:t>Вверх – и вниз,</a:t>
            </a:r>
            <a:br>
              <a:rPr lang="ru-RU" sz="3600" b="1" dirty="0" smtClean="0">
                <a:solidFill>
                  <a:srgbClr val="0070C0"/>
                </a:solidFill>
                <a:latin typeface="Monotype Corsiva" pitchFamily="66" charset="0"/>
              </a:rPr>
            </a:br>
            <a:r>
              <a:rPr lang="ru-RU" sz="3600" b="1" dirty="0" smtClean="0">
                <a:solidFill>
                  <a:srgbClr val="0070C0"/>
                </a:solidFill>
                <a:latin typeface="Monotype Corsiva" pitchFamily="66" charset="0"/>
              </a:rPr>
              <a:t>Вверх – и вниз, </a:t>
            </a:r>
            <a:br>
              <a:rPr lang="ru-RU" sz="3600" b="1" dirty="0" smtClean="0">
                <a:solidFill>
                  <a:srgbClr val="0070C0"/>
                </a:solidFill>
                <a:latin typeface="Monotype Corsiva" pitchFamily="66" charset="0"/>
              </a:rPr>
            </a:br>
            <a:r>
              <a:rPr lang="ru-RU" sz="3600" b="1" dirty="0" smtClean="0">
                <a:solidFill>
                  <a:srgbClr val="0070C0"/>
                </a:solidFill>
                <a:latin typeface="Monotype Corsiva" pitchFamily="66" charset="0"/>
              </a:rPr>
              <a:t>только держись!</a:t>
            </a:r>
            <a:endParaRPr lang="ru-RU" sz="3600" b="1" dirty="0">
              <a:solidFill>
                <a:srgbClr val="0070C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 advClick="0" advTm="1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6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1" name="Picture 6" descr="http://im3-tub-ru.yandex.net/i?id=264570173-14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79925" y="836613"/>
            <a:ext cx="4597400" cy="4945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51520" y="908720"/>
            <a:ext cx="4392488" cy="468052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4000" b="1" dirty="0" smtClean="0">
                <a:solidFill>
                  <a:srgbClr val="0070C0"/>
                </a:solidFill>
                <a:latin typeface="Monotype Corsiva" pitchFamily="66" charset="0"/>
              </a:rPr>
              <a:t>               «Маляр»</a:t>
            </a:r>
            <a:r>
              <a:rPr lang="ru-RU" sz="3600" b="1" dirty="0" smtClean="0">
                <a:solidFill>
                  <a:srgbClr val="0070C0"/>
                </a:solidFill>
                <a:latin typeface="Monotype Corsiva" pitchFamily="66" charset="0"/>
              </a:rPr>
              <a:t/>
            </a:r>
            <a:br>
              <a:rPr lang="ru-RU" sz="3600" b="1" dirty="0" smtClean="0">
                <a:solidFill>
                  <a:srgbClr val="0070C0"/>
                </a:solidFill>
                <a:latin typeface="Monotype Corsiva" pitchFamily="66" charset="0"/>
              </a:rPr>
            </a:br>
            <a:r>
              <a:rPr lang="ru-RU" sz="3600" b="1" dirty="0" smtClean="0">
                <a:solidFill>
                  <a:srgbClr val="0070C0"/>
                </a:solidFill>
                <a:latin typeface="Monotype Corsiva" pitchFamily="66" charset="0"/>
              </a:rPr>
              <a:t>Красить домик нам пора,</a:t>
            </a:r>
            <a:br>
              <a:rPr lang="ru-RU" sz="3600" b="1" dirty="0" smtClean="0">
                <a:solidFill>
                  <a:srgbClr val="0070C0"/>
                </a:solidFill>
                <a:latin typeface="Monotype Corsiva" pitchFamily="66" charset="0"/>
              </a:rPr>
            </a:br>
            <a:r>
              <a:rPr lang="ru-RU" sz="3600" b="1" dirty="0" smtClean="0">
                <a:solidFill>
                  <a:srgbClr val="0070C0"/>
                </a:solidFill>
                <a:latin typeface="Monotype Corsiva" pitchFamily="66" charset="0"/>
              </a:rPr>
              <a:t>пригласили маляра.</a:t>
            </a:r>
            <a:br>
              <a:rPr lang="ru-RU" sz="3600" b="1" dirty="0" smtClean="0">
                <a:solidFill>
                  <a:srgbClr val="0070C0"/>
                </a:solidFill>
                <a:latin typeface="Monotype Corsiva" pitchFamily="66" charset="0"/>
              </a:rPr>
            </a:br>
            <a:r>
              <a:rPr lang="ru-RU" sz="3600" b="1" dirty="0" smtClean="0">
                <a:solidFill>
                  <a:srgbClr val="0070C0"/>
                </a:solidFill>
                <a:latin typeface="Monotype Corsiva" pitchFamily="66" charset="0"/>
              </a:rPr>
              <a:t>Он приходит к нам в дом,</a:t>
            </a:r>
            <a:br>
              <a:rPr lang="ru-RU" sz="3600" b="1" dirty="0" smtClean="0">
                <a:solidFill>
                  <a:srgbClr val="0070C0"/>
                </a:solidFill>
                <a:latin typeface="Monotype Corsiva" pitchFamily="66" charset="0"/>
              </a:rPr>
            </a:br>
            <a:r>
              <a:rPr lang="ru-RU" sz="3600" b="1" dirty="0" smtClean="0">
                <a:solidFill>
                  <a:srgbClr val="0070C0"/>
                </a:solidFill>
                <a:latin typeface="Monotype Corsiva" pitchFamily="66" charset="0"/>
              </a:rPr>
              <a:t>С яркой краской и ведром.</a:t>
            </a:r>
            <a:br>
              <a:rPr lang="ru-RU" sz="3600" b="1" dirty="0" smtClean="0">
                <a:solidFill>
                  <a:srgbClr val="0070C0"/>
                </a:solidFill>
                <a:latin typeface="Monotype Corsiva" pitchFamily="66" charset="0"/>
              </a:rPr>
            </a:br>
            <a:r>
              <a:rPr lang="ru-RU" sz="3600" b="1" dirty="0" smtClean="0">
                <a:solidFill>
                  <a:srgbClr val="0070C0"/>
                </a:solidFill>
                <a:latin typeface="Monotype Corsiva" pitchFamily="66" charset="0"/>
              </a:rPr>
              <a:t>Красим,  красим потолок,</a:t>
            </a:r>
            <a:br>
              <a:rPr lang="ru-RU" sz="3600" b="1" dirty="0" smtClean="0">
                <a:solidFill>
                  <a:srgbClr val="0070C0"/>
                </a:solidFill>
                <a:latin typeface="Monotype Corsiva" pitchFamily="66" charset="0"/>
              </a:rPr>
            </a:br>
            <a:r>
              <a:rPr lang="ru-RU" sz="3600" b="1" dirty="0" smtClean="0">
                <a:solidFill>
                  <a:srgbClr val="0070C0"/>
                </a:solidFill>
                <a:latin typeface="Monotype Corsiva" pitchFamily="66" charset="0"/>
              </a:rPr>
              <a:t>Как бы ни был он высок.</a:t>
            </a:r>
            <a:endParaRPr lang="ru-RU" sz="3600" b="1" dirty="0">
              <a:solidFill>
                <a:srgbClr val="0070C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 advClick="0" advTm="1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7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3451448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b="1" smtClean="0">
                <a:solidFill>
                  <a:srgbClr val="0070C0"/>
                </a:solidFill>
                <a:latin typeface="Monotype Corsiva" pitchFamily="66" charset="0"/>
              </a:rPr>
              <a:t/>
            </a:r>
            <a:br>
              <a:rPr lang="ru-RU" b="1" smtClean="0">
                <a:solidFill>
                  <a:srgbClr val="0070C0"/>
                </a:solidFill>
                <a:latin typeface="Monotype Corsiva" pitchFamily="66" charset="0"/>
              </a:rPr>
            </a:br>
            <a:r>
              <a:rPr lang="ru-RU" b="1" smtClean="0">
                <a:solidFill>
                  <a:srgbClr val="0070C0"/>
                </a:solidFill>
                <a:latin typeface="Monotype Corsiva" pitchFamily="66" charset="0"/>
              </a:rPr>
              <a:t/>
            </a:r>
            <a:br>
              <a:rPr lang="ru-RU" b="1" smtClean="0">
                <a:solidFill>
                  <a:srgbClr val="0070C0"/>
                </a:solidFill>
                <a:latin typeface="Monotype Corsiva" pitchFamily="66" charset="0"/>
              </a:rPr>
            </a:br>
            <a:r>
              <a:rPr lang="ru-RU" b="1" smtClean="0">
                <a:solidFill>
                  <a:srgbClr val="0070C0"/>
                </a:solidFill>
                <a:latin typeface="Monotype Corsiva" pitchFamily="66" charset="0"/>
              </a:rPr>
              <a:t>                  «Лошадка»</a:t>
            </a:r>
            <a:br>
              <a:rPr lang="ru-RU" b="1" smtClean="0">
                <a:solidFill>
                  <a:srgbClr val="0070C0"/>
                </a:solidFill>
                <a:latin typeface="Monotype Corsiva" pitchFamily="66" charset="0"/>
              </a:rPr>
            </a:br>
            <a:r>
              <a:rPr lang="ru-RU" b="1" smtClean="0">
                <a:solidFill>
                  <a:srgbClr val="0070C0"/>
                </a:solidFill>
                <a:latin typeface="Monotype Corsiva" pitchFamily="66" charset="0"/>
              </a:rPr>
              <a:t> Но!- сказали мы лошадке</a:t>
            </a:r>
            <a:br>
              <a:rPr lang="ru-RU" b="1" smtClean="0">
                <a:solidFill>
                  <a:srgbClr val="0070C0"/>
                </a:solidFill>
                <a:latin typeface="Monotype Corsiva" pitchFamily="66" charset="0"/>
              </a:rPr>
            </a:br>
            <a:r>
              <a:rPr lang="ru-RU" b="1" smtClean="0">
                <a:solidFill>
                  <a:srgbClr val="0070C0"/>
                </a:solidFill>
                <a:latin typeface="Monotype Corsiva" pitchFamily="66" charset="0"/>
              </a:rPr>
              <a:t>И помчались без оглядки.</a:t>
            </a:r>
            <a:br>
              <a:rPr lang="ru-RU" b="1" smtClean="0">
                <a:solidFill>
                  <a:srgbClr val="0070C0"/>
                </a:solidFill>
                <a:latin typeface="Monotype Corsiva" pitchFamily="66" charset="0"/>
              </a:rPr>
            </a:br>
            <a:r>
              <a:rPr lang="ru-RU" b="1" smtClean="0">
                <a:solidFill>
                  <a:srgbClr val="0070C0"/>
                </a:solidFill>
                <a:latin typeface="Monotype Corsiva" pitchFamily="66" charset="0"/>
              </a:rPr>
              <a:t>Вьётся грива на ветру.</a:t>
            </a:r>
            <a:br>
              <a:rPr lang="ru-RU" b="1" smtClean="0">
                <a:solidFill>
                  <a:srgbClr val="0070C0"/>
                </a:solidFill>
                <a:latin typeface="Monotype Corsiva" pitchFamily="66" charset="0"/>
              </a:rPr>
            </a:br>
            <a:r>
              <a:rPr lang="ru-RU" b="1" smtClean="0">
                <a:solidFill>
                  <a:srgbClr val="0070C0"/>
                </a:solidFill>
                <a:latin typeface="Monotype Corsiva" pitchFamily="66" charset="0"/>
              </a:rPr>
              <a:t>Вот и дом. Лошадка, тпру! "</a:t>
            </a:r>
            <a:br>
              <a:rPr lang="ru-RU" b="1" smtClean="0">
                <a:solidFill>
                  <a:srgbClr val="0070C0"/>
                </a:solidFill>
                <a:latin typeface="Monotype Corsiva" pitchFamily="66" charset="0"/>
              </a:rPr>
            </a:br>
            <a:r>
              <a:rPr lang="ru-RU" b="1" smtClean="0">
                <a:solidFill>
                  <a:srgbClr val="0070C0"/>
                </a:solidFill>
                <a:latin typeface="Monotype Corsiva" pitchFamily="66" charset="0"/>
              </a:rPr>
              <a:t>  </a:t>
            </a:r>
            <a:endParaRPr lang="ru-RU" b="1">
              <a:solidFill>
                <a:srgbClr val="0070C0"/>
              </a:solidFill>
              <a:latin typeface="Monotype Corsiva" pitchFamily="66" charset="0"/>
            </a:endParaRPr>
          </a:p>
        </p:txBody>
      </p:sp>
      <p:pic>
        <p:nvPicPr>
          <p:cNvPr id="3" name="Picture 6" descr="http://im7-tub-ru.yandex.net/i?id=51066370-08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250" y="3041650"/>
            <a:ext cx="5545138" cy="381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1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4" descr="http://im0-tub-ru.yandex.net/i?id=34573826-52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3800" y="3141663"/>
            <a:ext cx="3816350" cy="255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699" name="Picture 6" descr="http://im8-tub-ru.yandex.net/i?id=478520044-47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132138" y="260350"/>
            <a:ext cx="4067175" cy="270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51520" y="1124744"/>
            <a:ext cx="3888432" cy="4963616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4400" b="1" i="1" smtClean="0">
                <a:solidFill>
                  <a:srgbClr val="0070C0"/>
                </a:solidFill>
              </a:rPr>
              <a:t>«</a:t>
            </a:r>
            <a:r>
              <a:rPr lang="ru-RU" sz="4400" b="1" i="1" smtClean="0">
                <a:solidFill>
                  <a:srgbClr val="0070C0"/>
                </a:solidFill>
                <a:latin typeface="Monotype Corsiva" pitchFamily="66" charset="0"/>
              </a:rPr>
              <a:t>Грибок»</a:t>
            </a:r>
            <a:br>
              <a:rPr lang="ru-RU" sz="4400" b="1" i="1" smtClean="0">
                <a:solidFill>
                  <a:srgbClr val="0070C0"/>
                </a:solidFill>
                <a:latin typeface="Monotype Corsiva" pitchFamily="66" charset="0"/>
              </a:rPr>
            </a:br>
            <a:r>
              <a:rPr lang="ru-RU" sz="4000" b="1" smtClean="0">
                <a:solidFill>
                  <a:srgbClr val="0070C0"/>
                </a:solidFill>
                <a:latin typeface="Monotype Corsiva" pitchFamily="66" charset="0"/>
              </a:rPr>
              <a:t/>
            </a:r>
            <a:br>
              <a:rPr lang="ru-RU" sz="4000" b="1" smtClean="0">
                <a:solidFill>
                  <a:srgbClr val="0070C0"/>
                </a:solidFill>
                <a:latin typeface="Monotype Corsiva" pitchFamily="66" charset="0"/>
              </a:rPr>
            </a:br>
            <a:r>
              <a:rPr lang="ru-RU" sz="4000" b="1" smtClean="0">
                <a:solidFill>
                  <a:srgbClr val="0070C0"/>
                </a:solidFill>
                <a:latin typeface="Monotype Corsiva" pitchFamily="66" charset="0"/>
              </a:rPr>
              <a:t/>
            </a:r>
            <a:br>
              <a:rPr lang="ru-RU" sz="4000" b="1" smtClean="0">
                <a:solidFill>
                  <a:srgbClr val="0070C0"/>
                </a:solidFill>
                <a:latin typeface="Monotype Corsiva" pitchFamily="66" charset="0"/>
              </a:rPr>
            </a:br>
            <a:r>
              <a:rPr lang="ru-RU" sz="4000" b="1" smtClean="0">
                <a:solidFill>
                  <a:srgbClr val="0070C0"/>
                </a:solidFill>
                <a:latin typeface="Monotype Corsiva" pitchFamily="66" charset="0"/>
              </a:rPr>
              <a:t>По лесу гуляли, </a:t>
            </a:r>
            <a:br>
              <a:rPr lang="ru-RU" sz="4000" b="1" smtClean="0">
                <a:solidFill>
                  <a:srgbClr val="0070C0"/>
                </a:solidFill>
                <a:latin typeface="Monotype Corsiva" pitchFamily="66" charset="0"/>
              </a:rPr>
            </a:br>
            <a:r>
              <a:rPr lang="ru-RU" sz="4000" b="1" smtClean="0">
                <a:solidFill>
                  <a:srgbClr val="0070C0"/>
                </a:solidFill>
                <a:latin typeface="Monotype Corsiva" pitchFamily="66" charset="0"/>
              </a:rPr>
              <a:t>грибы собирали.</a:t>
            </a:r>
            <a:br>
              <a:rPr lang="ru-RU" sz="4000" b="1" smtClean="0">
                <a:solidFill>
                  <a:srgbClr val="0070C0"/>
                </a:solidFill>
                <a:latin typeface="Monotype Corsiva" pitchFamily="66" charset="0"/>
              </a:rPr>
            </a:br>
            <a:r>
              <a:rPr lang="ru-RU" sz="4000" b="1" smtClean="0">
                <a:solidFill>
                  <a:srgbClr val="0070C0"/>
                </a:solidFill>
                <a:latin typeface="Monotype Corsiva" pitchFamily="66" charset="0"/>
              </a:rPr>
              <a:t>« Раз грибок , </a:t>
            </a:r>
            <a:br>
              <a:rPr lang="ru-RU" sz="4000" b="1" smtClean="0">
                <a:solidFill>
                  <a:srgbClr val="0070C0"/>
                </a:solidFill>
                <a:latin typeface="Monotype Corsiva" pitchFamily="66" charset="0"/>
              </a:rPr>
            </a:br>
            <a:r>
              <a:rPr lang="ru-RU" sz="4000" b="1" smtClean="0">
                <a:solidFill>
                  <a:srgbClr val="0070C0"/>
                </a:solidFill>
                <a:latin typeface="Monotype Corsiva" pitchFamily="66" charset="0"/>
              </a:rPr>
              <a:t>два грибок ,</a:t>
            </a:r>
            <a:br>
              <a:rPr lang="ru-RU" sz="4000" b="1" smtClean="0">
                <a:solidFill>
                  <a:srgbClr val="0070C0"/>
                </a:solidFill>
                <a:latin typeface="Monotype Corsiva" pitchFamily="66" charset="0"/>
              </a:rPr>
            </a:br>
            <a:r>
              <a:rPr lang="ru-RU" sz="4000" b="1" smtClean="0">
                <a:solidFill>
                  <a:srgbClr val="0070C0"/>
                </a:solidFill>
                <a:latin typeface="Monotype Corsiva" pitchFamily="66" charset="0"/>
              </a:rPr>
              <a:t>три грибок</a:t>
            </a:r>
            <a:br>
              <a:rPr lang="ru-RU" sz="4000" b="1" smtClean="0">
                <a:solidFill>
                  <a:srgbClr val="0070C0"/>
                </a:solidFill>
                <a:latin typeface="Monotype Corsiva" pitchFamily="66" charset="0"/>
              </a:rPr>
            </a:br>
            <a:r>
              <a:rPr lang="ru-RU" sz="4000" b="1" smtClean="0">
                <a:solidFill>
                  <a:srgbClr val="0070C0"/>
                </a:solidFill>
                <a:latin typeface="Monotype Corsiva" pitchFamily="66" charset="0"/>
              </a:rPr>
              <a:t>Соберем их в кузовок  »</a:t>
            </a:r>
            <a:endParaRPr lang="ru-RU" sz="4000" b="1">
              <a:solidFill>
                <a:srgbClr val="0070C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 advClick="0" advTm="1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2000"/>
                                        <p:tgtEl>
                                          <p:spTgt spid="29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20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http://im3-tub-ru.yandex.net/i?id=131857992-50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4213" y="908050"/>
            <a:ext cx="3560762" cy="259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95536" y="3789040"/>
            <a:ext cx="8229600" cy="2371328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«</a:t>
            </a:r>
            <a:r>
              <a:rPr lang="ru-RU" b="1" dirty="0" smtClean="0">
                <a:solidFill>
                  <a:srgbClr val="0070C0"/>
                </a:solidFill>
                <a:latin typeface="Monotype Corsiva" pitchFamily="66" charset="0"/>
              </a:rPr>
              <a:t>Гармошка»</a:t>
            </a:r>
            <a:br>
              <a:rPr lang="ru-RU" b="1" dirty="0" smtClean="0">
                <a:solidFill>
                  <a:srgbClr val="0070C0"/>
                </a:solidFill>
                <a:latin typeface="Monotype Corsiva" pitchFamily="66" charset="0"/>
              </a:rPr>
            </a:br>
            <a:r>
              <a:rPr lang="ru-RU" b="1" dirty="0" smtClean="0">
                <a:solidFill>
                  <a:srgbClr val="0070C0"/>
                </a:solidFill>
                <a:latin typeface="Monotype Corsiva" pitchFamily="66" charset="0"/>
              </a:rPr>
              <a:t>На пенечек сели, гармошку достали.</a:t>
            </a:r>
            <a:br>
              <a:rPr lang="ru-RU" b="1" dirty="0" smtClean="0">
                <a:solidFill>
                  <a:srgbClr val="0070C0"/>
                </a:solidFill>
                <a:latin typeface="Monotype Corsiva" pitchFamily="66" charset="0"/>
              </a:rPr>
            </a:br>
            <a:r>
              <a:rPr lang="ru-RU" b="1" dirty="0" smtClean="0">
                <a:solidFill>
                  <a:srgbClr val="0070C0"/>
                </a:solidFill>
                <a:latin typeface="Monotype Corsiva" pitchFamily="66" charset="0"/>
              </a:rPr>
              <a:t>На гармошке заиграли!.</a:t>
            </a:r>
            <a:endParaRPr lang="ru-RU" b="1" dirty="0">
              <a:solidFill>
                <a:srgbClr val="0070C0"/>
              </a:solidFill>
              <a:latin typeface="Monotype Corsiva" pitchFamily="66" charset="0"/>
            </a:endParaRPr>
          </a:p>
        </p:txBody>
      </p:sp>
      <p:pic>
        <p:nvPicPr>
          <p:cNvPr id="30725" name="Picture 5" descr="http://olegattor.www.nn.ru/users/foto/270782-2011-04-22-crocodile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48263" y="404813"/>
            <a:ext cx="3384550" cy="442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1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0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6" descr="http://im4-tub-ru.yandex.net/i?id=25632032-19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7763" y="4292600"/>
            <a:ext cx="2268537" cy="227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7" name="Picture 10" descr="http://im6-tub-ru.yandex.net/i?id=196734373-31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5288" y="549275"/>
            <a:ext cx="3529012" cy="3427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995936" y="332656"/>
            <a:ext cx="4392488" cy="5040560"/>
          </a:xfrm>
        </p:spPr>
        <p:txBody>
          <a:bodyPr/>
          <a:lstStyle/>
          <a:p>
            <a:pPr>
              <a:defRPr/>
            </a:pPr>
            <a:r>
              <a:rPr lang="ru-RU" sz="4400" b="1" dirty="0" smtClean="0">
                <a:solidFill>
                  <a:srgbClr val="0070C0"/>
                </a:solidFill>
                <a:latin typeface="Monotype Corsiva" pitchFamily="66" charset="0"/>
              </a:rPr>
              <a:t>«Барабанщик»</a:t>
            </a:r>
            <a:r>
              <a:rPr lang="ru-RU" dirty="0" smtClean="0">
                <a:solidFill>
                  <a:srgbClr val="0070C0"/>
                </a:solidFill>
                <a:latin typeface="Monotype Corsiva" pitchFamily="66" charset="0"/>
              </a:rPr>
              <a:t/>
            </a:r>
            <a:br>
              <a:rPr lang="ru-RU" dirty="0" smtClean="0">
                <a:solidFill>
                  <a:srgbClr val="0070C0"/>
                </a:solidFill>
                <a:latin typeface="Monotype Corsiva" pitchFamily="66" charset="0"/>
              </a:rPr>
            </a:br>
            <a:r>
              <a:rPr lang="ru-RU" dirty="0" smtClean="0">
                <a:solidFill>
                  <a:srgbClr val="0070C0"/>
                </a:solidFill>
                <a:latin typeface="Monotype Corsiva" pitchFamily="66" charset="0"/>
              </a:rPr>
              <a:t>Музыкант прибежал </a:t>
            </a:r>
            <a:br>
              <a:rPr lang="ru-RU" dirty="0" smtClean="0">
                <a:solidFill>
                  <a:srgbClr val="0070C0"/>
                </a:solidFill>
                <a:latin typeface="Monotype Corsiva" pitchFamily="66" charset="0"/>
              </a:rPr>
            </a:br>
            <a:r>
              <a:rPr lang="ru-RU" dirty="0" smtClean="0">
                <a:solidFill>
                  <a:srgbClr val="0070C0"/>
                </a:solidFill>
                <a:latin typeface="Monotype Corsiva" pitchFamily="66" charset="0"/>
              </a:rPr>
              <a:t>на барабане заиграл.</a:t>
            </a:r>
            <a:br>
              <a:rPr lang="ru-RU" dirty="0" smtClean="0">
                <a:solidFill>
                  <a:srgbClr val="0070C0"/>
                </a:solidFill>
                <a:latin typeface="Monotype Corsiva" pitchFamily="66" charset="0"/>
              </a:rPr>
            </a:br>
            <a:r>
              <a:rPr lang="ru-RU" dirty="0" err="1" smtClean="0">
                <a:solidFill>
                  <a:srgbClr val="0070C0"/>
                </a:solidFill>
                <a:latin typeface="Monotype Corsiva" pitchFamily="66" charset="0"/>
              </a:rPr>
              <a:t>Ды-ды</a:t>
            </a:r>
            <a:r>
              <a:rPr lang="ru-RU" dirty="0" smtClean="0">
                <a:solidFill>
                  <a:srgbClr val="0070C0"/>
                </a:solidFill>
                <a:latin typeface="Monotype Corsiva" pitchFamily="66" charset="0"/>
              </a:rPr>
              <a:t>- </a:t>
            </a:r>
            <a:r>
              <a:rPr lang="ru-RU" dirty="0" err="1" smtClean="0">
                <a:solidFill>
                  <a:srgbClr val="0070C0"/>
                </a:solidFill>
                <a:latin typeface="Monotype Corsiva" pitchFamily="66" charset="0"/>
              </a:rPr>
              <a:t>ды</a:t>
            </a:r>
            <a:r>
              <a:rPr lang="ru-RU" dirty="0" smtClean="0">
                <a:solidFill>
                  <a:srgbClr val="0070C0"/>
                </a:solidFill>
                <a:latin typeface="Monotype Corsiva" pitchFamily="66" charset="0"/>
              </a:rPr>
              <a:t/>
            </a:r>
            <a:br>
              <a:rPr lang="ru-RU" dirty="0" smtClean="0">
                <a:solidFill>
                  <a:srgbClr val="0070C0"/>
                </a:solidFill>
                <a:latin typeface="Monotype Corsiva" pitchFamily="66" charset="0"/>
              </a:rPr>
            </a:br>
            <a:r>
              <a:rPr lang="ru-RU" dirty="0" err="1" smtClean="0">
                <a:solidFill>
                  <a:srgbClr val="0070C0"/>
                </a:solidFill>
                <a:latin typeface="Monotype Corsiva" pitchFamily="66" charset="0"/>
              </a:rPr>
              <a:t>Дэ</a:t>
            </a:r>
            <a:r>
              <a:rPr lang="ru-RU" dirty="0" smtClean="0">
                <a:solidFill>
                  <a:srgbClr val="0070C0"/>
                </a:solidFill>
                <a:latin typeface="Monotype Corsiva" pitchFamily="66" charset="0"/>
              </a:rPr>
              <a:t>- </a:t>
            </a:r>
            <a:r>
              <a:rPr lang="ru-RU" dirty="0" err="1" smtClean="0">
                <a:solidFill>
                  <a:srgbClr val="0070C0"/>
                </a:solidFill>
                <a:latin typeface="Monotype Corsiva" pitchFamily="66" charset="0"/>
              </a:rPr>
              <a:t>дэ</a:t>
            </a:r>
            <a:r>
              <a:rPr lang="ru-RU" dirty="0" smtClean="0">
                <a:solidFill>
                  <a:srgbClr val="0070C0"/>
                </a:solidFill>
                <a:latin typeface="Monotype Corsiva" pitchFamily="66" charset="0"/>
              </a:rPr>
              <a:t>- </a:t>
            </a:r>
            <a:r>
              <a:rPr lang="ru-RU" dirty="0" err="1" smtClean="0">
                <a:solidFill>
                  <a:srgbClr val="0070C0"/>
                </a:solidFill>
                <a:latin typeface="Monotype Corsiva" pitchFamily="66" charset="0"/>
              </a:rPr>
              <a:t>дэ</a:t>
            </a:r>
            <a:r>
              <a:rPr lang="ru-RU" dirty="0" smtClean="0">
                <a:solidFill>
                  <a:srgbClr val="0070C0"/>
                </a:solidFill>
                <a:latin typeface="Monotype Corsiva" pitchFamily="66" charset="0"/>
              </a:rPr>
              <a:t/>
            </a:r>
            <a:br>
              <a:rPr lang="ru-RU" dirty="0" smtClean="0">
                <a:solidFill>
                  <a:srgbClr val="0070C0"/>
                </a:solidFill>
                <a:latin typeface="Monotype Corsiva" pitchFamily="66" charset="0"/>
              </a:rPr>
            </a:br>
            <a:r>
              <a:rPr lang="ru-RU" dirty="0" smtClean="0">
                <a:solidFill>
                  <a:srgbClr val="0070C0"/>
                </a:solidFill>
                <a:latin typeface="Monotype Corsiva" pitchFamily="66" charset="0"/>
              </a:rPr>
              <a:t>Д – </a:t>
            </a:r>
            <a:r>
              <a:rPr lang="ru-RU" dirty="0" err="1" smtClean="0">
                <a:solidFill>
                  <a:srgbClr val="0070C0"/>
                </a:solidFill>
                <a:latin typeface="Monotype Corsiva" pitchFamily="66" charset="0"/>
              </a:rPr>
              <a:t>д</a:t>
            </a:r>
            <a:r>
              <a:rPr lang="ru-RU" dirty="0" smtClean="0">
                <a:solidFill>
                  <a:srgbClr val="0070C0"/>
                </a:solidFill>
                <a:latin typeface="Monotype Corsiva" pitchFamily="66" charset="0"/>
              </a:rPr>
              <a:t> - </a:t>
            </a:r>
            <a:r>
              <a:rPr lang="ru-RU" dirty="0" err="1" smtClean="0">
                <a:solidFill>
                  <a:srgbClr val="0070C0"/>
                </a:solidFill>
                <a:latin typeface="Monotype Corsiva" pitchFamily="66" charset="0"/>
              </a:rPr>
              <a:t>д</a:t>
            </a:r>
            <a:endParaRPr lang="ru-RU" dirty="0">
              <a:solidFill>
                <a:srgbClr val="0070C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 advClick="0" advTm="1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6" dur="2000"/>
                                        <p:tgtEl>
                                          <p:spTgt spid="31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157592" cy="216024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smtClean="0">
                <a:solidFill>
                  <a:srgbClr val="0070C0"/>
                </a:solidFill>
                <a:latin typeface="Monotype Corsiva" pitchFamily="66" charset="0"/>
              </a:rPr>
              <a:t>Детям 5 – 7 лет и далее артикуляционная гимнастика поможет преодолеть уже сложившиеся нарушения.</a:t>
            </a:r>
            <a:endParaRPr lang="ru-RU" b="1">
              <a:solidFill>
                <a:srgbClr val="0070C0"/>
              </a:solidFill>
              <a:latin typeface="Monotype Corsiva" pitchFamily="66" charset="0"/>
            </a:endParaRPr>
          </a:p>
        </p:txBody>
      </p:sp>
      <p:pic>
        <p:nvPicPr>
          <p:cNvPr id="32771" name="Picture 6" descr="http://im0-tub-ru.yandex.net/i?id=33204146-25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2500" y="2852738"/>
            <a:ext cx="2592388" cy="3567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Click="0" advTm="14000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27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0"/>
            <a:ext cx="8064896" cy="3284984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smtClean="0">
                <a:solidFill>
                  <a:srgbClr val="0070C0"/>
                </a:solidFill>
                <a:latin typeface="Monotype Corsiva" pitchFamily="66" charset="0"/>
                <a:cs typeface="Arial" pitchFamily="34" charset="0"/>
              </a:rPr>
              <a:t>Мы выполняем гимнастику для рук, ног, чтобы они стали сильными , ловкими. Такая же гимнастика необходима и для развития речевых органов, где язык</a:t>
            </a:r>
            <a:br>
              <a:rPr lang="ru-RU" sz="3200" smtClean="0">
                <a:solidFill>
                  <a:srgbClr val="0070C0"/>
                </a:solidFill>
                <a:latin typeface="Monotype Corsiva" pitchFamily="66" charset="0"/>
                <a:cs typeface="Arial" pitchFamily="34" charset="0"/>
              </a:rPr>
            </a:br>
            <a:r>
              <a:rPr lang="ru-RU" sz="3200" smtClean="0">
                <a:solidFill>
                  <a:srgbClr val="0070C0"/>
                </a:solidFill>
                <a:latin typeface="Monotype Corsiva" pitchFamily="66" charset="0"/>
                <a:cs typeface="Arial" pitchFamily="34" charset="0"/>
              </a:rPr>
              <a:t>( главная мышца) нуждается в достаточно хорошем развитии для выполнения тонких  целенаправленных движений.</a:t>
            </a:r>
            <a:endParaRPr lang="ru-RU" sz="3200">
              <a:solidFill>
                <a:srgbClr val="0070C0"/>
              </a:solidFill>
              <a:latin typeface="Monotype Corsiva" pitchFamily="66" charset="0"/>
              <a:cs typeface="Arial" pitchFamily="34" charset="0"/>
            </a:endParaRPr>
          </a:p>
        </p:txBody>
      </p:sp>
      <p:sp>
        <p:nvSpPr>
          <p:cNvPr id="4" name="Выноска-облако 3"/>
          <p:cNvSpPr/>
          <p:nvPr/>
        </p:nvSpPr>
        <p:spPr>
          <a:xfrm>
            <a:off x="2268538" y="2924175"/>
            <a:ext cx="5040312" cy="3600450"/>
          </a:xfrm>
          <a:prstGeom prst="cloudCallout">
            <a:avLst>
              <a:gd name="adj1" fmla="val 1023"/>
              <a:gd name="adj2" fmla="val 8633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7172" name="Picture 18" descr="http://im6-tub-ru.yandex.net/i?id=299431478-13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575" y="3500438"/>
            <a:ext cx="2952750" cy="209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Click="0" advTm="15000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6" dur="2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277599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70C0"/>
                </a:solidFill>
                <a:latin typeface="Monotype Corsiva" pitchFamily="66" charset="0"/>
              </a:rPr>
              <a:t>Не огорчайтесь, если некоторые упражнения не будут получаться с первого раза. Попробуйте повторять их вместе с ребенком. Будьте терпеливы и спокойны, и у вас все получится</a:t>
            </a:r>
            <a:r>
              <a:rPr lang="ru-RU" b="1" dirty="0" smtClean="0">
                <a:solidFill>
                  <a:srgbClr val="0070C0"/>
                </a:solidFill>
                <a:latin typeface="Monotype Corsiva" pitchFamily="66" charset="0"/>
              </a:rPr>
              <a:t>.  Успехов!!!</a:t>
            </a:r>
            <a:endParaRPr lang="ru-RU" b="1" dirty="0">
              <a:solidFill>
                <a:srgbClr val="0070C0"/>
              </a:solidFill>
              <a:latin typeface="Monotype Corsiva" pitchFamily="66" charset="0"/>
            </a:endParaRPr>
          </a:p>
        </p:txBody>
      </p:sp>
      <p:pic>
        <p:nvPicPr>
          <p:cNvPr id="33795" name="Picture 2" descr="http://im4-tub-ru.yandex.net/i?id=237431593-40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013" y="3429000"/>
            <a:ext cx="3551237" cy="266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6" name="Picture 4" descr="http://im4-tub-ru.yandex.net/i?id=269460996-59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76825" y="3068638"/>
            <a:ext cx="2808288" cy="337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Click="0" advTm="17000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3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3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356808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smtClean="0">
                <a:solidFill>
                  <a:schemeClr val="accent6">
                    <a:lumMod val="75000"/>
                  </a:schemeClr>
                </a:solidFill>
                <a:latin typeface="Monotype Corsiva" pitchFamily="66" charset="0"/>
              </a:rPr>
              <a:t>Детям 4-х -5-ти лет </a:t>
            </a:r>
            <a:r>
              <a:rPr lang="ru-RU" b="1" err="1" smtClean="0">
                <a:solidFill>
                  <a:schemeClr val="accent6">
                    <a:lumMod val="75000"/>
                  </a:schemeClr>
                </a:solidFill>
                <a:latin typeface="Monotype Corsiva" pitchFamily="66" charset="0"/>
              </a:rPr>
              <a:t>лет</a:t>
            </a:r>
            <a:r>
              <a:rPr lang="ru-RU" b="1" smtClean="0">
                <a:solidFill>
                  <a:schemeClr val="accent6">
                    <a:lumMod val="75000"/>
                  </a:schemeClr>
                </a:solidFill>
                <a:latin typeface="Monotype Corsiva" pitchFamily="66" charset="0"/>
              </a:rPr>
              <a:t> артикуляционная гимнастика поможет обрести целенаправленность движений языка. Помните, что в этом возрасте вы помогаете малышу достичь правильного звукопроизношения.</a:t>
            </a:r>
            <a:endParaRPr lang="ru-RU" b="1">
              <a:solidFill>
                <a:schemeClr val="accent6">
                  <a:lumMod val="75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9" name="24-конечная звезда 8"/>
          <p:cNvSpPr/>
          <p:nvPr/>
        </p:nvSpPr>
        <p:spPr>
          <a:xfrm>
            <a:off x="3779838" y="2924175"/>
            <a:ext cx="4752975" cy="3933825"/>
          </a:xfrm>
          <a:prstGeom prst="star24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8196" name="Picture 10" descr="http://im6-tub-ru.yandex.net/i?id=127210296-10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3800" y="3429000"/>
            <a:ext cx="1873250" cy="264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Click="0" advTm="15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2083296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smtClean="0">
                <a:solidFill>
                  <a:srgbClr val="0070C0"/>
                </a:solidFill>
                <a:latin typeface="Monotype Corsiva" pitchFamily="66" charset="0"/>
              </a:rPr>
              <a:t>В начальный период артикуляционную гимнастику необходимо выполнять перед зеркалом.</a:t>
            </a:r>
            <a:endParaRPr lang="ru-RU" b="1">
              <a:solidFill>
                <a:srgbClr val="0070C0"/>
              </a:solidFill>
              <a:latin typeface="Monotype Corsiva" pitchFamily="66" charset="0"/>
            </a:endParaRPr>
          </a:p>
        </p:txBody>
      </p:sp>
      <p:pic>
        <p:nvPicPr>
          <p:cNvPr id="9219" name="Picture 2" descr="http://im0-tub-ru.yandex.net/i?id=17158276-02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1775" y="2708275"/>
            <a:ext cx="4719638" cy="354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Click="0" advTm="7000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20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23528" y="332656"/>
            <a:ext cx="8229600" cy="3163416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b="1" smtClean="0">
                <a:solidFill>
                  <a:srgbClr val="0070C0"/>
                </a:solidFill>
                <a:latin typeface="Monotype Corsiva" pitchFamily="66" charset="0"/>
              </a:rPr>
              <a:t>Ребенок должен видеть, что делает язык. Мы, взрослые, не задумываемся, где находится в данный момент язык ( за верхними или за нижними зубами) . У нас </a:t>
            </a:r>
            <a:r>
              <a:rPr lang="ru-RU" sz="3200" b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автоматизированный навык </a:t>
            </a:r>
            <a:r>
              <a:rPr lang="ru-RU" sz="3200" b="1" smtClean="0">
                <a:solidFill>
                  <a:srgbClr val="0070C0"/>
                </a:solidFill>
                <a:latin typeface="Monotype Corsiva" pitchFamily="66" charset="0"/>
              </a:rPr>
              <a:t>, а ребенку необходимо через зрительное восприятие обрести этот автоматизм , постоянно упражняясь.</a:t>
            </a:r>
            <a:endParaRPr lang="ru-RU" sz="3200" b="1">
              <a:solidFill>
                <a:srgbClr val="0070C0"/>
              </a:solidFill>
              <a:latin typeface="Monotype Corsiva" pitchFamily="66" charset="0"/>
            </a:endParaRPr>
          </a:p>
        </p:txBody>
      </p:sp>
      <p:pic>
        <p:nvPicPr>
          <p:cNvPr id="10243" name="Picture 6" descr="http://im6-tub-ru.yandex.net/i?id=454893947-69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825" y="3500438"/>
            <a:ext cx="2946400" cy="2220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4" name="Picture 4" descr="http://im3-tub-ru.yandex.net/i?id=261783815-60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56325" y="3500438"/>
            <a:ext cx="2663825" cy="2160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5" name="Picture 8" descr="http://im8-tub-ru.yandex.net/i?id=199328893-36-72&amp;n=21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276600" y="4292600"/>
            <a:ext cx="2778125" cy="186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Click="0" advTm="16000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20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20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20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50825" y="3500438"/>
            <a:ext cx="4968875" cy="1962150"/>
          </a:xfrm>
        </p:spPr>
        <p:txBody>
          <a:bodyPr/>
          <a:lstStyle/>
          <a:p>
            <a:pPr>
              <a:defRPr/>
            </a:pPr>
            <a:r>
              <a:rPr lang="ru-RU" sz="3600" b="1" dirty="0" smtClean="0">
                <a:solidFill>
                  <a:srgbClr val="0070C0"/>
                </a:solidFill>
                <a:latin typeface="Monotype Corsiva" pitchFamily="66" charset="0"/>
              </a:rPr>
              <a:t>Мы расселись по порядку.</a:t>
            </a:r>
            <a:br>
              <a:rPr lang="ru-RU" sz="3600" b="1" dirty="0" smtClean="0">
                <a:solidFill>
                  <a:srgbClr val="0070C0"/>
                </a:solidFill>
                <a:latin typeface="Monotype Corsiva" pitchFamily="66" charset="0"/>
              </a:rPr>
            </a:br>
            <a:r>
              <a:rPr lang="ru-RU" sz="3600" b="1" dirty="0" smtClean="0">
                <a:solidFill>
                  <a:srgbClr val="0070C0"/>
                </a:solidFill>
                <a:latin typeface="Monotype Corsiva" pitchFamily="66" charset="0"/>
              </a:rPr>
              <a:t>Дружно делаем зарядку.</a:t>
            </a:r>
          </a:p>
          <a:p>
            <a:pPr>
              <a:defRPr/>
            </a:pPr>
            <a:r>
              <a:rPr lang="ru-RU" sz="3600" b="1" dirty="0" smtClean="0">
                <a:solidFill>
                  <a:srgbClr val="0070C0"/>
                </a:solidFill>
                <a:latin typeface="Monotype Corsiva" pitchFamily="66" charset="0"/>
              </a:rPr>
              <a:t>Не ногами, не руками,</a:t>
            </a:r>
          </a:p>
          <a:p>
            <a:pPr>
              <a:defRPr/>
            </a:pPr>
            <a:r>
              <a:rPr lang="ru-RU" sz="3600" b="1" dirty="0" smtClean="0">
                <a:solidFill>
                  <a:srgbClr val="0070C0"/>
                </a:solidFill>
                <a:latin typeface="Monotype Corsiva" pitchFamily="66" charset="0"/>
              </a:rPr>
              <a:t>А своими …язычками.</a:t>
            </a:r>
            <a:endParaRPr lang="ru-RU" sz="3600" b="1" dirty="0">
              <a:solidFill>
                <a:srgbClr val="0070C0"/>
              </a:solidFill>
              <a:latin typeface="Monotype Corsiva" pitchFamily="66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404664"/>
            <a:ext cx="7200800" cy="172819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rgbClr val="0070C0"/>
                </a:solidFill>
                <a:latin typeface="Monotype Corsiva" pitchFamily="66" charset="0"/>
              </a:rPr>
              <a:t>Артикуляционную гимнастику лучше </a:t>
            </a:r>
            <a:br>
              <a:rPr lang="ru-RU" sz="4000" b="1" dirty="0" smtClean="0">
                <a:solidFill>
                  <a:srgbClr val="0070C0"/>
                </a:solidFill>
                <a:latin typeface="Monotype Corsiva" pitchFamily="66" charset="0"/>
              </a:rPr>
            </a:br>
            <a:r>
              <a:rPr lang="ru-RU" sz="4000" b="1" dirty="0" smtClean="0">
                <a:solidFill>
                  <a:srgbClr val="0070C0"/>
                </a:solidFill>
                <a:latin typeface="Monotype Corsiva" pitchFamily="66" charset="0"/>
              </a:rPr>
              <a:t>проводить в  игровой форме .</a:t>
            </a:r>
            <a:endParaRPr lang="ru-RU" sz="4000" b="1" dirty="0">
              <a:solidFill>
                <a:srgbClr val="0070C0"/>
              </a:solidFill>
              <a:latin typeface="Monotype Corsiva" pitchFamily="66" charset="0"/>
            </a:endParaRPr>
          </a:p>
        </p:txBody>
      </p:sp>
      <p:pic>
        <p:nvPicPr>
          <p:cNvPr id="11270" name="Picture 6" descr="http://im5-tub-ru.yandex.net/i?id=66901957-50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19700" y="2636838"/>
            <a:ext cx="3673475" cy="280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Click="0" advTm="12000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26" name="Picture 14" descr="http://im0-tub-ru.yandex.net/i?id=103755003-09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725" y="1628775"/>
            <a:ext cx="3516313" cy="489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Подзаголовок 10"/>
          <p:cNvSpPr>
            <a:spLocks noGrp="1"/>
          </p:cNvSpPr>
          <p:nvPr>
            <p:ph type="subTitle" idx="1"/>
          </p:nvPr>
        </p:nvSpPr>
        <p:spPr>
          <a:xfrm>
            <a:off x="611188" y="1125538"/>
            <a:ext cx="6518275" cy="1798637"/>
          </a:xfrm>
        </p:spPr>
        <p:txBody>
          <a:bodyPr/>
          <a:lstStyle/>
          <a:p>
            <a:pPr algn="l" eaLnBrk="1" hangingPunct="1">
              <a:defRPr/>
            </a:pPr>
            <a:r>
              <a:rPr lang="ru-RU" sz="3200" b="1" dirty="0" smtClean="0">
                <a:solidFill>
                  <a:srgbClr val="0070C0"/>
                </a:solidFill>
                <a:latin typeface="Monotype Corsiva" pitchFamily="66" charset="0"/>
              </a:rPr>
              <a:t>Зубки ровно  мы смыкаем.</a:t>
            </a:r>
          </a:p>
          <a:p>
            <a:pPr algn="l" eaLnBrk="1" hangingPunct="1">
              <a:defRPr/>
            </a:pPr>
            <a:r>
              <a:rPr lang="ru-RU" sz="3200" b="1" dirty="0" smtClean="0">
                <a:solidFill>
                  <a:srgbClr val="0070C0"/>
                </a:solidFill>
                <a:latin typeface="Monotype Corsiva" pitchFamily="66" charset="0"/>
              </a:rPr>
              <a:t>И заборчик получаем.</a:t>
            </a:r>
          </a:p>
          <a:p>
            <a:pPr algn="l" eaLnBrk="1" hangingPunct="1">
              <a:defRPr/>
            </a:pPr>
            <a:r>
              <a:rPr lang="ru-RU" sz="3200" b="1" dirty="0" smtClean="0">
                <a:solidFill>
                  <a:srgbClr val="0070C0"/>
                </a:solidFill>
                <a:latin typeface="Monotype Corsiva" pitchFamily="66" charset="0"/>
              </a:rPr>
              <a:t>Буду до пяти считать,</a:t>
            </a:r>
          </a:p>
          <a:p>
            <a:pPr algn="l" eaLnBrk="1" hangingPunct="1">
              <a:defRPr/>
            </a:pPr>
            <a:r>
              <a:rPr lang="ru-RU" sz="3200" b="1" dirty="0" smtClean="0">
                <a:solidFill>
                  <a:srgbClr val="0070C0"/>
                </a:solidFill>
                <a:latin typeface="Monotype Corsiva" pitchFamily="66" charset="0"/>
              </a:rPr>
              <a:t>Заборчик нужно удержать.</a:t>
            </a:r>
            <a:endParaRPr lang="ru-RU" sz="3200" b="1" dirty="0">
              <a:solidFill>
                <a:srgbClr val="0070C0"/>
              </a:solidFill>
              <a:latin typeface="Monotype Corsiva" pitchFamily="66" charset="0"/>
            </a:endParaRPr>
          </a:p>
        </p:txBody>
      </p:sp>
      <p:sp>
        <p:nvSpPr>
          <p:cNvPr id="10" name="Заголовок 9"/>
          <p:cNvSpPr>
            <a:spLocks noGrp="1"/>
          </p:cNvSpPr>
          <p:nvPr>
            <p:ph type="ctrTitle"/>
          </p:nvPr>
        </p:nvSpPr>
        <p:spPr>
          <a:xfrm>
            <a:off x="539552" y="404664"/>
            <a:ext cx="8136904" cy="864096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b="1" dirty="0" smtClean="0">
                <a:solidFill>
                  <a:srgbClr val="002060"/>
                </a:solidFill>
                <a:latin typeface="Monotype Corsiva" pitchFamily="66" charset="0"/>
              </a:rPr>
              <a:t>Упражнения для губ. </a:t>
            </a:r>
            <a:br>
              <a:rPr lang="ru-RU" sz="4000" b="1" dirty="0" smtClean="0">
                <a:solidFill>
                  <a:srgbClr val="002060"/>
                </a:solidFill>
                <a:latin typeface="Monotype Corsiva" pitchFamily="66" charset="0"/>
              </a:rPr>
            </a:br>
            <a:r>
              <a:rPr lang="ru-RU" sz="4000" b="1" dirty="0" smtClean="0">
                <a:solidFill>
                  <a:srgbClr val="002060"/>
                </a:solidFill>
                <a:latin typeface="Monotype Corsiva" pitchFamily="66" charset="0"/>
              </a:rPr>
              <a:t>«Заборчик»</a:t>
            </a:r>
            <a:endParaRPr lang="ru-RU" sz="4000" b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pic>
        <p:nvPicPr>
          <p:cNvPr id="12295" name="Picture 7" descr="http://im2-tub-ru.yandex.net/i?id=249800052-40-72&amp;n=21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750" y="3500438"/>
            <a:ext cx="4187825" cy="314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1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8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900" name="Picture 12" descr="http://im3-tub-ru.yandex.net/i?id=59687121-30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275" y="3933825"/>
            <a:ext cx="4508500" cy="2579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4211960" y="764704"/>
            <a:ext cx="4464496" cy="2803376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b="1" dirty="0" smtClean="0">
                <a:solidFill>
                  <a:srgbClr val="0070C0"/>
                </a:solidFill>
                <a:latin typeface="Monotype Corsiva" pitchFamily="66" charset="0"/>
              </a:rPr>
              <a:t/>
            </a:r>
            <a:br>
              <a:rPr lang="ru-RU" b="1" dirty="0" smtClean="0">
                <a:solidFill>
                  <a:srgbClr val="0070C0"/>
                </a:solidFill>
                <a:latin typeface="Monotype Corsiva" pitchFamily="66" charset="0"/>
              </a:rPr>
            </a:br>
            <a:r>
              <a:rPr lang="ru-RU" b="1" dirty="0" smtClean="0">
                <a:solidFill>
                  <a:srgbClr val="0070C0"/>
                </a:solidFill>
                <a:latin typeface="Monotype Corsiva" pitchFamily="66" charset="0"/>
              </a:rPr>
              <a:t>«Дудочка»</a:t>
            </a:r>
            <a:br>
              <a:rPr lang="ru-RU" b="1" dirty="0" smtClean="0">
                <a:solidFill>
                  <a:srgbClr val="0070C0"/>
                </a:solidFill>
                <a:latin typeface="Monotype Corsiva" pitchFamily="66" charset="0"/>
              </a:rPr>
            </a:br>
            <a:r>
              <a:rPr lang="ru-RU" b="1" dirty="0" smtClean="0">
                <a:solidFill>
                  <a:srgbClr val="0070C0"/>
                </a:solidFill>
                <a:latin typeface="Monotype Corsiva" pitchFamily="66" charset="0"/>
              </a:rPr>
              <a:t>Свои губки « трубочку»</a:t>
            </a:r>
            <a:br>
              <a:rPr lang="ru-RU" b="1" dirty="0" smtClean="0">
                <a:solidFill>
                  <a:srgbClr val="0070C0"/>
                </a:solidFill>
                <a:latin typeface="Monotype Corsiva" pitchFamily="66" charset="0"/>
              </a:rPr>
            </a:br>
            <a:r>
              <a:rPr lang="ru-RU" b="1" dirty="0" smtClean="0">
                <a:solidFill>
                  <a:srgbClr val="0070C0"/>
                </a:solidFill>
                <a:latin typeface="Monotype Corsiva" pitchFamily="66" charset="0"/>
              </a:rPr>
              <a:t>превращаем в дудочку.</a:t>
            </a:r>
            <a:br>
              <a:rPr lang="ru-RU" b="1" dirty="0" smtClean="0">
                <a:solidFill>
                  <a:srgbClr val="0070C0"/>
                </a:solidFill>
                <a:latin typeface="Monotype Corsiva" pitchFamily="66" charset="0"/>
              </a:rPr>
            </a:br>
            <a:r>
              <a:rPr lang="ru-RU" b="1" dirty="0" smtClean="0">
                <a:solidFill>
                  <a:srgbClr val="0070C0"/>
                </a:solidFill>
                <a:latin typeface="Monotype Corsiva" pitchFamily="66" charset="0"/>
              </a:rPr>
              <a:t>Вот как я дудеть могу </a:t>
            </a:r>
            <a:br>
              <a:rPr lang="ru-RU" b="1" dirty="0" smtClean="0">
                <a:solidFill>
                  <a:srgbClr val="0070C0"/>
                </a:solidFill>
                <a:latin typeface="Monotype Corsiva" pitchFamily="66" charset="0"/>
              </a:rPr>
            </a:br>
            <a:r>
              <a:rPr lang="ru-RU" b="1" dirty="0" smtClean="0">
                <a:solidFill>
                  <a:srgbClr val="0070C0"/>
                </a:solidFill>
                <a:latin typeface="Monotype Corsiva" pitchFamily="66" charset="0"/>
              </a:rPr>
              <a:t>«</a:t>
            </a:r>
            <a:r>
              <a:rPr lang="ru-RU" b="1" dirty="0" err="1" smtClean="0">
                <a:solidFill>
                  <a:srgbClr val="0070C0"/>
                </a:solidFill>
                <a:latin typeface="Monotype Corsiva" pitchFamily="66" charset="0"/>
              </a:rPr>
              <a:t>Ду</a:t>
            </a:r>
            <a:r>
              <a:rPr lang="ru-RU" b="1" dirty="0" smtClean="0">
                <a:solidFill>
                  <a:srgbClr val="0070C0"/>
                </a:solidFill>
                <a:latin typeface="Monotype Corsiva" pitchFamily="66" charset="0"/>
              </a:rPr>
              <a:t>- </a:t>
            </a:r>
            <a:r>
              <a:rPr lang="ru-RU" b="1" dirty="0" err="1" smtClean="0">
                <a:solidFill>
                  <a:srgbClr val="0070C0"/>
                </a:solidFill>
                <a:latin typeface="Monotype Corsiva" pitchFamily="66" charset="0"/>
              </a:rPr>
              <a:t>ду</a:t>
            </a:r>
            <a:r>
              <a:rPr lang="ru-RU" b="1" dirty="0" smtClean="0">
                <a:solidFill>
                  <a:srgbClr val="0070C0"/>
                </a:solidFill>
                <a:latin typeface="Monotype Corsiva" pitchFamily="66" charset="0"/>
              </a:rPr>
              <a:t> -</a:t>
            </a:r>
            <a:r>
              <a:rPr lang="ru-RU" b="1" dirty="0" err="1" smtClean="0">
                <a:solidFill>
                  <a:srgbClr val="0070C0"/>
                </a:solidFill>
                <a:latin typeface="Monotype Corsiva" pitchFamily="66" charset="0"/>
              </a:rPr>
              <a:t>ду</a:t>
            </a:r>
            <a:r>
              <a:rPr lang="ru-RU" b="1" dirty="0" smtClean="0">
                <a:solidFill>
                  <a:srgbClr val="0070C0"/>
                </a:solidFill>
                <a:latin typeface="Monotype Corsiva" pitchFamily="66" charset="0"/>
              </a:rPr>
              <a:t>, </a:t>
            </a:r>
            <a:r>
              <a:rPr lang="ru-RU" b="1" dirty="0" err="1" smtClean="0">
                <a:solidFill>
                  <a:srgbClr val="0070C0"/>
                </a:solidFill>
                <a:latin typeface="Monotype Corsiva" pitchFamily="66" charset="0"/>
              </a:rPr>
              <a:t>ду</a:t>
            </a:r>
            <a:r>
              <a:rPr lang="ru-RU" b="1" dirty="0" smtClean="0">
                <a:solidFill>
                  <a:srgbClr val="0070C0"/>
                </a:solidFill>
                <a:latin typeface="Monotype Corsiva" pitchFamily="66" charset="0"/>
              </a:rPr>
              <a:t>- </a:t>
            </a:r>
            <a:r>
              <a:rPr lang="ru-RU" b="1" dirty="0" err="1" smtClean="0">
                <a:solidFill>
                  <a:srgbClr val="0070C0"/>
                </a:solidFill>
                <a:latin typeface="Monotype Corsiva" pitchFamily="66" charset="0"/>
              </a:rPr>
              <a:t>ду-ду</a:t>
            </a:r>
            <a:r>
              <a:rPr lang="ru-RU" b="1" dirty="0" smtClean="0">
                <a:solidFill>
                  <a:srgbClr val="0070C0"/>
                </a:solidFill>
                <a:latin typeface="Monotype Corsiva" pitchFamily="66" charset="0"/>
              </a:rPr>
              <a:t>»</a:t>
            </a:r>
            <a:endParaRPr lang="ru-RU" b="1" dirty="0">
              <a:solidFill>
                <a:srgbClr val="0070C0"/>
              </a:solidFill>
              <a:latin typeface="Monotype Corsiva" pitchFamily="66" charset="0"/>
            </a:endParaRPr>
          </a:p>
        </p:txBody>
      </p:sp>
      <p:pic>
        <p:nvPicPr>
          <p:cNvPr id="13318" name="Picture 6" descr="http://im5-tub-ru.yandex.net/i?id=154818929-40-72&amp;n=21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0825" y="404813"/>
            <a:ext cx="3889375" cy="394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4" dur="2000"/>
                                        <p:tgtEl>
                                          <p:spTgt spid="37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434</TotalTime>
  <Words>312</Words>
  <Application>Microsoft Office PowerPoint</Application>
  <PresentationFormat>Экран (4:3)</PresentationFormat>
  <Paragraphs>48</Paragraphs>
  <Slides>30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Бумажная</vt:lpstr>
      <vt:lpstr>Слайд 1</vt:lpstr>
      <vt:lpstr>Артикуляционной гимнастикой называются специальные упражнения для развития подвижности, ловкости языка, губ, щёк, уздечки.</vt:lpstr>
      <vt:lpstr>Мы выполняем гимнастику для рук, ног, чтобы они стали сильными , ловкими. Такая же гимнастика необходима и для развития речевых органов, где язык ( главная мышца) нуждается в достаточно хорошем развитии для выполнения тонких  целенаправленных движений.</vt:lpstr>
      <vt:lpstr>Детям 4-х -5-ти лет лет артикуляционная гимнастика поможет обрести целенаправленность движений языка. Помните, что в этом возрасте вы помогаете малышу достичь правильного звукопроизношения.</vt:lpstr>
      <vt:lpstr>В начальный период артикуляционную гимнастику необходимо выполнять перед зеркалом.</vt:lpstr>
      <vt:lpstr>Ребенок должен видеть, что делает язык. Мы, взрослые, не задумываемся, где находится в данный момент язык ( за верхними или за нижними зубами) . У нас автоматизированный навык , а ребенку необходимо через зрительное восприятие обрести этот автоматизм , постоянно упражняясь.</vt:lpstr>
      <vt:lpstr>Артикуляционную гимнастику лучше  проводить в  игровой форме .</vt:lpstr>
      <vt:lpstr>Упражнения для губ.  «Заборчик»</vt:lpstr>
      <vt:lpstr> «Дудочка» Свои губки « трубочку» превращаем в дудочку. Вот как я дудеть могу  «Ду- ду -ду, ду- ду-ду»</vt:lpstr>
      <vt:lpstr>«Хоботок» Губки я вперед тяну, подражаю я слону. Хобот у  слоненка- длинный и большой. Полюбуйся, посмотри, может вот такой!</vt:lpstr>
      <vt:lpstr>А теперь мы губки округляем и в красивый БУБЛИК превращаем</vt:lpstr>
      <vt:lpstr>У окошка мы сидели, и в окошко мы смотрели. В комнате нашей так тепло! Распахнули мы окно!</vt:lpstr>
      <vt:lpstr>        «Шарики» Наши щечки надуваем и в воздушные шарики превращаем. Шарик слева, шарик справа Есть у нас одна забава: В щеки дуем – чередуем, То в одну, а то в другую.</vt:lpstr>
      <vt:lpstr>Упражнения для языка.</vt:lpstr>
      <vt:lpstr> «Лепешка» Мы лепешечку слепили  И на губку положили. Язычок широкий. Раз, два, три- лепешечкой держи . </vt:lpstr>
      <vt:lpstr>      «Часики»  Время-времечко бежит, Деткам подрастать велит. Шепчут часики вот так: ТИК-ТАК, ТИК-ТАК! </vt:lpstr>
      <vt:lpstr>       «Орешки» Белочка нашла орешки. Раз – за щечку те орешки, За другую спрячет тоже, Остальные съест попозже. За другими прискакала, снова спрятала . Устала.</vt:lpstr>
      <vt:lpstr>Зубки, зубки чистим мы И с наружи – и внутри!</vt:lpstr>
      <vt:lpstr>«Киска лакает молоко» Киска  прибежала молоко  лакала. Ротик  испачкала. Облизала.</vt:lpstr>
      <vt:lpstr>«Вкусное варенье» Нас вареньем угощали. «Ах, как вкусно!» - мы сказали.</vt:lpstr>
      <vt:lpstr>«Чашечка». Язычок свой укрепляем, в красивую широкую чашечку превращаем!</vt:lpstr>
      <vt:lpstr>«Индюк» А теперь мы будем в индюков играть! Громко , громко  болботать!</vt:lpstr>
      <vt:lpstr>      «Качели» На качелях язычок  мы качаем. Вверх поднимаем  и вниз опускаем. Вверх – и вниз, Вверх – и вниз,  только держись!</vt:lpstr>
      <vt:lpstr>               «Маляр» Красить домик нам пора, пригласили маляра. Он приходит к нам в дом, С яркой краской и ведром. Красим,  красим потолок, Как бы ни был он высок.</vt:lpstr>
      <vt:lpstr>                    «Лошадка»  Но!- сказали мы лошадке И помчались без оглядки. Вьётся грива на ветру. Вот и дом. Лошадка, тпру! "   </vt:lpstr>
      <vt:lpstr>«Грибок»   По лесу гуляли,  грибы собирали. « Раз грибок ,  два грибок , три грибок Соберем их в кузовок  »</vt:lpstr>
      <vt:lpstr>«Гармошка» На пенечек сели, гармошку достали. На гармошке заиграли!.</vt:lpstr>
      <vt:lpstr>«Барабанщик» Музыкант прибежал  на барабане заиграл. Ды-ды- ды Дэ- дэ- дэ Д – д - д</vt:lpstr>
      <vt:lpstr>Детям 5 – 7 лет и далее артикуляционная гимнастика поможет преодолеть уже сложившиеся нарушения.</vt:lpstr>
      <vt:lpstr>Не огорчайтесь, если некоторые упражнения не будут получаться с первого раза. Попробуйте повторять их вместе с ребенком. Будьте терпеливы и спокойны, и у вас все получится.  Успехов!!!</vt:lpstr>
    </vt:vector>
  </TitlesOfParts>
  <Company>MultiDVD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Мамин компьютер</dc:creator>
  <cp:lastModifiedBy>Мамин компьютер</cp:lastModifiedBy>
  <cp:revision>51</cp:revision>
  <dcterms:created xsi:type="dcterms:W3CDTF">2013-11-09T17:42:01Z</dcterms:created>
  <dcterms:modified xsi:type="dcterms:W3CDTF">2013-11-17T12:39:13Z</dcterms:modified>
</cp:coreProperties>
</file>