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sldIdLst>
    <p:sldId id="256" r:id="rId3"/>
    <p:sldId id="257" r:id="rId4"/>
    <p:sldId id="258" r:id="rId5"/>
    <p:sldId id="273" r:id="rId6"/>
    <p:sldId id="275" r:id="rId7"/>
    <p:sldId id="277" r:id="rId8"/>
    <p:sldId id="279" r:id="rId9"/>
    <p:sldId id="281" r:id="rId10"/>
    <p:sldId id="283" r:id="rId11"/>
    <p:sldId id="285" r:id="rId12"/>
    <p:sldId id="287" r:id="rId13"/>
    <p:sldId id="289" r:id="rId14"/>
    <p:sldId id="291" r:id="rId15"/>
    <p:sldId id="293" r:id="rId16"/>
    <p:sldId id="295" r:id="rId17"/>
    <p:sldId id="297" r:id="rId18"/>
    <p:sldId id="299" r:id="rId19"/>
    <p:sldId id="261" r:id="rId20"/>
    <p:sldId id="301" r:id="rId21"/>
    <p:sldId id="303" r:id="rId22"/>
    <p:sldId id="305" r:id="rId23"/>
    <p:sldId id="307" r:id="rId24"/>
    <p:sldId id="262" r:id="rId25"/>
    <p:sldId id="315" r:id="rId26"/>
    <p:sldId id="309" r:id="rId27"/>
    <p:sldId id="311" r:id="rId28"/>
    <p:sldId id="313" r:id="rId29"/>
    <p:sldId id="266" r:id="rId30"/>
    <p:sldId id="317" r:id="rId31"/>
    <p:sldId id="319" r:id="rId32"/>
    <p:sldId id="269" r:id="rId33"/>
    <p:sldId id="322" r:id="rId34"/>
    <p:sldId id="270" r:id="rId35"/>
    <p:sldId id="321" r:id="rId36"/>
    <p:sldId id="326" r:id="rId37"/>
    <p:sldId id="327" r:id="rId38"/>
    <p:sldId id="271" r:id="rId39"/>
    <p:sldId id="329"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26" autoAdjust="0"/>
    <p:restoredTop sz="94660"/>
  </p:normalViewPr>
  <p:slideViewPr>
    <p:cSldViewPr>
      <p:cViewPr varScale="1">
        <p:scale>
          <a:sx n="74" d="100"/>
          <a:sy n="74" d="100"/>
        </p:scale>
        <p:origin x="-106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24.11.2011</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24.11.2011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24.11.2011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spd="slow">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24.11.2011</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transition spd="slow">
    <p:wedg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24.11.2011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24.11.2011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slow">
    <p:wedg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24.11.2011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edg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24.11.2011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edg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24.11.2011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edg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24.11.2011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edg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24.11.2011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24.11.2011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spd="slow">
    <p:wedg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24.11.2011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edg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24.11.2011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edg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24.11.2011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24.11.2011</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masterClrMapping/>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24.11.2011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24.11.2011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24.11.2011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24.11.2011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24.11.2011</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24.11.2011</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B106E36-FD25-4E2D-B0AA-010F637433A0}" type="datetimeFigureOut">
              <a:rPr lang="ru-RU" smtClean="0"/>
              <a:pPr/>
              <a:t>24.11.2011</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5C68B6-61C2-468F-89AB-4B9F7531AA68}"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wedge/>
  </p:transition>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24.11.2011</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wedge/>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 Id="rId4" Type="http://schemas.openxmlformats.org/officeDocument/2006/relationships/image" Target="../media/image28.jpeg"/></Relationships>
</file>

<file path=ppt/slides/_rels/slide21.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 Id="rId4" Type="http://schemas.openxmlformats.org/officeDocument/2006/relationships/image" Target="../media/image31.jpeg"/></Relationships>
</file>

<file path=ppt/slides/_rels/slide22.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25.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2.xml"/><Relationship Id="rId4" Type="http://schemas.openxmlformats.org/officeDocument/2006/relationships/image" Target="../media/image41.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43.jpeg"/><Relationship Id="rId1" Type="http://schemas.openxmlformats.org/officeDocument/2006/relationships/slideLayout" Target="../slideLayouts/slideLayout2.xml"/><Relationship Id="rId5" Type="http://schemas.openxmlformats.org/officeDocument/2006/relationships/image" Target="../media/image31.jpeg"/><Relationship Id="rId4" Type="http://schemas.openxmlformats.org/officeDocument/2006/relationships/image" Target="../media/image45.jpeg"/></Relationships>
</file>

<file path=ppt/slides/_rels/slide32.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image" Target="../media/image47.jpeg"/><Relationship Id="rId1" Type="http://schemas.openxmlformats.org/officeDocument/2006/relationships/slideLayout" Target="../slideLayouts/slideLayout2.xml"/><Relationship Id="rId5" Type="http://schemas.openxmlformats.org/officeDocument/2006/relationships/image" Target="../media/image50.jpeg"/><Relationship Id="rId4" Type="http://schemas.openxmlformats.org/officeDocument/2006/relationships/image" Target="../media/image49.jpeg"/></Relationships>
</file>

<file path=ppt/slides/_rels/slide3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абличка 4"/>
          <p:cNvSpPr/>
          <p:nvPr/>
        </p:nvSpPr>
        <p:spPr>
          <a:xfrm>
            <a:off x="428596" y="500042"/>
            <a:ext cx="8358246" cy="1928826"/>
          </a:xfrm>
          <a:prstGeom prst="plaque">
            <a:avLst/>
          </a:prstGeom>
          <a:solidFill>
            <a:srgbClr val="7030A0"/>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800" b="1" dirty="0" smtClean="0">
                <a:ln w="1905"/>
                <a:solidFill>
                  <a:srgbClr val="FFFF00"/>
                </a:solidFill>
                <a:effectLst>
                  <a:innerShdw blurRad="69850" dist="43180" dir="5400000">
                    <a:srgbClr val="000000">
                      <a:alpha val="65000"/>
                    </a:srgbClr>
                  </a:innerShdw>
                </a:effectLst>
                <a:latin typeface="Times New Roman" pitchFamily="18" charset="0"/>
                <a:cs typeface="Times New Roman" pitchFamily="18" charset="0"/>
              </a:rPr>
              <a:t>Тема: «</a:t>
            </a:r>
            <a:r>
              <a:rPr lang="tt-RU" sz="4800" b="1" dirty="0" smtClean="0">
                <a:ln w="1905"/>
                <a:solidFill>
                  <a:srgbClr val="FFFF00"/>
                </a:solidFill>
                <a:effectLst>
                  <a:innerShdw blurRad="69850" dist="43180" dir="5400000">
                    <a:srgbClr val="000000">
                      <a:alpha val="65000"/>
                    </a:srgbClr>
                  </a:innerShdw>
                </a:effectLst>
                <a:latin typeface="Times New Roman" pitchFamily="18" charset="0"/>
                <a:cs typeface="Times New Roman" pitchFamily="18" charset="0"/>
              </a:rPr>
              <a:t>Һөнәрләр һәм </a:t>
            </a:r>
            <a:r>
              <a:rPr lang="tt-RU" sz="4800" b="1" dirty="0" smtClean="0">
                <a:ln w="1905"/>
                <a:solidFill>
                  <a:srgbClr val="FFFF00"/>
                </a:solidFill>
                <a:effectLst>
                  <a:innerShdw blurRad="69850" dist="43180" dir="5400000">
                    <a:srgbClr val="000000">
                      <a:alpha val="65000"/>
                    </a:srgbClr>
                  </a:innerShdw>
                </a:effectLst>
                <a:latin typeface="Times New Roman" pitchFamily="18" charset="0"/>
                <a:cs typeface="Times New Roman" pitchFamily="18" charset="0"/>
              </a:rPr>
              <a:t>һөнәрчелек </a:t>
            </a:r>
            <a:r>
              <a:rPr lang="tt-RU" sz="4800" b="1" dirty="0" smtClean="0">
                <a:ln w="1905"/>
                <a:solidFill>
                  <a:srgbClr val="FFFF00"/>
                </a:solidFill>
                <a:effectLst>
                  <a:innerShdw blurRad="69850" dist="43180" dir="5400000">
                    <a:srgbClr val="000000">
                      <a:alpha val="65000"/>
                    </a:srgbClr>
                  </a:innerShdw>
                </a:effectLst>
                <a:latin typeface="Times New Roman" pitchFamily="18" charset="0"/>
                <a:cs typeface="Times New Roman" pitchFamily="18" charset="0"/>
              </a:rPr>
              <a:t>сүзләре»</a:t>
            </a:r>
            <a:endParaRPr lang="ru-RU" sz="4800" b="1" dirty="0">
              <a:ln w="1905"/>
              <a:solidFill>
                <a:srgbClr val="FFFF00"/>
              </a:solidFill>
              <a:effectLst>
                <a:innerShdw blurRad="69850" dist="43180" dir="5400000">
                  <a:srgbClr val="000000">
                    <a:alpha val="65000"/>
                  </a:srgbClr>
                </a:innerShdw>
              </a:effectLst>
            </a:endParaRPr>
          </a:p>
        </p:txBody>
      </p:sp>
      <p:sp>
        <p:nvSpPr>
          <p:cNvPr id="7" name="4-конечная звезда 6"/>
          <p:cNvSpPr/>
          <p:nvPr/>
        </p:nvSpPr>
        <p:spPr>
          <a:xfrm>
            <a:off x="6215074" y="3071810"/>
            <a:ext cx="642942" cy="500066"/>
          </a:xfrm>
          <a:prstGeom prst="star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4-конечная звезда 7"/>
          <p:cNvSpPr/>
          <p:nvPr/>
        </p:nvSpPr>
        <p:spPr>
          <a:xfrm>
            <a:off x="7786710" y="1428736"/>
            <a:ext cx="642942" cy="500066"/>
          </a:xfrm>
          <a:prstGeom prst="star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descr="i.jpeg"/>
          <p:cNvPicPr>
            <a:picLocks noChangeAspect="1"/>
          </p:cNvPicPr>
          <p:nvPr/>
        </p:nvPicPr>
        <p:blipFill>
          <a:blip r:embed="rId2" cstate="print"/>
          <a:stretch>
            <a:fillRect/>
          </a:stretch>
        </p:blipFill>
        <p:spPr>
          <a:xfrm>
            <a:off x="3143240" y="3571876"/>
            <a:ext cx="2571768" cy="2786082"/>
          </a:xfrm>
          <a:prstGeom prst="rect">
            <a:avLst/>
          </a:prstGeom>
          <a:ln>
            <a:noFill/>
          </a:ln>
          <a:effectLst>
            <a:softEdge rad="112500"/>
          </a:effectLst>
        </p:spPr>
      </p:pic>
      <p:sp>
        <p:nvSpPr>
          <p:cNvPr id="17" name="4-конечная звезда 16"/>
          <p:cNvSpPr/>
          <p:nvPr/>
        </p:nvSpPr>
        <p:spPr>
          <a:xfrm>
            <a:off x="6072198" y="4857760"/>
            <a:ext cx="642942" cy="500066"/>
          </a:xfrm>
          <a:prstGeom prst="star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4-конечная звезда 17"/>
          <p:cNvSpPr/>
          <p:nvPr/>
        </p:nvSpPr>
        <p:spPr>
          <a:xfrm>
            <a:off x="2214546" y="3857628"/>
            <a:ext cx="642942" cy="500066"/>
          </a:xfrm>
          <a:prstGeom prst="star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4-конечная звезда 18"/>
          <p:cNvSpPr/>
          <p:nvPr/>
        </p:nvSpPr>
        <p:spPr>
          <a:xfrm>
            <a:off x="928662" y="2714620"/>
            <a:ext cx="642942" cy="500066"/>
          </a:xfrm>
          <a:prstGeom prst="star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4-конечная звезда 19"/>
          <p:cNvSpPr/>
          <p:nvPr/>
        </p:nvSpPr>
        <p:spPr>
          <a:xfrm>
            <a:off x="642910" y="785794"/>
            <a:ext cx="642942" cy="500066"/>
          </a:xfrm>
          <a:prstGeom prst="star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4-конечная звезда 20"/>
          <p:cNvSpPr/>
          <p:nvPr/>
        </p:nvSpPr>
        <p:spPr>
          <a:xfrm>
            <a:off x="7929586" y="2786058"/>
            <a:ext cx="642942" cy="500066"/>
          </a:xfrm>
          <a:prstGeom prst="star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4-конечная звезда 21"/>
          <p:cNvSpPr/>
          <p:nvPr/>
        </p:nvSpPr>
        <p:spPr>
          <a:xfrm>
            <a:off x="7500958" y="4357694"/>
            <a:ext cx="642942" cy="500066"/>
          </a:xfrm>
          <a:prstGeom prst="star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4-конечная звезда 22"/>
          <p:cNvSpPr/>
          <p:nvPr/>
        </p:nvSpPr>
        <p:spPr>
          <a:xfrm>
            <a:off x="500034" y="4143380"/>
            <a:ext cx="642942" cy="500066"/>
          </a:xfrm>
          <a:prstGeom prst="star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4-конечная звезда 23"/>
          <p:cNvSpPr/>
          <p:nvPr/>
        </p:nvSpPr>
        <p:spPr>
          <a:xfrm>
            <a:off x="7858148" y="5857892"/>
            <a:ext cx="642942" cy="500066"/>
          </a:xfrm>
          <a:prstGeom prst="star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4-конечная звезда 24"/>
          <p:cNvSpPr/>
          <p:nvPr/>
        </p:nvSpPr>
        <p:spPr>
          <a:xfrm>
            <a:off x="1357290" y="5429264"/>
            <a:ext cx="642942" cy="500066"/>
          </a:xfrm>
          <a:prstGeom prst="star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пешекче 2.jpeg"/>
          <p:cNvPicPr>
            <a:picLocks noGrp="1" noChangeAspect="1"/>
          </p:cNvPicPr>
          <p:nvPr>
            <p:ph sz="half" idx="2"/>
          </p:nvPr>
        </p:nvPicPr>
        <p:blipFill>
          <a:blip r:embed="rId2" cstate="print"/>
          <a:stretch>
            <a:fillRect/>
          </a:stretch>
        </p:blipFill>
        <p:spPr>
          <a:xfrm>
            <a:off x="2428860" y="428604"/>
            <a:ext cx="4361680" cy="5841535"/>
          </a:xfrm>
          <a:prstGeom prst="roundRect">
            <a:avLst>
              <a:gd name="adj" fmla="val 8594"/>
            </a:avLst>
          </a:prstGeom>
          <a:solidFill>
            <a:srgbClr val="FFFFFF">
              <a:shade val="85000"/>
            </a:srgbClr>
          </a:solidFill>
          <a:effectLst>
            <a:reflection blurRad="12700" stA="38000" endPos="28000" dist="5000" dir="5400000" sy="-100000" algn="bl" rotWithShape="0"/>
          </a:effectLst>
        </p:spPr>
      </p:pic>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Содержимое 2"/>
          <p:cNvSpPr>
            <a:spLocks noGrp="1"/>
          </p:cNvSpPr>
          <p:nvPr>
            <p:ph idx="1"/>
          </p:nvPr>
        </p:nvSpPr>
        <p:spPr>
          <a:xfrm>
            <a:off x="500063" y="1500188"/>
            <a:ext cx="8643937" cy="4954587"/>
          </a:xfrm>
        </p:spPr>
        <p:txBody>
          <a:bodyPr/>
          <a:lstStyle/>
          <a:p>
            <a:pPr algn="ctr">
              <a:buFont typeface="Wingdings 2" pitchFamily="18" charset="2"/>
              <a:buNone/>
            </a:pPr>
            <a:r>
              <a:rPr lang="tt-RU" sz="9600" dirty="0" smtClean="0">
                <a:latin typeface="Times" pitchFamily="2" charset="0"/>
              </a:rPr>
              <a:t>  </a:t>
            </a:r>
            <a:r>
              <a:rPr lang="tt-RU" sz="9600" dirty="0" smtClean="0">
                <a:solidFill>
                  <a:srgbClr val="FFFF00"/>
                </a:solidFill>
                <a:latin typeface="Times" pitchFamily="2" charset="0"/>
              </a:rPr>
              <a:t>Пешекче –         повар</a:t>
            </a:r>
            <a:endParaRPr lang="ru-RU" sz="9600" dirty="0" smtClean="0">
              <a:solidFill>
                <a:srgbClr val="FFFF00"/>
              </a:solidFill>
              <a:latin typeface="Times" pitchFamily="2" charset="0"/>
            </a:endParaRPr>
          </a:p>
          <a:p>
            <a:pPr>
              <a:buFont typeface="Wingdings 2" pitchFamily="18" charset="2"/>
              <a:buNone/>
            </a:pPr>
            <a:endParaRPr lang="ru-RU" sz="9600" dirty="0" smtClean="0">
              <a:latin typeface="Times" pitchFamily="2" charset="0"/>
            </a:endParaRPr>
          </a:p>
        </p:txBody>
      </p:sp>
      <p:pic>
        <p:nvPicPr>
          <p:cNvPr id="3" name="Рисунок 2" descr="посуда.jpeg"/>
          <p:cNvPicPr>
            <a:picLocks noChangeAspect="1"/>
          </p:cNvPicPr>
          <p:nvPr/>
        </p:nvPicPr>
        <p:blipFill>
          <a:blip r:embed="rId2" cstate="print"/>
          <a:stretch>
            <a:fillRect/>
          </a:stretch>
        </p:blipFill>
        <p:spPr>
          <a:xfrm>
            <a:off x="285720" y="3500438"/>
            <a:ext cx="2714644" cy="2143140"/>
          </a:xfrm>
          <a:prstGeom prst="rect">
            <a:avLst/>
          </a:prstGeom>
          <a:ln>
            <a:noFill/>
          </a:ln>
          <a:effectLst>
            <a:softEdge rad="112500"/>
          </a:effectLst>
        </p:spPr>
      </p:pic>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почт.2.jpeg"/>
          <p:cNvPicPr>
            <a:picLocks noGrp="1" noChangeAspect="1"/>
          </p:cNvPicPr>
          <p:nvPr>
            <p:ph idx="1"/>
          </p:nvPr>
        </p:nvPicPr>
        <p:blipFill>
          <a:blip r:embed="rId2" cstate="print"/>
          <a:stretch>
            <a:fillRect/>
          </a:stretch>
        </p:blipFill>
        <p:spPr>
          <a:xfrm>
            <a:off x="357158" y="500042"/>
            <a:ext cx="4286248" cy="6072230"/>
          </a:xfrm>
          <a:effectLst>
            <a:softEdge rad="112500"/>
          </a:effectLst>
        </p:spPr>
      </p:pic>
      <p:pic>
        <p:nvPicPr>
          <p:cNvPr id="3" name="Содержимое 3" descr="почтальон.jpeg"/>
          <p:cNvPicPr>
            <a:picLocks noChangeAspect="1"/>
          </p:cNvPicPr>
          <p:nvPr/>
        </p:nvPicPr>
        <p:blipFill>
          <a:blip r:embed="rId3" cstate="print"/>
          <a:stretch>
            <a:fillRect/>
          </a:stretch>
        </p:blipFill>
        <p:spPr>
          <a:xfrm>
            <a:off x="4857752" y="428604"/>
            <a:ext cx="4000528" cy="6072230"/>
          </a:xfrm>
          <a:prstGeom prst="roundRect">
            <a:avLst>
              <a:gd name="adj" fmla="val 8594"/>
            </a:avLst>
          </a:prstGeom>
          <a:solidFill>
            <a:srgbClr val="FFFFFF">
              <a:shade val="85000"/>
            </a:srgbClr>
          </a:solidFill>
          <a:effectLst>
            <a:reflection blurRad="12700" stA="38000" endPos="28000" dist="5000" dir="5400000" sy="-100000" algn="bl" rotWithShape="0"/>
          </a:effectLst>
        </p:spPr>
      </p:pic>
    </p:spTree>
  </p:cSld>
  <p:clrMapOvr>
    <a:masterClrMapping/>
  </p:clrMapOvr>
  <p:transition spd="slow">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Содержимое 2"/>
          <p:cNvSpPr>
            <a:spLocks noGrp="1"/>
          </p:cNvSpPr>
          <p:nvPr>
            <p:ph idx="1"/>
          </p:nvPr>
        </p:nvSpPr>
        <p:spPr>
          <a:xfrm>
            <a:off x="457200" y="1882775"/>
            <a:ext cx="8229600" cy="4572000"/>
          </a:xfrm>
        </p:spPr>
        <p:txBody>
          <a:bodyPr/>
          <a:lstStyle/>
          <a:p>
            <a:pPr>
              <a:buFont typeface="Wingdings 2" pitchFamily="18" charset="2"/>
              <a:buNone/>
            </a:pPr>
            <a:r>
              <a:rPr lang="tt-RU" sz="9600" dirty="0" smtClean="0">
                <a:solidFill>
                  <a:srgbClr val="FFFF00"/>
                </a:solidFill>
                <a:latin typeface="Times" pitchFamily="2" charset="0"/>
              </a:rPr>
              <a:t>Хат ташучы – почтальон </a:t>
            </a:r>
            <a:endParaRPr lang="ru-RU" sz="9600" dirty="0" smtClean="0">
              <a:solidFill>
                <a:srgbClr val="FFFF00"/>
              </a:solidFill>
              <a:latin typeface="Times" pitchFamily="2" charset="0"/>
            </a:endParaRPr>
          </a:p>
          <a:p>
            <a:pPr>
              <a:buFont typeface="Wingdings 2" pitchFamily="18" charset="2"/>
              <a:buNone/>
            </a:pPr>
            <a:endParaRPr lang="ru-RU" dirty="0" smtClean="0"/>
          </a:p>
        </p:txBody>
      </p:sp>
      <p:pic>
        <p:nvPicPr>
          <p:cNvPr id="3" name="Рисунок 2" descr="хат.jpeg"/>
          <p:cNvPicPr>
            <a:picLocks noChangeAspect="1"/>
          </p:cNvPicPr>
          <p:nvPr/>
        </p:nvPicPr>
        <p:blipFill>
          <a:blip r:embed="rId2" cstate="print"/>
          <a:stretch>
            <a:fillRect/>
          </a:stretch>
        </p:blipFill>
        <p:spPr>
          <a:xfrm>
            <a:off x="5786446" y="285728"/>
            <a:ext cx="2786082" cy="1857364"/>
          </a:xfrm>
          <a:prstGeom prst="rect">
            <a:avLst/>
          </a:prstGeom>
          <a:ln>
            <a:noFill/>
          </a:ln>
          <a:effectLst>
            <a:softEdge rad="112500"/>
          </a:effectLst>
        </p:spPr>
      </p:pic>
    </p:spTree>
  </p:cSld>
  <p:clrMapOvr>
    <a:masterClrMapping/>
  </p:clrMapOvr>
  <p:transition spd="slow">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пчеловод.jpeg"/>
          <p:cNvPicPr>
            <a:picLocks noGrp="1" noChangeAspect="1"/>
          </p:cNvPicPr>
          <p:nvPr>
            <p:ph idx="1"/>
          </p:nvPr>
        </p:nvPicPr>
        <p:blipFill>
          <a:blip r:embed="rId2" cstate="print"/>
          <a:stretch>
            <a:fillRect/>
          </a:stretch>
        </p:blipFill>
        <p:spPr>
          <a:xfrm>
            <a:off x="2143108" y="285728"/>
            <a:ext cx="4951977" cy="6306762"/>
          </a:xfrm>
          <a:effectLst>
            <a:softEdge rad="112500"/>
          </a:effectLst>
        </p:spPr>
      </p:pic>
    </p:spTree>
  </p:cSld>
  <p:clrMapOvr>
    <a:masterClrMapping/>
  </p:clrMapOvr>
  <p:transition spd="slow">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Содержимое 2"/>
          <p:cNvSpPr>
            <a:spLocks noGrp="1"/>
          </p:cNvSpPr>
          <p:nvPr>
            <p:ph idx="1"/>
          </p:nvPr>
        </p:nvSpPr>
        <p:spPr>
          <a:xfrm>
            <a:off x="457200" y="1882775"/>
            <a:ext cx="8229600" cy="4572000"/>
          </a:xfrm>
        </p:spPr>
        <p:txBody>
          <a:bodyPr/>
          <a:lstStyle/>
          <a:p>
            <a:pPr algn="ctr">
              <a:buFont typeface="Wingdings 2" pitchFamily="18" charset="2"/>
              <a:buNone/>
            </a:pPr>
            <a:r>
              <a:rPr lang="tt-RU" sz="9600" dirty="0" smtClean="0">
                <a:latin typeface="Times" pitchFamily="2" charset="0"/>
              </a:rPr>
              <a:t>  </a:t>
            </a:r>
            <a:r>
              <a:rPr lang="tt-RU" sz="9600" dirty="0" smtClean="0">
                <a:solidFill>
                  <a:srgbClr val="FFFF00"/>
                </a:solidFill>
                <a:latin typeface="Times" pitchFamily="2" charset="0"/>
              </a:rPr>
              <a:t>Умартачы –    пчеловод</a:t>
            </a:r>
            <a:endParaRPr lang="ru-RU" sz="9600" dirty="0" smtClean="0">
              <a:solidFill>
                <a:srgbClr val="FFFF00"/>
              </a:solidFill>
              <a:latin typeface="Times" pitchFamily="2" charset="0"/>
            </a:endParaRPr>
          </a:p>
          <a:p>
            <a:endParaRPr lang="ru-RU" sz="9600" dirty="0" smtClean="0">
              <a:latin typeface="Times" pitchFamily="2" charset="0"/>
            </a:endParaRPr>
          </a:p>
        </p:txBody>
      </p:sp>
      <p:pic>
        <p:nvPicPr>
          <p:cNvPr id="3" name="Рисунок 2" descr="мёд.jpeg"/>
          <p:cNvPicPr>
            <a:picLocks noChangeAspect="1"/>
          </p:cNvPicPr>
          <p:nvPr/>
        </p:nvPicPr>
        <p:blipFill>
          <a:blip r:embed="rId2" cstate="print"/>
          <a:stretch>
            <a:fillRect/>
          </a:stretch>
        </p:blipFill>
        <p:spPr>
          <a:xfrm>
            <a:off x="357158" y="4643446"/>
            <a:ext cx="2214578" cy="2000264"/>
          </a:xfrm>
          <a:prstGeom prst="rect">
            <a:avLst/>
          </a:prstGeom>
          <a:ln>
            <a:noFill/>
          </a:ln>
          <a:effectLst>
            <a:softEdge rad="112500"/>
          </a:effectLst>
        </p:spPr>
      </p:pic>
      <p:pic>
        <p:nvPicPr>
          <p:cNvPr id="4" name="Рисунок 3" descr="пчёлка.jpeg"/>
          <p:cNvPicPr>
            <a:picLocks noChangeAspect="1"/>
          </p:cNvPicPr>
          <p:nvPr/>
        </p:nvPicPr>
        <p:blipFill>
          <a:blip r:embed="rId3" cstate="print"/>
          <a:stretch>
            <a:fillRect/>
          </a:stretch>
        </p:blipFill>
        <p:spPr>
          <a:xfrm>
            <a:off x="6429388" y="214290"/>
            <a:ext cx="2143140" cy="1928826"/>
          </a:xfrm>
          <a:prstGeom prst="rect">
            <a:avLst/>
          </a:prstGeom>
          <a:ln>
            <a:noFill/>
          </a:ln>
          <a:effectLst>
            <a:softEdge rad="112500"/>
          </a:effectLst>
        </p:spPr>
      </p:pic>
    </p:spTree>
  </p:cSld>
  <p:clrMapOvr>
    <a:masterClrMapping/>
  </p:clrMapOvr>
  <p:transition spd="slow">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тегуче.jpeg"/>
          <p:cNvPicPr>
            <a:picLocks noGrp="1" noChangeAspect="1"/>
          </p:cNvPicPr>
          <p:nvPr>
            <p:ph idx="1"/>
          </p:nvPr>
        </p:nvPicPr>
        <p:blipFill>
          <a:blip r:embed="rId2" cstate="print"/>
          <a:stretch>
            <a:fillRect/>
          </a:stretch>
        </p:blipFill>
        <p:spPr>
          <a:xfrm>
            <a:off x="1500166" y="285728"/>
            <a:ext cx="6038668" cy="6357982"/>
          </a:xfrm>
          <a:prstGeom prst="roundRect">
            <a:avLst>
              <a:gd name="adj" fmla="val 8594"/>
            </a:avLst>
          </a:prstGeom>
          <a:solidFill>
            <a:srgbClr val="FFFFFF">
              <a:shade val="85000"/>
            </a:srgbClr>
          </a:solidFill>
          <a:effectLst>
            <a:reflection blurRad="12700" stA="38000" endPos="28000" dist="5000" dir="5400000" sy="-100000" algn="bl" rotWithShape="0"/>
          </a:effectLst>
        </p:spPr>
      </p:pic>
    </p:spTree>
  </p:cSld>
  <p:clrMapOvr>
    <a:masterClrMapping/>
  </p:clrMapOvr>
  <p:transition spd="slow">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Содержимое 2"/>
          <p:cNvSpPr>
            <a:spLocks noGrp="1"/>
          </p:cNvSpPr>
          <p:nvPr>
            <p:ph idx="1"/>
          </p:nvPr>
        </p:nvSpPr>
        <p:spPr>
          <a:xfrm>
            <a:off x="457200" y="1882775"/>
            <a:ext cx="8229600" cy="4572000"/>
          </a:xfrm>
        </p:spPr>
        <p:txBody>
          <a:bodyPr/>
          <a:lstStyle/>
          <a:p>
            <a:pPr algn="ctr">
              <a:buFont typeface="Wingdings 2" pitchFamily="18" charset="2"/>
              <a:buNone/>
            </a:pPr>
            <a:r>
              <a:rPr lang="tt-RU" sz="9600" dirty="0" smtClean="0">
                <a:solidFill>
                  <a:srgbClr val="FFFF00"/>
                </a:solidFill>
                <a:latin typeface="Times" pitchFamily="2" charset="0"/>
              </a:rPr>
              <a:t>Тегүче – швея</a:t>
            </a:r>
            <a:endParaRPr lang="ru-RU" sz="9600" dirty="0" smtClean="0">
              <a:solidFill>
                <a:srgbClr val="FFFF00"/>
              </a:solidFill>
              <a:latin typeface="Times" pitchFamily="2" charset="0"/>
            </a:endParaRPr>
          </a:p>
        </p:txBody>
      </p:sp>
      <p:pic>
        <p:nvPicPr>
          <p:cNvPr id="3" name="Рисунок 2" descr="ткани.jpeg"/>
          <p:cNvPicPr>
            <a:picLocks noChangeAspect="1"/>
          </p:cNvPicPr>
          <p:nvPr/>
        </p:nvPicPr>
        <p:blipFill>
          <a:blip r:embed="rId2" cstate="print"/>
          <a:stretch>
            <a:fillRect/>
          </a:stretch>
        </p:blipFill>
        <p:spPr>
          <a:xfrm>
            <a:off x="6429388" y="4500570"/>
            <a:ext cx="2357454" cy="2000264"/>
          </a:xfrm>
          <a:prstGeom prst="rect">
            <a:avLst/>
          </a:prstGeom>
          <a:ln>
            <a:noFill/>
          </a:ln>
          <a:effectLst>
            <a:softEdge rad="112500"/>
          </a:effectLst>
        </p:spPr>
      </p:pic>
      <p:pic>
        <p:nvPicPr>
          <p:cNvPr id="4" name="Рисунок 3" descr="ка.jpeg"/>
          <p:cNvPicPr>
            <a:picLocks noChangeAspect="1"/>
          </p:cNvPicPr>
          <p:nvPr/>
        </p:nvPicPr>
        <p:blipFill>
          <a:blip r:embed="rId3" cstate="print"/>
          <a:stretch>
            <a:fillRect/>
          </a:stretch>
        </p:blipFill>
        <p:spPr>
          <a:xfrm>
            <a:off x="285720" y="285728"/>
            <a:ext cx="2071702" cy="1643074"/>
          </a:xfrm>
          <a:prstGeom prst="rect">
            <a:avLst/>
          </a:prstGeom>
          <a:ln>
            <a:noFill/>
          </a:ln>
          <a:effectLst>
            <a:softEdge rad="112500"/>
          </a:effectLst>
        </p:spPr>
      </p:pic>
    </p:spTree>
  </p:cSld>
  <p:clrMapOvr>
    <a:masterClrMapping/>
  </p:clrMapOvr>
  <p:transition spd="slow">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Горизонтальный свиток 4"/>
          <p:cNvSpPr/>
          <p:nvPr/>
        </p:nvSpPr>
        <p:spPr>
          <a:xfrm>
            <a:off x="357158" y="0"/>
            <a:ext cx="8358246" cy="6643710"/>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t-RU" sz="3600" b="1" i="1" dirty="0" smtClean="0">
                <a:solidFill>
                  <a:srgbClr val="FF0000"/>
                </a:solidFill>
                <a:latin typeface="Times New Roman" pitchFamily="18" charset="0"/>
                <a:cs typeface="Times New Roman" pitchFamily="18" charset="0"/>
              </a:rPr>
              <a:t>профессия </a:t>
            </a:r>
            <a:r>
              <a:rPr lang="tt-RU" sz="3600" b="1" i="1" dirty="0" smtClean="0">
                <a:solidFill>
                  <a:srgbClr val="0070C0"/>
                </a:solidFill>
                <a:latin typeface="Times New Roman" pitchFamily="18" charset="0"/>
                <a:cs typeface="Times New Roman" pitchFamily="18" charset="0"/>
              </a:rPr>
              <a:t>– это у людей основной род занятий трудовой деятельности.</a:t>
            </a:r>
          </a:p>
          <a:p>
            <a:pPr algn="ctr"/>
            <a:r>
              <a:rPr lang="tt-RU" sz="3600" b="1" i="1" dirty="0" smtClean="0">
                <a:solidFill>
                  <a:srgbClr val="FF0000"/>
                </a:solidFill>
                <a:latin typeface="Times New Roman" pitchFamily="18" charset="0"/>
                <a:cs typeface="Times New Roman" pitchFamily="18" charset="0"/>
              </a:rPr>
              <a:t>һөнәр </a:t>
            </a:r>
            <a:r>
              <a:rPr lang="tt-RU" sz="3600" b="1" i="1" dirty="0" smtClean="0">
                <a:solidFill>
                  <a:srgbClr val="0070C0"/>
                </a:solidFill>
                <a:latin typeface="Times New Roman" pitchFamily="18" charset="0"/>
                <a:cs typeface="Times New Roman" pitchFamily="18" charset="0"/>
              </a:rPr>
              <a:t>– ул кешенең төп эше, шөгыле, хезмәт эшчәнлеге.</a:t>
            </a:r>
            <a:r>
              <a:rPr lang="tt-RU" sz="3600" dirty="0" smtClean="0">
                <a:latin typeface="Times New Roman" pitchFamily="18" charset="0"/>
                <a:cs typeface="Times New Roman" pitchFamily="18" charset="0"/>
              </a:rPr>
              <a:t> </a:t>
            </a:r>
          </a:p>
          <a:p>
            <a:pPr algn="ctr"/>
            <a:r>
              <a:rPr lang="tt-RU" sz="3600" b="1" i="1" dirty="0" smtClean="0">
                <a:solidFill>
                  <a:srgbClr val="FF0000"/>
                </a:solidFill>
                <a:latin typeface="Times New Roman" pitchFamily="18" charset="0"/>
                <a:cs typeface="Times New Roman" pitchFamily="18" charset="0"/>
              </a:rPr>
              <a:t>терминнар </a:t>
            </a:r>
            <a:r>
              <a:rPr lang="tt-RU" sz="3600" b="1" i="1" dirty="0" smtClean="0">
                <a:solidFill>
                  <a:srgbClr val="0070C0"/>
                </a:solidFill>
                <a:latin typeface="Times New Roman" pitchFamily="18" charset="0"/>
                <a:cs typeface="Times New Roman" pitchFamily="18" charset="0"/>
              </a:rPr>
              <a:t>–аерым һөнәр ияләре куллана торган фәнни атамаларны белдерүче сүзләр.</a:t>
            </a:r>
            <a:endParaRPr lang="ru-RU" sz="3600" b="1" i="1" dirty="0">
              <a:solidFill>
                <a:srgbClr val="0070C0"/>
              </a:solidFill>
              <a:latin typeface="Times New Roman" pitchFamily="18" charset="0"/>
              <a:cs typeface="Times New Roman" pitchFamily="18" charset="0"/>
            </a:endParaRPr>
          </a:p>
        </p:txBody>
      </p:sp>
    </p:spTree>
  </p:cSld>
  <p:clrMapOvr>
    <a:masterClrMapping/>
  </p:clrMapOvr>
  <p:transition spd="slow">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Содержимое 2"/>
          <p:cNvSpPr>
            <a:spLocks noGrp="1"/>
          </p:cNvSpPr>
          <p:nvPr>
            <p:ph idx="1"/>
          </p:nvPr>
        </p:nvSpPr>
        <p:spPr>
          <a:xfrm>
            <a:off x="457200" y="785813"/>
            <a:ext cx="8229600" cy="5668962"/>
          </a:xfrm>
        </p:spPr>
        <p:txBody>
          <a:bodyPr/>
          <a:lstStyle/>
          <a:p>
            <a:pPr algn="ctr">
              <a:buFont typeface="Wingdings 2" pitchFamily="18" charset="2"/>
              <a:buNone/>
            </a:pPr>
            <a:r>
              <a:rPr lang="tt-RU" sz="9600" i="1" dirty="0" smtClean="0">
                <a:latin typeface="Times" pitchFamily="2" charset="0"/>
              </a:rPr>
              <a:t>Такта, акбур, журнал</a:t>
            </a:r>
            <a:endParaRPr lang="ru-RU" sz="9600" dirty="0" smtClean="0">
              <a:latin typeface="Times" pitchFamily="2" charset="0"/>
            </a:endParaRPr>
          </a:p>
          <a:p>
            <a:pPr>
              <a:buFont typeface="Wingdings 2" pitchFamily="18" charset="2"/>
              <a:buNone/>
            </a:pPr>
            <a:endParaRPr lang="ru-RU" sz="9600" dirty="0" smtClean="0">
              <a:latin typeface="Times" pitchFamily="2" charset="0"/>
            </a:endParaRPr>
          </a:p>
        </p:txBody>
      </p:sp>
      <p:pic>
        <p:nvPicPr>
          <p:cNvPr id="3" name="Рисунок 2" descr="мел.jpeg"/>
          <p:cNvPicPr>
            <a:picLocks noChangeAspect="1"/>
          </p:cNvPicPr>
          <p:nvPr/>
        </p:nvPicPr>
        <p:blipFill>
          <a:blip r:embed="rId2" cstate="print"/>
          <a:stretch>
            <a:fillRect/>
          </a:stretch>
        </p:blipFill>
        <p:spPr>
          <a:xfrm>
            <a:off x="285720" y="2500306"/>
            <a:ext cx="2214578" cy="2286016"/>
          </a:xfrm>
          <a:prstGeom prst="rect">
            <a:avLst/>
          </a:prstGeom>
          <a:ln>
            <a:noFill/>
          </a:ln>
          <a:effectLst>
            <a:softEdge rad="112500"/>
          </a:effectLst>
        </p:spPr>
      </p:pic>
      <p:pic>
        <p:nvPicPr>
          <p:cNvPr id="4" name="Рисунок 3" descr="доска.jpeg"/>
          <p:cNvPicPr>
            <a:picLocks noChangeAspect="1"/>
          </p:cNvPicPr>
          <p:nvPr/>
        </p:nvPicPr>
        <p:blipFill>
          <a:blip r:embed="rId3" cstate="print"/>
          <a:stretch>
            <a:fillRect/>
          </a:stretch>
        </p:blipFill>
        <p:spPr>
          <a:xfrm>
            <a:off x="3214678" y="3929066"/>
            <a:ext cx="2500330" cy="2357454"/>
          </a:xfrm>
          <a:prstGeom prst="rect">
            <a:avLst/>
          </a:prstGeom>
          <a:ln>
            <a:noFill/>
          </a:ln>
          <a:effectLst>
            <a:softEdge rad="112500"/>
          </a:effectLst>
        </p:spPr>
      </p:pic>
      <p:pic>
        <p:nvPicPr>
          <p:cNvPr id="5" name="Рисунок 4" descr="ж.jpeg"/>
          <p:cNvPicPr>
            <a:picLocks noChangeAspect="1"/>
          </p:cNvPicPr>
          <p:nvPr/>
        </p:nvPicPr>
        <p:blipFill>
          <a:blip r:embed="rId4" cstate="print"/>
          <a:stretch>
            <a:fillRect/>
          </a:stretch>
        </p:blipFill>
        <p:spPr>
          <a:xfrm>
            <a:off x="7000892" y="2643182"/>
            <a:ext cx="1857388" cy="2000264"/>
          </a:xfrm>
          <a:prstGeom prst="rect">
            <a:avLst/>
          </a:prstGeom>
          <a:ln>
            <a:noFill/>
          </a:ln>
          <a:effectLst>
            <a:softEdge rad="112500"/>
          </a:effectLst>
        </p:spPr>
      </p:pic>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Вертикальный свиток 4"/>
          <p:cNvSpPr/>
          <p:nvPr/>
        </p:nvSpPr>
        <p:spPr>
          <a:xfrm>
            <a:off x="214282" y="285728"/>
            <a:ext cx="5214974" cy="6286544"/>
          </a:xfrm>
          <a:prstGeom prst="verticalScroll">
            <a:avLst/>
          </a:prstGeom>
          <a:solidFill>
            <a:srgbClr val="92D050"/>
          </a:solidFill>
          <a:ln w="76200">
            <a:solidFill>
              <a:srgbClr val="FFFF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t-RU" sz="2400" dirty="0" smtClean="0">
                <a:solidFill>
                  <a:srgbClr val="FF0000"/>
                </a:solidFill>
                <a:latin typeface="Times New Roman" pitchFamily="18" charset="0"/>
                <a:cs typeface="Times New Roman" pitchFamily="18" charset="0"/>
              </a:rPr>
              <a:t> </a:t>
            </a:r>
          </a:p>
          <a:p>
            <a:endParaRPr lang="tt-RU" i="1" dirty="0" smtClean="0">
              <a:latin typeface="Times New Roman" pitchFamily="18" charset="0"/>
              <a:cs typeface="Times New Roman" pitchFamily="18" charset="0"/>
            </a:endParaRPr>
          </a:p>
          <a:p>
            <a:endParaRPr lang="tt-RU" sz="2000" i="1" dirty="0" smtClean="0">
              <a:solidFill>
                <a:srgbClr val="002060"/>
              </a:solidFill>
              <a:latin typeface="Times New Roman" pitchFamily="18" charset="0"/>
              <a:cs typeface="Times New Roman" pitchFamily="18" charset="0"/>
            </a:endParaRPr>
          </a:p>
          <a:p>
            <a:r>
              <a:rPr lang="tt-RU" sz="2000" i="1" dirty="0" smtClean="0">
                <a:solidFill>
                  <a:srgbClr val="002060"/>
                </a:solidFill>
                <a:latin typeface="Times New Roman" pitchFamily="18" charset="0"/>
                <a:cs typeface="Times New Roman" pitchFamily="18" charset="0"/>
              </a:rPr>
              <a:t>- Мин, үскәч, абый булам! </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tt-RU" sz="2000" i="1" dirty="0" smtClean="0">
                <a:solidFill>
                  <a:srgbClr val="002060"/>
                </a:solidFill>
                <a:latin typeface="Times New Roman" pitchFamily="18" charset="0"/>
                <a:cs typeface="Times New Roman" pitchFamily="18" charset="0"/>
              </a:rPr>
              <a:t> Аннары бабай булам! </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tt-RU" sz="2000" i="1" dirty="0" smtClean="0">
                <a:solidFill>
                  <a:srgbClr val="002060"/>
                </a:solidFill>
                <a:latin typeface="Times New Roman" pitchFamily="18" charset="0"/>
                <a:cs typeface="Times New Roman" pitchFamily="18" charset="0"/>
              </a:rPr>
              <a:t> - Ә мин бабай булгач та, </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tt-RU" sz="2000" i="1" dirty="0" smtClean="0">
                <a:solidFill>
                  <a:srgbClr val="002060"/>
                </a:solidFill>
                <a:latin typeface="Times New Roman" pitchFamily="18" charset="0"/>
                <a:cs typeface="Times New Roman" pitchFamily="18" charset="0"/>
              </a:rPr>
              <a:t> Гел әйбәт малай булам! </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tt-RU" sz="2000" i="1" dirty="0" smtClean="0">
                <a:solidFill>
                  <a:srgbClr val="002060"/>
                </a:solidFill>
                <a:latin typeface="Times New Roman" pitchFamily="18" charset="0"/>
                <a:cs typeface="Times New Roman" pitchFamily="18" charset="0"/>
              </a:rPr>
              <a:t> - Мин батыр солдат булам! </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tt-RU" sz="2000" i="1" dirty="0" smtClean="0">
                <a:solidFill>
                  <a:srgbClr val="002060"/>
                </a:solidFill>
                <a:latin typeface="Times New Roman" pitchFamily="18" charset="0"/>
                <a:cs typeface="Times New Roman" pitchFamily="18" charset="0"/>
              </a:rPr>
              <a:t> - Ә мин космонавт булам! </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tt-RU" sz="2000" i="1" dirty="0" smtClean="0">
                <a:solidFill>
                  <a:srgbClr val="002060"/>
                </a:solidFill>
                <a:latin typeface="Times New Roman" pitchFamily="18" charset="0"/>
                <a:cs typeface="Times New Roman" pitchFamily="18" charset="0"/>
              </a:rPr>
              <a:t> - Ә мин аучы булам да, </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tt-RU" sz="2000" i="1" dirty="0" smtClean="0">
                <a:solidFill>
                  <a:srgbClr val="002060"/>
                </a:solidFill>
                <a:latin typeface="Times New Roman" pitchFamily="18" charset="0"/>
                <a:cs typeface="Times New Roman" pitchFamily="18" charset="0"/>
              </a:rPr>
              <a:t> Көн дә йөрим урманга! </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tt-RU" sz="2000" i="1" dirty="0" smtClean="0">
                <a:solidFill>
                  <a:srgbClr val="002060"/>
                </a:solidFill>
                <a:latin typeface="Times New Roman" pitchFamily="18" charset="0"/>
                <a:cs typeface="Times New Roman" pitchFamily="18" charset="0"/>
              </a:rPr>
              <a:t> - Ә мин начальник булам, </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tt-RU" sz="2000" i="1" dirty="0" smtClean="0">
                <a:solidFill>
                  <a:srgbClr val="002060"/>
                </a:solidFill>
                <a:latin typeface="Times New Roman" pitchFamily="18" charset="0"/>
                <a:cs typeface="Times New Roman" pitchFamily="18" charset="0"/>
              </a:rPr>
              <a:t> Йөрим “Волга”да гына! </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tt-RU" sz="2000" i="1" dirty="0" smtClean="0">
                <a:solidFill>
                  <a:srgbClr val="002060"/>
                </a:solidFill>
                <a:latin typeface="Times New Roman" pitchFamily="18" charset="0"/>
                <a:cs typeface="Times New Roman" pitchFamily="18" charset="0"/>
              </a:rPr>
              <a:t> - Ә мин кибетче булам, </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tt-RU" sz="2000" i="1" dirty="0" smtClean="0">
                <a:solidFill>
                  <a:srgbClr val="002060"/>
                </a:solidFill>
                <a:latin typeface="Times New Roman" pitchFamily="18" charset="0"/>
                <a:cs typeface="Times New Roman" pitchFamily="18" charset="0"/>
              </a:rPr>
              <a:t> Яисә нефтьче булам! </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tt-RU" sz="2000" i="1" dirty="0" smtClean="0">
                <a:solidFill>
                  <a:srgbClr val="002060"/>
                </a:solidFill>
                <a:latin typeface="Times New Roman" pitchFamily="18" charset="0"/>
                <a:cs typeface="Times New Roman" pitchFamily="18" charset="0"/>
              </a:rPr>
              <a:t> - Мин комбайнчы булам, </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tt-RU" sz="2000" i="1" dirty="0" smtClean="0">
                <a:solidFill>
                  <a:srgbClr val="002060"/>
                </a:solidFill>
                <a:latin typeface="Times New Roman" pitchFamily="18" charset="0"/>
                <a:cs typeface="Times New Roman" pitchFamily="18" charset="0"/>
              </a:rPr>
              <a:t> Кырда иген урырга! </a:t>
            </a:r>
            <a:r>
              <a:rPr lang="ru-RU" sz="2000" dirty="0" smtClean="0">
                <a:solidFill>
                  <a:srgbClr val="002060"/>
                </a:solidFill>
              </a:rPr>
              <a:t/>
            </a:r>
            <a:br>
              <a:rPr lang="ru-RU" sz="2000" dirty="0" smtClean="0">
                <a:solidFill>
                  <a:srgbClr val="002060"/>
                </a:solidFill>
              </a:rPr>
            </a:br>
            <a:r>
              <a:rPr lang="ru-RU" sz="2000" dirty="0" smtClean="0">
                <a:solidFill>
                  <a:srgbClr val="002060"/>
                </a:solidFill>
              </a:rPr>
              <a:t>                            </a:t>
            </a:r>
            <a:br>
              <a:rPr lang="ru-RU" sz="2000" dirty="0" smtClean="0">
                <a:solidFill>
                  <a:srgbClr val="002060"/>
                </a:solidFill>
              </a:rPr>
            </a:br>
            <a:r>
              <a:rPr lang="ru-RU" sz="2000" dirty="0" smtClean="0">
                <a:solidFill>
                  <a:srgbClr val="002060"/>
                </a:solidFill>
              </a:rPr>
              <a:t>                             </a:t>
            </a:r>
            <a:r>
              <a:rPr lang="ru-RU" sz="2000" dirty="0" err="1" smtClean="0">
                <a:solidFill>
                  <a:srgbClr val="002060"/>
                </a:solidFill>
              </a:rPr>
              <a:t>Р.Миңнуллин</a:t>
            </a:r>
            <a:endParaRPr lang="ru-RU" sz="2000" dirty="0">
              <a:solidFill>
                <a:srgbClr val="002060"/>
              </a:solidFill>
            </a:endParaRPr>
          </a:p>
        </p:txBody>
      </p:sp>
      <p:sp>
        <p:nvSpPr>
          <p:cNvPr id="6" name="Прямоугольник 5"/>
          <p:cNvSpPr/>
          <p:nvPr/>
        </p:nvSpPr>
        <p:spPr>
          <a:xfrm>
            <a:off x="0" y="1000108"/>
            <a:ext cx="5715040" cy="523220"/>
          </a:xfrm>
          <a:prstGeom prst="rect">
            <a:avLst/>
          </a:prstGeom>
          <a:noFill/>
        </p:spPr>
        <p:txBody>
          <a:bodyPr wrap="square" lIns="91440" tIns="45720" rIns="91440" bIns="45720">
            <a:spAutoFit/>
          </a:bodyPr>
          <a:lstStyle/>
          <a:p>
            <a:pPr algn="ctr"/>
            <a:r>
              <a:rPr lang="tt-RU" sz="2800" b="1" cap="none" spc="0" dirty="0" smtClean="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rPr>
              <a:t>“</a:t>
            </a:r>
            <a:r>
              <a:rPr lang="tt-RU" sz="2800" b="1" cap="none" spc="0" dirty="0" smtClean="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rPr>
              <a:t>Малайлар </a:t>
            </a:r>
            <a:r>
              <a:rPr lang="tt-RU" sz="2800" b="1" cap="none" spc="0" dirty="0" smtClean="0">
                <a:ln w="1905"/>
                <a:solidFill>
                  <a:srgbClr val="FF0000"/>
                </a:solidFill>
                <a:effectLst>
                  <a:innerShdw blurRad="69850" dist="43180" dir="5400000">
                    <a:srgbClr val="000000">
                      <a:alpha val="65000"/>
                    </a:srgbClr>
                  </a:innerShdw>
                </a:effectLst>
                <a:latin typeface="Times New Roman" pitchFamily="18" charset="0"/>
                <a:cs typeface="Times New Roman" pitchFamily="18" charset="0"/>
              </a:rPr>
              <a:t>сөйләшә” </a:t>
            </a:r>
            <a:endParaRPr lang="ru-RU" sz="2800" b="1" cap="none" spc="0" dirty="0">
              <a:ln w="1905"/>
              <a:solidFill>
                <a:srgbClr val="FF0000"/>
              </a:solidFill>
              <a:effectLst>
                <a:innerShdw blurRad="69850" dist="43180" dir="5400000">
                  <a:srgbClr val="000000">
                    <a:alpha val="65000"/>
                  </a:srgbClr>
                </a:innerShdw>
              </a:effectLst>
            </a:endParaRPr>
          </a:p>
        </p:txBody>
      </p:sp>
      <p:sp>
        <p:nvSpPr>
          <p:cNvPr id="7" name="Улыбающееся лицо 6"/>
          <p:cNvSpPr/>
          <p:nvPr/>
        </p:nvSpPr>
        <p:spPr>
          <a:xfrm>
            <a:off x="4071934" y="5500702"/>
            <a:ext cx="571504" cy="571504"/>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8" name="Рисунок 7" descr="839688d55411.jpg"/>
          <p:cNvPicPr>
            <a:picLocks noChangeAspect="1"/>
          </p:cNvPicPr>
          <p:nvPr/>
        </p:nvPicPr>
        <p:blipFill>
          <a:blip r:embed="rId2" cstate="print"/>
          <a:stretch>
            <a:fillRect/>
          </a:stretch>
        </p:blipFill>
        <p:spPr>
          <a:xfrm>
            <a:off x="5429256" y="857232"/>
            <a:ext cx="3429024" cy="5429288"/>
          </a:xfrm>
          <a:prstGeom prst="rect">
            <a:avLst/>
          </a:prstGeom>
          <a:solidFill>
            <a:srgbClr val="FF0000"/>
          </a:solidFill>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slow">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Содержимое 2"/>
          <p:cNvSpPr>
            <a:spLocks noGrp="1"/>
          </p:cNvSpPr>
          <p:nvPr>
            <p:ph idx="1"/>
          </p:nvPr>
        </p:nvSpPr>
        <p:spPr>
          <a:xfrm>
            <a:off x="457200" y="785813"/>
            <a:ext cx="8229600" cy="5668962"/>
          </a:xfrm>
        </p:spPr>
        <p:txBody>
          <a:bodyPr/>
          <a:lstStyle/>
          <a:p>
            <a:pPr algn="ctr">
              <a:buFont typeface="Wingdings 2" pitchFamily="18" charset="2"/>
              <a:buNone/>
            </a:pPr>
            <a:r>
              <a:rPr lang="tt-RU" sz="9600" i="1" smtClean="0">
                <a:latin typeface="Times" pitchFamily="2" charset="0"/>
              </a:rPr>
              <a:t>прививка, ангина, дару</a:t>
            </a:r>
            <a:endParaRPr lang="ru-RU" sz="9600" smtClean="0">
              <a:latin typeface="Times" pitchFamily="2" charset="0"/>
            </a:endParaRPr>
          </a:p>
          <a:p>
            <a:pPr>
              <a:buFont typeface="Wingdings 2" pitchFamily="18" charset="2"/>
              <a:buNone/>
            </a:pPr>
            <a:endParaRPr lang="ru-RU" smtClean="0"/>
          </a:p>
        </p:txBody>
      </p:sp>
      <p:pic>
        <p:nvPicPr>
          <p:cNvPr id="3" name="Рисунок 2" descr="шприц.jpeg"/>
          <p:cNvPicPr>
            <a:picLocks noChangeAspect="1"/>
          </p:cNvPicPr>
          <p:nvPr/>
        </p:nvPicPr>
        <p:blipFill>
          <a:blip r:embed="rId2" cstate="print"/>
          <a:stretch>
            <a:fillRect/>
          </a:stretch>
        </p:blipFill>
        <p:spPr>
          <a:xfrm>
            <a:off x="571473" y="4143380"/>
            <a:ext cx="2428892" cy="2214578"/>
          </a:xfrm>
          <a:prstGeom prst="rect">
            <a:avLst/>
          </a:prstGeom>
          <a:ln>
            <a:noFill/>
          </a:ln>
          <a:effectLst>
            <a:softEdge rad="112500"/>
          </a:effectLst>
        </p:spPr>
      </p:pic>
      <p:pic>
        <p:nvPicPr>
          <p:cNvPr id="4" name="Рисунок 3" descr="56da44a8f54e.jpg"/>
          <p:cNvPicPr>
            <a:picLocks noChangeAspect="1"/>
          </p:cNvPicPr>
          <p:nvPr/>
        </p:nvPicPr>
        <p:blipFill>
          <a:blip r:embed="rId3" cstate="print"/>
          <a:stretch>
            <a:fillRect/>
          </a:stretch>
        </p:blipFill>
        <p:spPr>
          <a:xfrm>
            <a:off x="3428992" y="4143380"/>
            <a:ext cx="2462218" cy="2143140"/>
          </a:xfrm>
          <a:prstGeom prst="rect">
            <a:avLst/>
          </a:prstGeom>
          <a:ln>
            <a:noFill/>
          </a:ln>
          <a:effectLst>
            <a:softEdge rad="112500"/>
          </a:effectLst>
        </p:spPr>
      </p:pic>
      <p:pic>
        <p:nvPicPr>
          <p:cNvPr id="5" name="Рисунок 4" descr="таблетка.jpeg"/>
          <p:cNvPicPr>
            <a:picLocks noChangeAspect="1"/>
          </p:cNvPicPr>
          <p:nvPr/>
        </p:nvPicPr>
        <p:blipFill>
          <a:blip r:embed="rId4" cstate="print"/>
          <a:stretch>
            <a:fillRect/>
          </a:stretch>
        </p:blipFill>
        <p:spPr>
          <a:xfrm>
            <a:off x="6429388" y="4143380"/>
            <a:ext cx="2071702" cy="2143140"/>
          </a:xfrm>
          <a:prstGeom prst="rect">
            <a:avLst/>
          </a:prstGeom>
          <a:ln>
            <a:noFill/>
          </a:ln>
          <a:effectLst>
            <a:softEdge rad="112500"/>
          </a:effectLst>
        </p:spPr>
      </p:pic>
    </p:spTree>
  </p:cSld>
  <p:clrMapOvr>
    <a:masterClrMapping/>
  </p:clrMapOvr>
  <p:transition spd="slow">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Содержимое 2"/>
          <p:cNvSpPr>
            <a:spLocks noGrp="1"/>
          </p:cNvSpPr>
          <p:nvPr>
            <p:ph idx="1"/>
          </p:nvPr>
        </p:nvSpPr>
        <p:spPr>
          <a:xfrm>
            <a:off x="457200" y="1882775"/>
            <a:ext cx="8229600" cy="4572000"/>
          </a:xfrm>
        </p:spPr>
        <p:txBody>
          <a:bodyPr/>
          <a:lstStyle/>
          <a:p>
            <a:pPr algn="ctr">
              <a:buFont typeface="Wingdings 2" pitchFamily="18" charset="2"/>
              <a:buNone/>
            </a:pPr>
            <a:r>
              <a:rPr lang="tt-RU" sz="9600" i="1" dirty="0" smtClean="0">
                <a:latin typeface="Times" pitchFamily="2" charset="0"/>
              </a:rPr>
              <a:t>балта, пычкы, </a:t>
            </a:r>
          </a:p>
          <a:p>
            <a:pPr algn="ctr">
              <a:buFont typeface="Wingdings 2" pitchFamily="18" charset="2"/>
              <a:buNone/>
            </a:pPr>
            <a:r>
              <a:rPr lang="tt-RU" sz="9600" i="1" dirty="0" smtClean="0">
                <a:latin typeface="Times" pitchFamily="2" charset="0"/>
              </a:rPr>
              <a:t>чүкеч</a:t>
            </a:r>
            <a:endParaRPr lang="ru-RU" sz="9600" dirty="0" smtClean="0">
              <a:latin typeface="Times" pitchFamily="2" charset="0"/>
            </a:endParaRPr>
          </a:p>
        </p:txBody>
      </p:sp>
      <p:pic>
        <p:nvPicPr>
          <p:cNvPr id="3" name="Рисунок 2" descr="топро.jpeg"/>
          <p:cNvPicPr>
            <a:picLocks noChangeAspect="1"/>
          </p:cNvPicPr>
          <p:nvPr/>
        </p:nvPicPr>
        <p:blipFill>
          <a:blip r:embed="rId2" cstate="print"/>
          <a:stretch>
            <a:fillRect/>
          </a:stretch>
        </p:blipFill>
        <p:spPr>
          <a:xfrm>
            <a:off x="285720" y="3429000"/>
            <a:ext cx="2357454" cy="1928826"/>
          </a:xfrm>
          <a:prstGeom prst="rect">
            <a:avLst/>
          </a:prstGeom>
          <a:ln>
            <a:noFill/>
          </a:ln>
          <a:effectLst>
            <a:softEdge rad="112500"/>
          </a:effectLst>
        </p:spPr>
      </p:pic>
      <p:pic>
        <p:nvPicPr>
          <p:cNvPr id="4" name="Рисунок 3" descr="пила 2.jpeg"/>
          <p:cNvPicPr>
            <a:picLocks noChangeAspect="1"/>
          </p:cNvPicPr>
          <p:nvPr/>
        </p:nvPicPr>
        <p:blipFill>
          <a:blip r:embed="rId3" cstate="print"/>
          <a:stretch>
            <a:fillRect/>
          </a:stretch>
        </p:blipFill>
        <p:spPr>
          <a:xfrm>
            <a:off x="6500826" y="3571876"/>
            <a:ext cx="2214578" cy="1643074"/>
          </a:xfrm>
          <a:prstGeom prst="rect">
            <a:avLst/>
          </a:prstGeom>
          <a:ln>
            <a:noFill/>
          </a:ln>
          <a:effectLst>
            <a:softEdge rad="112500"/>
          </a:effectLst>
        </p:spPr>
      </p:pic>
      <p:pic>
        <p:nvPicPr>
          <p:cNvPr id="5" name="Рисунок 4" descr="чук..jpeg"/>
          <p:cNvPicPr>
            <a:picLocks noChangeAspect="1"/>
          </p:cNvPicPr>
          <p:nvPr/>
        </p:nvPicPr>
        <p:blipFill>
          <a:blip r:embed="rId4" cstate="print"/>
          <a:stretch>
            <a:fillRect/>
          </a:stretch>
        </p:blipFill>
        <p:spPr>
          <a:xfrm>
            <a:off x="3286116" y="357166"/>
            <a:ext cx="2000264" cy="1785940"/>
          </a:xfrm>
          <a:prstGeom prst="rect">
            <a:avLst/>
          </a:prstGeom>
          <a:ln>
            <a:noFill/>
          </a:ln>
          <a:effectLst>
            <a:softEdge rad="112500"/>
          </a:effectLst>
        </p:spPr>
      </p:pic>
    </p:spTree>
  </p:cSld>
  <p:clrMapOvr>
    <a:masterClrMapping/>
  </p:clrMapOvr>
  <p:transition spd="slow">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Содержимое 2"/>
          <p:cNvSpPr>
            <a:spLocks noGrp="1"/>
          </p:cNvSpPr>
          <p:nvPr>
            <p:ph idx="1"/>
          </p:nvPr>
        </p:nvSpPr>
        <p:spPr>
          <a:xfrm>
            <a:off x="214282" y="928689"/>
            <a:ext cx="7358114" cy="4572014"/>
          </a:xfrm>
        </p:spPr>
        <p:txBody>
          <a:bodyPr/>
          <a:lstStyle/>
          <a:p>
            <a:pPr algn="ctr">
              <a:buFont typeface="Wingdings 2" pitchFamily="18" charset="2"/>
              <a:buNone/>
            </a:pPr>
            <a:r>
              <a:rPr lang="tt-RU" sz="8800" i="1" dirty="0" smtClean="0">
                <a:latin typeface="Times" pitchFamily="2" charset="0"/>
              </a:rPr>
              <a:t>водород, реакция, кислота </a:t>
            </a:r>
            <a:endParaRPr lang="ru-RU" sz="8800" dirty="0" smtClean="0">
              <a:latin typeface="Times" pitchFamily="2" charset="0"/>
            </a:endParaRPr>
          </a:p>
          <a:p>
            <a:pPr>
              <a:buFont typeface="Wingdings 2" pitchFamily="18" charset="2"/>
              <a:buNone/>
            </a:pPr>
            <a:endParaRPr lang="ru-RU" sz="9600" dirty="0" smtClean="0"/>
          </a:p>
        </p:txBody>
      </p:sp>
      <p:pic>
        <p:nvPicPr>
          <p:cNvPr id="3" name="Рисунок 2" descr="пробирки.jpeg"/>
          <p:cNvPicPr>
            <a:picLocks noChangeAspect="1"/>
          </p:cNvPicPr>
          <p:nvPr/>
        </p:nvPicPr>
        <p:blipFill>
          <a:blip r:embed="rId2" cstate="print"/>
          <a:stretch>
            <a:fillRect/>
          </a:stretch>
        </p:blipFill>
        <p:spPr>
          <a:xfrm>
            <a:off x="6429388" y="1785926"/>
            <a:ext cx="2357454" cy="1979618"/>
          </a:xfrm>
          <a:prstGeom prst="rect">
            <a:avLst/>
          </a:prstGeom>
          <a:ln>
            <a:noFill/>
          </a:ln>
          <a:effectLst>
            <a:softEdge rad="112500"/>
          </a:effectLst>
        </p:spPr>
      </p:pic>
    </p:spTree>
  </p:cSld>
  <p:clrMapOvr>
    <a:masterClrMapping/>
  </p:clrMapOvr>
  <p:transition spd="slow">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кругленный прямоугольник 5"/>
          <p:cNvSpPr/>
          <p:nvPr/>
        </p:nvSpPr>
        <p:spPr>
          <a:xfrm>
            <a:off x="428596" y="1571612"/>
            <a:ext cx="8358246" cy="342902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t-RU" sz="4800" dirty="0" smtClean="0">
                <a:solidFill>
                  <a:srgbClr val="7030A0"/>
                </a:solidFill>
                <a:latin typeface="Times New Roman" pitchFamily="18" charset="0"/>
                <a:cs typeface="Times New Roman" pitchFamily="18" charset="0"/>
              </a:rPr>
              <a:t>Аерым һөнәр ияләре куллана торган сүзләрне </a:t>
            </a:r>
            <a:r>
              <a:rPr lang="tt-RU" sz="4800" b="1" dirty="0" smtClean="0">
                <a:solidFill>
                  <a:srgbClr val="FF0000"/>
                </a:solidFill>
                <a:latin typeface="Times New Roman" pitchFamily="18" charset="0"/>
                <a:cs typeface="Times New Roman" pitchFamily="18" charset="0"/>
              </a:rPr>
              <a:t>һөнәрчелек сүзләре </a:t>
            </a:r>
            <a:r>
              <a:rPr lang="tt-RU" sz="4800" dirty="0" smtClean="0">
                <a:solidFill>
                  <a:srgbClr val="7030A0"/>
                </a:solidFill>
                <a:latin typeface="Times New Roman" pitchFamily="18" charset="0"/>
                <a:cs typeface="Times New Roman" pitchFamily="18" charset="0"/>
              </a:rPr>
              <a:t>дип атыйлар</a:t>
            </a:r>
            <a:r>
              <a:rPr lang="tt-RU" dirty="0" smtClean="0">
                <a:solidFill>
                  <a:srgbClr val="7030A0"/>
                </a:solidFill>
                <a:latin typeface="Times New Roman" pitchFamily="18" charset="0"/>
                <a:cs typeface="Times New Roman" pitchFamily="18" charset="0"/>
              </a:rPr>
              <a:t>.</a:t>
            </a:r>
            <a:endParaRPr lang="ru-RU" dirty="0">
              <a:solidFill>
                <a:srgbClr val="7030A0"/>
              </a:solidFill>
            </a:endParaRPr>
          </a:p>
        </p:txBody>
      </p:sp>
    </p:spTree>
  </p:cSld>
  <p:clrMapOvr>
    <a:masterClrMapping/>
  </p:clrMapOvr>
  <p:transition spd="slow">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357158" y="571480"/>
            <a:ext cx="8072494" cy="3857652"/>
          </a:xfrm>
          <a:solidFill>
            <a:srgbClr val="7030A0"/>
          </a:solidFill>
        </p:spPr>
        <p:txBody>
          <a:bodyPr>
            <a:noAutofit/>
          </a:bodyPr>
          <a:lstStyle/>
          <a:p>
            <a:pPr algn="l"/>
            <a:r>
              <a:rPr lang="tt-RU" sz="2800" dirty="0" smtClean="0">
                <a:solidFill>
                  <a:srgbClr val="C00000"/>
                </a:solidFill>
              </a:rPr>
              <a:t>Без әле бераз ардык, ял итәргә уйладык.</a:t>
            </a:r>
            <a:r>
              <a:rPr lang="ru-RU" sz="2800" dirty="0" smtClean="0">
                <a:solidFill>
                  <a:srgbClr val="C00000"/>
                </a:solidFill>
              </a:rPr>
              <a:t/>
            </a:r>
            <a:br>
              <a:rPr lang="ru-RU" sz="2800" dirty="0" smtClean="0">
                <a:solidFill>
                  <a:srgbClr val="C00000"/>
                </a:solidFill>
              </a:rPr>
            </a:br>
            <a:r>
              <a:rPr lang="tt-RU" sz="2800" dirty="0" smtClean="0">
                <a:solidFill>
                  <a:srgbClr val="C00000"/>
                </a:solidFill>
              </a:rPr>
              <a:t>Башны иябез алга, ә аннары артка,</a:t>
            </a:r>
            <a:r>
              <a:rPr lang="ru-RU" sz="2800" dirty="0" smtClean="0">
                <a:solidFill>
                  <a:srgbClr val="C00000"/>
                </a:solidFill>
              </a:rPr>
              <a:t/>
            </a:r>
            <a:br>
              <a:rPr lang="ru-RU" sz="2800" dirty="0" smtClean="0">
                <a:solidFill>
                  <a:srgbClr val="C00000"/>
                </a:solidFill>
              </a:rPr>
            </a:br>
            <a:r>
              <a:rPr lang="tt-RU" sz="2800" dirty="0" smtClean="0">
                <a:solidFill>
                  <a:srgbClr val="C00000"/>
                </a:solidFill>
              </a:rPr>
              <a:t>Уңга-сулга борабыз, аннан карап торабыз. </a:t>
            </a:r>
            <a:r>
              <a:rPr lang="ru-RU" sz="2800" dirty="0" smtClean="0">
                <a:solidFill>
                  <a:srgbClr val="C00000"/>
                </a:solidFill>
              </a:rPr>
              <a:t/>
            </a:r>
            <a:br>
              <a:rPr lang="ru-RU" sz="2800" dirty="0" smtClean="0">
                <a:solidFill>
                  <a:srgbClr val="C00000"/>
                </a:solidFill>
              </a:rPr>
            </a:br>
            <a:r>
              <a:rPr lang="tt-RU" sz="2800" dirty="0" smtClean="0">
                <a:solidFill>
                  <a:srgbClr val="C00000"/>
                </a:solidFill>
              </a:rPr>
              <a:t>Иң өсләрен сикертәбез, кулларны биетәбез.</a:t>
            </a:r>
            <a:r>
              <a:rPr lang="ru-RU" sz="2800" dirty="0" smtClean="0">
                <a:solidFill>
                  <a:srgbClr val="C00000"/>
                </a:solidFill>
              </a:rPr>
              <a:t/>
            </a:r>
            <a:br>
              <a:rPr lang="ru-RU" sz="2800" dirty="0" smtClean="0">
                <a:solidFill>
                  <a:srgbClr val="C00000"/>
                </a:solidFill>
              </a:rPr>
            </a:br>
            <a:r>
              <a:rPr lang="tt-RU" sz="2800" dirty="0" smtClean="0">
                <a:solidFill>
                  <a:srgbClr val="C00000"/>
                </a:solidFill>
              </a:rPr>
              <a:t>Бер алга, бер артка сузып, куңелле ял итәбез.</a:t>
            </a:r>
            <a:r>
              <a:rPr lang="ru-RU" sz="2800" dirty="0" smtClean="0">
                <a:solidFill>
                  <a:srgbClr val="C00000"/>
                </a:solidFill>
              </a:rPr>
              <a:t/>
            </a:r>
            <a:br>
              <a:rPr lang="ru-RU" sz="2800" dirty="0" smtClean="0">
                <a:solidFill>
                  <a:srgbClr val="C00000"/>
                </a:solidFill>
              </a:rPr>
            </a:br>
            <a:r>
              <a:rPr lang="tt-RU" sz="2800" dirty="0" smtClean="0">
                <a:solidFill>
                  <a:srgbClr val="C00000"/>
                </a:solidFill>
              </a:rPr>
              <a:t>Аннары без чүгәлибез, тезләрне кочаклыйбыз.</a:t>
            </a:r>
            <a:r>
              <a:rPr lang="ru-RU" sz="2800" dirty="0" smtClean="0">
                <a:solidFill>
                  <a:srgbClr val="C00000"/>
                </a:solidFill>
              </a:rPr>
              <a:t/>
            </a:r>
            <a:br>
              <a:rPr lang="ru-RU" sz="2800" dirty="0" smtClean="0">
                <a:solidFill>
                  <a:srgbClr val="C00000"/>
                </a:solidFill>
              </a:rPr>
            </a:br>
            <a:r>
              <a:rPr lang="tt-RU" sz="2800" dirty="0" smtClean="0">
                <a:solidFill>
                  <a:srgbClr val="C00000"/>
                </a:solidFill>
              </a:rPr>
              <a:t>Башларны алга яшереп, бераз гына йоклыйбыз.</a:t>
            </a:r>
            <a:r>
              <a:rPr lang="ru-RU" sz="2800" dirty="0" smtClean="0">
                <a:solidFill>
                  <a:srgbClr val="C00000"/>
                </a:solidFill>
              </a:rPr>
              <a:t/>
            </a:r>
            <a:br>
              <a:rPr lang="ru-RU" sz="2800" dirty="0" smtClean="0">
                <a:solidFill>
                  <a:srgbClr val="C00000"/>
                </a:solidFill>
              </a:rPr>
            </a:br>
            <a:r>
              <a:rPr lang="tt-RU" sz="2800" dirty="0" smtClean="0">
                <a:solidFill>
                  <a:srgbClr val="C00000"/>
                </a:solidFill>
              </a:rPr>
              <a:t>Менә ничек ял иттек, дәресне дәвам иттек.</a:t>
            </a:r>
            <a:r>
              <a:rPr lang="ru-RU" sz="2800" dirty="0" smtClean="0"/>
              <a:t/>
            </a:r>
            <a:br>
              <a:rPr lang="ru-RU" sz="2800" dirty="0" smtClean="0"/>
            </a:br>
            <a:endParaRPr lang="ru-RU" sz="2800" dirty="0">
              <a:latin typeface="Times New Roman" pitchFamily="18" charset="0"/>
              <a:cs typeface="Times New Roman" pitchFamily="18" charset="0"/>
            </a:endParaRPr>
          </a:p>
        </p:txBody>
      </p:sp>
      <p:pic>
        <p:nvPicPr>
          <p:cNvPr id="8" name="Рисунок 7" descr="зарядка.jpeg"/>
          <p:cNvPicPr>
            <a:picLocks noChangeAspect="1"/>
          </p:cNvPicPr>
          <p:nvPr/>
        </p:nvPicPr>
        <p:blipFill>
          <a:blip r:embed="rId2" cstate="print"/>
          <a:stretch>
            <a:fillRect/>
          </a:stretch>
        </p:blipFill>
        <p:spPr>
          <a:xfrm>
            <a:off x="5786446" y="4071942"/>
            <a:ext cx="2571768" cy="2428892"/>
          </a:xfrm>
          <a:prstGeom prst="round2DiagRect">
            <a:avLst>
              <a:gd name="adj1" fmla="val 16667"/>
              <a:gd name="adj2" fmla="val 0"/>
            </a:avLst>
          </a:prstGeom>
          <a:ln w="88900" cap="sq">
            <a:solidFill>
              <a:srgbClr val="7030A0"/>
            </a:solidFill>
            <a:miter lim="800000"/>
          </a:ln>
          <a:effectLst>
            <a:outerShdw blurRad="254000" algn="tl" rotWithShape="0">
              <a:srgbClr val="000000">
                <a:alpha val="43000"/>
              </a:srgbClr>
            </a:outerShdw>
          </a:effectLst>
        </p:spPr>
      </p:pic>
      <p:pic>
        <p:nvPicPr>
          <p:cNvPr id="9" name="Рисунок 8" descr="з.jpeg"/>
          <p:cNvPicPr>
            <a:picLocks noChangeAspect="1"/>
          </p:cNvPicPr>
          <p:nvPr/>
        </p:nvPicPr>
        <p:blipFill>
          <a:blip r:embed="rId3" cstate="print"/>
          <a:stretch>
            <a:fillRect/>
          </a:stretch>
        </p:blipFill>
        <p:spPr>
          <a:xfrm>
            <a:off x="3143240" y="4143380"/>
            <a:ext cx="2214578" cy="2357454"/>
          </a:xfrm>
          <a:prstGeom prst="round2DiagRect">
            <a:avLst>
              <a:gd name="adj1" fmla="val 16667"/>
              <a:gd name="adj2" fmla="val 0"/>
            </a:avLst>
          </a:prstGeom>
          <a:ln w="88900" cap="sq">
            <a:solidFill>
              <a:srgbClr val="7030A0"/>
            </a:solidFill>
            <a:miter lim="800000"/>
          </a:ln>
          <a:effectLst>
            <a:outerShdw blurRad="254000" algn="tl" rotWithShape="0">
              <a:srgbClr val="000000">
                <a:alpha val="43000"/>
              </a:srgbClr>
            </a:outerShdw>
          </a:effectLst>
        </p:spPr>
      </p:pic>
      <p:pic>
        <p:nvPicPr>
          <p:cNvPr id="1026" name="Picture 2"/>
          <p:cNvPicPr>
            <a:picLocks noChangeAspect="1" noChangeArrowheads="1"/>
          </p:cNvPicPr>
          <p:nvPr/>
        </p:nvPicPr>
        <p:blipFill>
          <a:blip r:embed="rId4" cstate="print"/>
          <a:srcRect/>
          <a:stretch>
            <a:fillRect/>
          </a:stretch>
        </p:blipFill>
        <p:spPr bwMode="auto">
          <a:xfrm>
            <a:off x="571472" y="4143380"/>
            <a:ext cx="2214578" cy="2428892"/>
          </a:xfrm>
          <a:prstGeom prst="round2DiagRect">
            <a:avLst>
              <a:gd name="adj1" fmla="val 16667"/>
              <a:gd name="adj2" fmla="val 0"/>
            </a:avLst>
          </a:prstGeom>
          <a:ln w="88900" cap="sq">
            <a:solidFill>
              <a:srgbClr val="7030A0"/>
            </a:solidFill>
            <a:miter lim="800000"/>
          </a:ln>
          <a:effectLst>
            <a:outerShdw blurRad="254000" algn="tl" rotWithShape="0">
              <a:srgbClr val="000000">
                <a:alpha val="43000"/>
              </a:srgbClr>
            </a:outerShdw>
          </a:effectLst>
        </p:spPr>
      </p:pic>
    </p:spTree>
  </p:cSld>
  <p:clrMapOvr>
    <a:masterClrMapping/>
  </p:clrMapOvr>
  <p:transition spd="slow">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7115196" cy="1089804"/>
          </a:xfrm>
        </p:spPr>
        <p:txBody>
          <a:bodyPr/>
          <a:lstStyle/>
          <a:p>
            <a:pPr indent="0" algn="ctr" fontAlgn="auto">
              <a:spcAft>
                <a:spcPts val="0"/>
              </a:spcAft>
              <a:defRPr/>
            </a:pPr>
            <a:r>
              <a:rPr lang="tt-RU" b="1" noProof="1" smtClean="0">
                <a:solidFill>
                  <a:srgbClr val="00B050"/>
                </a:solidFill>
              </a:rPr>
              <a:t>«Кем кайда эшли?»</a:t>
            </a:r>
            <a:endParaRPr lang="tt-RU" b="1" noProof="1">
              <a:solidFill>
                <a:srgbClr val="00B050"/>
              </a:solidFill>
            </a:endParaRPr>
          </a:p>
        </p:txBody>
      </p:sp>
      <p:pic>
        <p:nvPicPr>
          <p:cNvPr id="36867" name="Содержимое 4" descr="пешекче.jpeg"/>
          <p:cNvPicPr>
            <a:picLocks noGrp="1" noChangeAspect="1"/>
          </p:cNvPicPr>
          <p:nvPr>
            <p:ph sz="half" idx="1"/>
          </p:nvPr>
        </p:nvPicPr>
        <p:blipFill>
          <a:blip r:embed="rId2" cstate="print"/>
          <a:srcRect/>
          <a:stretch>
            <a:fillRect/>
          </a:stretch>
        </p:blipFill>
        <p:spPr>
          <a:xfrm>
            <a:off x="857224" y="1571612"/>
            <a:ext cx="3929063" cy="4732337"/>
          </a:xfrm>
          <a:prstGeom prst="rect">
            <a:avLst/>
          </a:prstGeom>
          <a:ln>
            <a:noFill/>
          </a:ln>
          <a:effectLst>
            <a:softEdge rad="112500"/>
          </a:effectLst>
        </p:spPr>
      </p:pic>
      <p:sp>
        <p:nvSpPr>
          <p:cNvPr id="36868" name="Содержимое 3"/>
          <p:cNvSpPr>
            <a:spLocks noGrp="1"/>
          </p:cNvSpPr>
          <p:nvPr>
            <p:ph sz="half" idx="2"/>
          </p:nvPr>
        </p:nvSpPr>
        <p:spPr>
          <a:xfrm>
            <a:off x="4648200" y="2714625"/>
            <a:ext cx="4038600" cy="3533775"/>
          </a:xfrm>
        </p:spPr>
        <p:txBody>
          <a:bodyPr/>
          <a:lstStyle/>
          <a:p>
            <a:pPr algn="ctr">
              <a:buFont typeface="Wingdings 2" pitchFamily="18" charset="2"/>
              <a:buNone/>
            </a:pPr>
            <a:r>
              <a:rPr lang="ru-RU" sz="9600" dirty="0" smtClean="0">
                <a:solidFill>
                  <a:srgbClr val="FF0000"/>
                </a:solidFill>
                <a:latin typeface="Times" pitchFamily="2" charset="0"/>
              </a:rPr>
              <a:t>???</a:t>
            </a:r>
          </a:p>
        </p:txBody>
      </p:sp>
    </p:spTree>
  </p:cSld>
  <p:clrMapOvr>
    <a:masterClrMapping/>
  </p:clrMapOvr>
  <p:transition spd="slow">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Содержимое 4" descr="доярка.jpeg"/>
          <p:cNvPicPr>
            <a:picLocks noGrp="1" noChangeAspect="1"/>
          </p:cNvPicPr>
          <p:nvPr>
            <p:ph sz="half" idx="1"/>
          </p:nvPr>
        </p:nvPicPr>
        <p:blipFill>
          <a:blip r:embed="rId2" cstate="print"/>
          <a:srcRect/>
          <a:stretch>
            <a:fillRect/>
          </a:stretch>
        </p:blipFill>
        <p:spPr>
          <a:xfrm>
            <a:off x="928662" y="1142984"/>
            <a:ext cx="3886200" cy="4857750"/>
          </a:xfrm>
          <a:prstGeom prst="rect">
            <a:avLst/>
          </a:prstGeom>
          <a:ln>
            <a:noFill/>
          </a:ln>
          <a:effectLst>
            <a:softEdge rad="112500"/>
          </a:effectLst>
        </p:spPr>
      </p:pic>
      <p:sp>
        <p:nvSpPr>
          <p:cNvPr id="37891" name="Содержимое 3"/>
          <p:cNvSpPr>
            <a:spLocks noGrp="1"/>
          </p:cNvSpPr>
          <p:nvPr>
            <p:ph sz="half" idx="2"/>
          </p:nvPr>
        </p:nvSpPr>
        <p:spPr>
          <a:xfrm>
            <a:off x="5214938" y="2786063"/>
            <a:ext cx="3471862" cy="3462337"/>
          </a:xfrm>
        </p:spPr>
        <p:txBody>
          <a:bodyPr/>
          <a:lstStyle/>
          <a:p>
            <a:pPr>
              <a:buFont typeface="Wingdings 2" pitchFamily="18" charset="2"/>
              <a:buNone/>
            </a:pPr>
            <a:r>
              <a:rPr lang="ru-RU" sz="9600" dirty="0" smtClean="0">
                <a:solidFill>
                  <a:srgbClr val="FF0000"/>
                </a:solidFill>
                <a:latin typeface="Times" pitchFamily="2" charset="0"/>
              </a:rPr>
              <a:t>???</a:t>
            </a:r>
          </a:p>
        </p:txBody>
      </p:sp>
    </p:spTree>
  </p:cSld>
  <p:clrMapOvr>
    <a:masterClrMapping/>
  </p:clrMapOvr>
  <p:transition spd="slow">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Содержимое 4" descr="укыт..jpeg"/>
          <p:cNvPicPr>
            <a:picLocks noGrp="1" noChangeAspect="1"/>
          </p:cNvPicPr>
          <p:nvPr>
            <p:ph sz="half" idx="1"/>
          </p:nvPr>
        </p:nvPicPr>
        <p:blipFill>
          <a:blip r:embed="rId2" cstate="print"/>
          <a:srcRect/>
          <a:stretch>
            <a:fillRect/>
          </a:stretch>
        </p:blipFill>
        <p:spPr>
          <a:xfrm>
            <a:off x="928662" y="857232"/>
            <a:ext cx="3824288" cy="5214938"/>
          </a:xfrm>
          <a:prstGeom prst="rect">
            <a:avLst/>
          </a:prstGeom>
          <a:ln>
            <a:noFill/>
          </a:ln>
          <a:effectLst>
            <a:softEdge rad="112500"/>
          </a:effectLst>
        </p:spPr>
      </p:pic>
      <p:sp>
        <p:nvSpPr>
          <p:cNvPr id="38915" name="Содержимое 3"/>
          <p:cNvSpPr>
            <a:spLocks noGrp="1"/>
          </p:cNvSpPr>
          <p:nvPr>
            <p:ph sz="half" idx="2"/>
          </p:nvPr>
        </p:nvSpPr>
        <p:spPr>
          <a:xfrm>
            <a:off x="5143500" y="2143125"/>
            <a:ext cx="3543300" cy="4105275"/>
          </a:xfrm>
        </p:spPr>
        <p:txBody>
          <a:bodyPr/>
          <a:lstStyle/>
          <a:p>
            <a:pPr>
              <a:buFont typeface="Wingdings 2" pitchFamily="18" charset="2"/>
              <a:buNone/>
            </a:pPr>
            <a:r>
              <a:rPr lang="ru-RU" sz="9600" dirty="0" smtClean="0">
                <a:solidFill>
                  <a:srgbClr val="FF0000"/>
                </a:solidFill>
                <a:latin typeface="Times" pitchFamily="2" charset="0"/>
              </a:rPr>
              <a:t>???</a:t>
            </a:r>
          </a:p>
        </p:txBody>
      </p:sp>
    </p:spTree>
  </p:cSld>
  <p:clrMapOvr>
    <a:masterClrMapping/>
  </p:clrMapOvr>
  <p:transition spd="slow">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00232" y="357166"/>
            <a:ext cx="4214842" cy="6215106"/>
          </a:xfrm>
          <a:solidFill>
            <a:srgbClr val="00B050"/>
          </a:solidFill>
          <a:ln>
            <a:noFill/>
          </a:ln>
        </p:spPr>
        <p:txBody>
          <a:bodyPr>
            <a:noAutofit/>
          </a:bodyPr>
          <a:lstStyle/>
          <a:p>
            <a:pPr algn="l"/>
            <a:r>
              <a:rPr lang="ru-RU" sz="2400" dirty="0" smtClean="0">
                <a:solidFill>
                  <a:srgbClr val="FF0000"/>
                </a:solidFill>
                <a:latin typeface="Times New Roman" pitchFamily="18" charset="0"/>
                <a:cs typeface="Times New Roman" pitchFamily="18" charset="0"/>
              </a:rPr>
              <a:t/>
            </a:r>
            <a:br>
              <a:rPr lang="ru-RU" sz="2400" dirty="0" smtClean="0">
                <a:solidFill>
                  <a:srgbClr val="FF0000"/>
                </a:solidFill>
                <a:latin typeface="Times New Roman" pitchFamily="18" charset="0"/>
                <a:cs typeface="Times New Roman" pitchFamily="18" charset="0"/>
              </a:rPr>
            </a:br>
            <a:r>
              <a:rPr lang="ru-RU" sz="2400" dirty="0" smtClean="0">
                <a:solidFill>
                  <a:srgbClr val="FF0000"/>
                </a:solidFill>
                <a:latin typeface="Times New Roman" pitchFamily="18" charset="0"/>
                <a:cs typeface="Times New Roman" pitchFamily="18" charset="0"/>
              </a:rPr>
              <a:t/>
            </a:r>
            <a:br>
              <a:rPr lang="ru-RU" sz="2400" dirty="0" smtClean="0">
                <a:solidFill>
                  <a:srgbClr val="FF0000"/>
                </a:solidFill>
                <a:latin typeface="Times New Roman" pitchFamily="18" charset="0"/>
                <a:cs typeface="Times New Roman" pitchFamily="18" charset="0"/>
              </a:rPr>
            </a:br>
            <a:r>
              <a:rPr lang="tt-RU" sz="2000" dirty="0" smtClean="0">
                <a:solidFill>
                  <a:srgbClr val="FF0000"/>
                </a:solidFill>
              </a:rPr>
              <a:t>“</a:t>
            </a:r>
            <a:r>
              <a:rPr lang="tt-RU" sz="2000" dirty="0" smtClean="0">
                <a:solidFill>
                  <a:srgbClr val="7030A0"/>
                </a:solidFill>
              </a:rPr>
              <a:t>Чипполино маҗаралары”</a:t>
            </a:r>
            <a:r>
              <a:rPr lang="tt-RU" sz="2000" dirty="0" smtClean="0"/>
              <a:t/>
            </a:r>
            <a:br>
              <a:rPr lang="tt-RU" sz="2000" dirty="0" smtClean="0"/>
            </a:br>
            <a:r>
              <a:rPr lang="tt-RU" sz="2000" b="1" dirty="0" smtClean="0">
                <a:solidFill>
                  <a:schemeClr val="tx1"/>
                </a:solidFill>
                <a:latin typeface="Times New Roman" pitchFamily="18" charset="0"/>
                <a:cs typeface="Times New Roman" pitchFamily="18" charset="0"/>
              </a:rPr>
              <a:t>В бу</a:t>
            </a:r>
            <a:r>
              <a:rPr lang="ru-RU" sz="2000" b="1" dirty="0" err="1" smtClean="0">
                <a:solidFill>
                  <a:schemeClr val="tx1"/>
                </a:solidFill>
                <a:latin typeface="Times New Roman" pitchFamily="18" charset="0"/>
                <a:cs typeface="Times New Roman" pitchFamily="18" charset="0"/>
              </a:rPr>
              <a:t>лочной</a:t>
            </a:r>
            <a:r>
              <a:rPr lang="ru-RU" sz="2000" b="1" dirty="0" smtClean="0">
                <a:solidFill>
                  <a:schemeClr val="tx1"/>
                </a:solidFill>
                <a:latin typeface="Times New Roman" pitchFamily="18" charset="0"/>
                <a:cs typeface="Times New Roman" pitchFamily="18" charset="0"/>
              </a:rPr>
              <a:t> пахнет</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Тестом и сдобой,</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Куртка шофёра </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Пахнет бензином,</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Блуза рабочего – </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Маслом машинным.</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Пахнет кондитер</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Орехом мускатным.</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Доктор в халате – </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Лекарством приятным.</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Рыхлый землёю, </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Полем и лугом</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Пахнет крестьянин,</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Идущий за плугом.</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Рыбой и морем</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Пахнет рыбак.</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Только бездельник </a:t>
            </a:r>
            <a:br>
              <a:rPr lang="ru-RU" sz="2000" b="1" dirty="0" smtClean="0">
                <a:solidFill>
                  <a:schemeClr val="tx1"/>
                </a:solidFill>
                <a:latin typeface="Times New Roman" pitchFamily="18" charset="0"/>
                <a:cs typeface="Times New Roman" pitchFamily="18" charset="0"/>
              </a:rPr>
            </a:br>
            <a:r>
              <a:rPr lang="ru-RU" sz="2000" b="1" dirty="0" smtClean="0">
                <a:solidFill>
                  <a:schemeClr val="tx1"/>
                </a:solidFill>
                <a:latin typeface="Times New Roman" pitchFamily="18" charset="0"/>
                <a:cs typeface="Times New Roman" pitchFamily="18" charset="0"/>
              </a:rPr>
              <a:t>Не пахнет никак.</a:t>
            </a:r>
            <a:br>
              <a:rPr lang="ru-RU" sz="2000" b="1" dirty="0" smtClean="0">
                <a:solidFill>
                  <a:schemeClr val="tx1"/>
                </a:solidFill>
                <a:latin typeface="Times New Roman" pitchFamily="18" charset="0"/>
                <a:cs typeface="Times New Roman" pitchFamily="18" charset="0"/>
              </a:rPr>
            </a:br>
            <a:r>
              <a:rPr lang="ru-RU" sz="2000" b="1" dirty="0" smtClean="0">
                <a:solidFill>
                  <a:srgbClr val="002060"/>
                </a:solidFill>
                <a:latin typeface="Times New Roman" pitchFamily="18" charset="0"/>
                <a:cs typeface="Times New Roman" pitchFamily="18" charset="0"/>
              </a:rPr>
              <a:t>                        </a:t>
            </a:r>
            <a:r>
              <a:rPr lang="tt-RU" sz="2000" dirty="0" smtClean="0">
                <a:solidFill>
                  <a:srgbClr val="002060"/>
                </a:solidFill>
              </a:rPr>
              <a:t>Джанни Родари </a:t>
            </a:r>
            <a:endParaRPr lang="ru-RU" sz="2000" dirty="0">
              <a:solidFill>
                <a:srgbClr val="002060"/>
              </a:solidFill>
              <a:latin typeface="Times New Roman" pitchFamily="18" charset="0"/>
              <a:cs typeface="Times New Roman" pitchFamily="18" charset="0"/>
            </a:endParaRPr>
          </a:p>
        </p:txBody>
      </p:sp>
      <p:sp>
        <p:nvSpPr>
          <p:cNvPr id="4" name="Солнце 3"/>
          <p:cNvSpPr/>
          <p:nvPr/>
        </p:nvSpPr>
        <p:spPr>
          <a:xfrm>
            <a:off x="500034" y="785794"/>
            <a:ext cx="1643074" cy="1714512"/>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Улыбающееся лицо 4"/>
          <p:cNvSpPr/>
          <p:nvPr/>
        </p:nvSpPr>
        <p:spPr>
          <a:xfrm>
            <a:off x="6500826" y="4429132"/>
            <a:ext cx="1643074" cy="1500198"/>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spd="slow">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000108"/>
          </a:xfrm>
        </p:spPr>
        <p:txBody>
          <a:bodyPr>
            <a:normAutofit fontScale="90000"/>
          </a:bodyPr>
          <a:lstStyle/>
          <a:p>
            <a:pPr marL="484632" indent="0" fontAlgn="auto">
              <a:spcAft>
                <a:spcPts val="0"/>
              </a:spcAft>
              <a:defRPr/>
            </a:pPr>
            <a:r>
              <a:rPr lang="tt-RU" b="1" i="1" noProof="1" smtClean="0">
                <a:solidFill>
                  <a:srgbClr val="FF0000"/>
                </a:solidFill>
              </a:rPr>
              <a:t>Предметлар кемгә кирәк?!</a:t>
            </a:r>
            <a:endParaRPr lang="tt-RU" b="1" i="1" noProof="1">
              <a:solidFill>
                <a:srgbClr val="FF0000"/>
              </a:solidFill>
            </a:endParaRPr>
          </a:p>
        </p:txBody>
      </p:sp>
      <p:pic>
        <p:nvPicPr>
          <p:cNvPr id="41987" name="Содержимое 3" descr="фартук.jpeg"/>
          <p:cNvPicPr>
            <a:picLocks noGrp="1" noChangeAspect="1"/>
          </p:cNvPicPr>
          <p:nvPr>
            <p:ph idx="1"/>
          </p:nvPr>
        </p:nvPicPr>
        <p:blipFill>
          <a:blip r:embed="rId2" cstate="print"/>
          <a:srcRect/>
          <a:stretch>
            <a:fillRect/>
          </a:stretch>
        </p:blipFill>
        <p:spPr>
          <a:xfrm>
            <a:off x="285720" y="1000108"/>
            <a:ext cx="3525838" cy="3286125"/>
          </a:xfrm>
          <a:prstGeom prst="rect">
            <a:avLst/>
          </a:prstGeom>
          <a:ln>
            <a:noFill/>
          </a:ln>
          <a:effectLst>
            <a:softEdge rad="112500"/>
          </a:effectLst>
        </p:spPr>
      </p:pic>
      <p:pic>
        <p:nvPicPr>
          <p:cNvPr id="41988" name="Picture 2" descr="C:\Documents and Settings\1\Рабочий стол\рисунки\гер.jpeg"/>
          <p:cNvPicPr>
            <a:picLocks noChangeAspect="1" noChangeArrowheads="1"/>
          </p:cNvPicPr>
          <p:nvPr/>
        </p:nvPicPr>
        <p:blipFill>
          <a:blip r:embed="rId3" cstate="print"/>
          <a:srcRect/>
          <a:stretch>
            <a:fillRect/>
          </a:stretch>
        </p:blipFill>
        <p:spPr bwMode="auto">
          <a:xfrm>
            <a:off x="4643438" y="1000108"/>
            <a:ext cx="3938587" cy="3071813"/>
          </a:xfrm>
          <a:prstGeom prst="rect">
            <a:avLst/>
          </a:prstGeom>
          <a:ln>
            <a:noFill/>
          </a:ln>
          <a:effectLst>
            <a:softEdge rad="112500"/>
          </a:effectLst>
        </p:spPr>
      </p:pic>
      <p:pic>
        <p:nvPicPr>
          <p:cNvPr id="41989" name="Picture 3" descr="C:\Documents and Settings\1\Рабочий стол\рисунки\весы.jpeg"/>
          <p:cNvPicPr>
            <a:picLocks noChangeAspect="1" noChangeArrowheads="1"/>
          </p:cNvPicPr>
          <p:nvPr/>
        </p:nvPicPr>
        <p:blipFill>
          <a:blip r:embed="rId4" cstate="print"/>
          <a:srcRect/>
          <a:stretch>
            <a:fillRect/>
          </a:stretch>
        </p:blipFill>
        <p:spPr bwMode="auto">
          <a:xfrm>
            <a:off x="3214688" y="3714750"/>
            <a:ext cx="2857500" cy="2857500"/>
          </a:xfrm>
          <a:prstGeom prst="rect">
            <a:avLst/>
          </a:prstGeom>
          <a:ln>
            <a:noFill/>
          </a:ln>
          <a:effectLst>
            <a:softEdge rad="112500"/>
          </a:effectLst>
        </p:spPr>
      </p:pic>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minullin.jpg"/>
          <p:cNvPicPr>
            <a:picLocks noChangeAspect="1"/>
          </p:cNvPicPr>
          <p:nvPr/>
        </p:nvPicPr>
        <p:blipFill>
          <a:blip r:embed="rId2" cstate="print"/>
          <a:stretch>
            <a:fillRect/>
          </a:stretch>
        </p:blipFill>
        <p:spPr>
          <a:xfrm>
            <a:off x="2071670" y="428604"/>
            <a:ext cx="4714908" cy="6000792"/>
          </a:xfrm>
          <a:prstGeom prst="rect">
            <a:avLst/>
          </a:prstGeom>
          <a:ln w="228600" cap="sq" cmpd="thickThin">
            <a:solidFill>
              <a:srgbClr val="000000"/>
            </a:solidFill>
            <a:prstDash val="solid"/>
            <a:miter lim="800000"/>
          </a:ln>
          <a:effectLst>
            <a:innerShdw blurRad="76200">
              <a:srgbClr val="000000"/>
            </a:innerShdw>
          </a:effectLst>
        </p:spPr>
      </p:pic>
      <p:sp>
        <p:nvSpPr>
          <p:cNvPr id="5" name="Солнце 4"/>
          <p:cNvSpPr/>
          <p:nvPr/>
        </p:nvSpPr>
        <p:spPr>
          <a:xfrm>
            <a:off x="500034" y="642918"/>
            <a:ext cx="857256" cy="928694"/>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олнце 5"/>
          <p:cNvSpPr/>
          <p:nvPr/>
        </p:nvSpPr>
        <p:spPr>
          <a:xfrm>
            <a:off x="7643834" y="5286388"/>
            <a:ext cx="857256" cy="928694"/>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олнце 6"/>
          <p:cNvSpPr/>
          <p:nvPr/>
        </p:nvSpPr>
        <p:spPr>
          <a:xfrm>
            <a:off x="642910" y="5214950"/>
            <a:ext cx="857256" cy="928694"/>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олнце 7"/>
          <p:cNvSpPr/>
          <p:nvPr/>
        </p:nvSpPr>
        <p:spPr>
          <a:xfrm>
            <a:off x="571472" y="3071810"/>
            <a:ext cx="857256" cy="928694"/>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олнце 8"/>
          <p:cNvSpPr/>
          <p:nvPr/>
        </p:nvSpPr>
        <p:spPr>
          <a:xfrm>
            <a:off x="7572396" y="2928934"/>
            <a:ext cx="857256" cy="928694"/>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олнце 9"/>
          <p:cNvSpPr/>
          <p:nvPr/>
        </p:nvSpPr>
        <p:spPr>
          <a:xfrm>
            <a:off x="7643834" y="642918"/>
            <a:ext cx="857256" cy="928694"/>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spd="slow">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сатучы.jpeg"/>
          <p:cNvPicPr>
            <a:picLocks noGrp="1" noChangeAspect="1"/>
          </p:cNvPicPr>
          <p:nvPr>
            <p:ph idx="1"/>
          </p:nvPr>
        </p:nvPicPr>
        <p:blipFill>
          <a:blip r:embed="rId2" cstate="print"/>
          <a:stretch>
            <a:fillRect/>
          </a:stretch>
        </p:blipFill>
        <p:spPr>
          <a:xfrm>
            <a:off x="2143108" y="428604"/>
            <a:ext cx="5032745" cy="6187801"/>
          </a:xfrm>
          <a:effectLst>
            <a:softEdge rad="112500"/>
          </a:effectLst>
        </p:spPr>
      </p:pic>
    </p:spTree>
  </p:cSld>
  <p:clrMapOvr>
    <a:masterClrMapping/>
  </p:clrMapOvr>
  <p:transition spd="slow">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балта.jpeg"/>
          <p:cNvPicPr>
            <a:picLocks noGrp="1" noChangeAspect="1"/>
          </p:cNvPicPr>
          <p:nvPr>
            <p:ph idx="1"/>
          </p:nvPr>
        </p:nvPicPr>
        <p:blipFill>
          <a:blip r:embed="rId2" cstate="print"/>
          <a:stretch>
            <a:fillRect/>
          </a:stretch>
        </p:blipFill>
        <p:spPr>
          <a:xfrm>
            <a:off x="857224" y="500042"/>
            <a:ext cx="3000396" cy="2273595"/>
          </a:xfrm>
          <a:prstGeom prst="round2DiagRect">
            <a:avLst>
              <a:gd name="adj1" fmla="val 16667"/>
              <a:gd name="adj2" fmla="val 0"/>
            </a:avLst>
          </a:prstGeom>
          <a:ln w="88900" cap="sq">
            <a:solidFill>
              <a:srgbClr val="7030A0"/>
            </a:solidFill>
            <a:miter lim="800000"/>
          </a:ln>
          <a:effectLst>
            <a:outerShdw blurRad="254000" algn="tl" rotWithShape="0">
              <a:srgbClr val="000000">
                <a:alpha val="43000"/>
              </a:srgbClr>
            </a:outerShdw>
          </a:effectLst>
        </p:spPr>
      </p:pic>
      <p:pic>
        <p:nvPicPr>
          <p:cNvPr id="5" name="Рисунок 4" descr="кадак.jpeg"/>
          <p:cNvPicPr>
            <a:picLocks noChangeAspect="1"/>
          </p:cNvPicPr>
          <p:nvPr/>
        </p:nvPicPr>
        <p:blipFill>
          <a:blip r:embed="rId3" cstate="print"/>
          <a:stretch>
            <a:fillRect/>
          </a:stretch>
        </p:blipFill>
        <p:spPr>
          <a:xfrm>
            <a:off x="5143504" y="571480"/>
            <a:ext cx="3071834" cy="2214578"/>
          </a:xfrm>
          <a:prstGeom prst="round2DiagRect">
            <a:avLst>
              <a:gd name="adj1" fmla="val 16667"/>
              <a:gd name="adj2" fmla="val 0"/>
            </a:avLst>
          </a:prstGeom>
          <a:ln w="88900" cap="sq">
            <a:solidFill>
              <a:srgbClr val="7030A0"/>
            </a:solidFill>
            <a:miter lim="800000"/>
          </a:ln>
          <a:effectLst>
            <a:outerShdw blurRad="254000" algn="tl" rotWithShape="0">
              <a:srgbClr val="000000">
                <a:alpha val="43000"/>
              </a:srgbClr>
            </a:outerShdw>
          </a:effectLst>
        </p:spPr>
      </p:pic>
      <p:pic>
        <p:nvPicPr>
          <p:cNvPr id="6" name="Рисунок 5" descr="пила.jpeg"/>
          <p:cNvPicPr>
            <a:picLocks noChangeAspect="1"/>
          </p:cNvPicPr>
          <p:nvPr/>
        </p:nvPicPr>
        <p:blipFill>
          <a:blip r:embed="rId4" cstate="print"/>
          <a:stretch>
            <a:fillRect/>
          </a:stretch>
        </p:blipFill>
        <p:spPr>
          <a:xfrm>
            <a:off x="928662" y="3786190"/>
            <a:ext cx="3000396" cy="2428892"/>
          </a:xfrm>
          <a:prstGeom prst="snip2DiagRect">
            <a:avLst/>
          </a:prstGeom>
          <a:solidFill>
            <a:srgbClr val="FFFFFF">
              <a:shade val="85000"/>
            </a:srgbClr>
          </a:solidFill>
          <a:ln w="88900" cap="sq">
            <a:solidFill>
              <a:srgbClr val="7030A0"/>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7" name="Рисунок 6" descr="чукеч.jpeg"/>
          <p:cNvPicPr>
            <a:picLocks noChangeAspect="1"/>
          </p:cNvPicPr>
          <p:nvPr/>
        </p:nvPicPr>
        <p:blipFill>
          <a:blip r:embed="rId5" cstate="print"/>
          <a:stretch>
            <a:fillRect/>
          </a:stretch>
        </p:blipFill>
        <p:spPr>
          <a:xfrm>
            <a:off x="5143504" y="3714752"/>
            <a:ext cx="3071834" cy="2500330"/>
          </a:xfrm>
          <a:prstGeom prst="snip2DiagRect">
            <a:avLst/>
          </a:prstGeom>
          <a:solidFill>
            <a:srgbClr val="FFFFFF">
              <a:shade val="85000"/>
            </a:srgbClr>
          </a:solidFill>
          <a:ln w="88900" cap="sq">
            <a:solidFill>
              <a:srgbClr val="7030A0"/>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slow">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skazko_02_cr.jpg"/>
          <p:cNvPicPr>
            <a:picLocks noGrp="1" noChangeAspect="1"/>
          </p:cNvPicPr>
          <p:nvPr>
            <p:ph idx="1"/>
          </p:nvPr>
        </p:nvPicPr>
        <p:blipFill>
          <a:blip r:embed="rId2" cstate="print"/>
          <a:stretch>
            <a:fillRect/>
          </a:stretch>
        </p:blipFill>
        <p:spPr>
          <a:xfrm>
            <a:off x="1928794" y="285728"/>
            <a:ext cx="4786346" cy="6143668"/>
          </a:xfrm>
          <a:prstGeom prst="round2DiagRect">
            <a:avLst>
              <a:gd name="adj1" fmla="val 16667"/>
              <a:gd name="adj2" fmla="val 0"/>
            </a:avLst>
          </a:prstGeom>
          <a:ln w="76200" cap="sq">
            <a:solidFill>
              <a:srgbClr val="00B050"/>
            </a:solidFill>
            <a:miter lim="800000"/>
          </a:ln>
          <a:effectLst>
            <a:outerShdw blurRad="254000" algn="tl" rotWithShape="0">
              <a:srgbClr val="000000">
                <a:alpha val="43000"/>
              </a:srgbClr>
            </a:outerShdw>
          </a:effectLst>
        </p:spPr>
      </p:pic>
      <p:sp>
        <p:nvSpPr>
          <p:cNvPr id="5" name="5-конечная звезда 4"/>
          <p:cNvSpPr/>
          <p:nvPr/>
        </p:nvSpPr>
        <p:spPr>
          <a:xfrm>
            <a:off x="571472" y="5429264"/>
            <a:ext cx="785818" cy="714380"/>
          </a:xfrm>
          <a:prstGeom prst="star5">
            <a:avLst>
              <a:gd name="adj" fmla="val 19098"/>
              <a:gd name="hf" fmla="val 105146"/>
              <a:gd name="vf" fmla="val 11055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FFFF00"/>
              </a:solidFill>
            </a:endParaRPr>
          </a:p>
        </p:txBody>
      </p:sp>
      <p:sp>
        <p:nvSpPr>
          <p:cNvPr id="6" name="5-конечная звезда 5"/>
          <p:cNvSpPr/>
          <p:nvPr/>
        </p:nvSpPr>
        <p:spPr>
          <a:xfrm>
            <a:off x="7715272" y="642918"/>
            <a:ext cx="785818" cy="71438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FFFF00"/>
              </a:solidFill>
            </a:endParaRPr>
          </a:p>
        </p:txBody>
      </p:sp>
    </p:spTree>
  </p:cSld>
  <p:clrMapOvr>
    <a:masterClrMapping/>
  </p:clrMapOvr>
  <p:transition spd="slow">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голка.jpeg"/>
          <p:cNvPicPr>
            <a:picLocks noChangeAspect="1"/>
          </p:cNvPicPr>
          <p:nvPr/>
        </p:nvPicPr>
        <p:blipFill>
          <a:blip r:embed="rId2" cstate="print"/>
          <a:stretch>
            <a:fillRect/>
          </a:stretch>
        </p:blipFill>
        <p:spPr>
          <a:xfrm>
            <a:off x="1142976" y="3857628"/>
            <a:ext cx="2714644" cy="2286016"/>
          </a:xfrm>
          <a:prstGeom prst="rect">
            <a:avLst/>
          </a:prstGeom>
          <a:solidFill>
            <a:srgbClr val="FFFF00"/>
          </a:solidFill>
          <a:ln>
            <a:solidFill>
              <a:srgbClr val="FFFF00"/>
            </a:solid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5" name="Рисунок 4" descr="кузлек.jpeg"/>
          <p:cNvPicPr>
            <a:picLocks noChangeAspect="1"/>
          </p:cNvPicPr>
          <p:nvPr/>
        </p:nvPicPr>
        <p:blipFill>
          <a:blip r:embed="rId3" cstate="print"/>
          <a:stretch>
            <a:fillRect/>
          </a:stretch>
        </p:blipFill>
        <p:spPr>
          <a:xfrm>
            <a:off x="1142976" y="642918"/>
            <a:ext cx="2643206" cy="2143140"/>
          </a:xfrm>
          <a:prstGeom prst="rect">
            <a:avLst/>
          </a:prstGeom>
          <a:ln w="76200">
            <a:solidFill>
              <a:srgbClr val="FFFF00"/>
            </a:solid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6" name="Рисунок 5" descr="нитка.jpeg"/>
          <p:cNvPicPr>
            <a:picLocks noChangeAspect="1"/>
          </p:cNvPicPr>
          <p:nvPr/>
        </p:nvPicPr>
        <p:blipFill>
          <a:blip r:embed="rId4" cstate="print"/>
          <a:stretch>
            <a:fillRect/>
          </a:stretch>
        </p:blipFill>
        <p:spPr>
          <a:xfrm>
            <a:off x="5143504" y="642918"/>
            <a:ext cx="2928958" cy="2214578"/>
          </a:xfrm>
          <a:prstGeom prst="rect">
            <a:avLst/>
          </a:prstGeom>
          <a:solidFill>
            <a:srgbClr val="FFFF00"/>
          </a:solidFill>
          <a:ln w="190500" cap="rnd">
            <a:solidFill>
              <a:srgbClr val="FFFF00"/>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7" name="Рисунок 6" descr="шв.машина.jpeg"/>
          <p:cNvPicPr>
            <a:picLocks noChangeAspect="1"/>
          </p:cNvPicPr>
          <p:nvPr/>
        </p:nvPicPr>
        <p:blipFill>
          <a:blip r:embed="rId5" cstate="print"/>
          <a:stretch>
            <a:fillRect/>
          </a:stretch>
        </p:blipFill>
        <p:spPr>
          <a:xfrm>
            <a:off x="5214942" y="3857628"/>
            <a:ext cx="2786082" cy="2357454"/>
          </a:xfrm>
          <a:prstGeom prst="rect">
            <a:avLst/>
          </a:prstGeom>
          <a:solidFill>
            <a:srgbClr val="FFFFFF">
              <a:shade val="85000"/>
            </a:srgbClr>
          </a:solidFill>
          <a:ln w="190500" cap="rnd">
            <a:solidFill>
              <a:srgbClr val="FFFF00"/>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ransition spd="slow">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тегуче.jpeg"/>
          <p:cNvPicPr>
            <a:picLocks noGrp="1" noChangeAspect="1"/>
          </p:cNvPicPr>
          <p:nvPr>
            <p:ph idx="1"/>
          </p:nvPr>
        </p:nvPicPr>
        <p:blipFill>
          <a:blip r:embed="rId2" cstate="print"/>
          <a:stretch>
            <a:fillRect/>
          </a:stretch>
        </p:blipFill>
        <p:spPr>
          <a:xfrm>
            <a:off x="1428728" y="428604"/>
            <a:ext cx="6105791" cy="6065086"/>
          </a:xfrm>
          <a:effectLst>
            <a:softEdge rad="112500"/>
          </a:effectLst>
        </p:spPr>
      </p:pic>
    </p:spTree>
  </p:cSld>
  <p:clrMapOvr>
    <a:masterClrMapping/>
  </p:clrMapOvr>
  <p:transition spd="slow">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484632" indent="0" algn="ctr" fontAlgn="auto">
              <a:spcAft>
                <a:spcPts val="0"/>
              </a:spcAft>
              <a:defRPr/>
            </a:pPr>
            <a:r>
              <a:rPr lang="tt-RU" noProof="1" smtClean="0">
                <a:solidFill>
                  <a:srgbClr val="FF0000"/>
                </a:solidFill>
              </a:rPr>
              <a:t>Бирем: </a:t>
            </a:r>
            <a:endParaRPr lang="tt-RU" noProof="1">
              <a:solidFill>
                <a:srgbClr val="FF0000"/>
              </a:solidFill>
            </a:endParaRPr>
          </a:p>
        </p:txBody>
      </p:sp>
      <p:sp>
        <p:nvSpPr>
          <p:cNvPr id="47107" name="Содержимое 2"/>
          <p:cNvSpPr>
            <a:spLocks noGrp="1"/>
          </p:cNvSpPr>
          <p:nvPr>
            <p:ph idx="1"/>
          </p:nvPr>
        </p:nvSpPr>
        <p:spPr>
          <a:xfrm>
            <a:off x="285720" y="1571625"/>
            <a:ext cx="8858280" cy="4883150"/>
          </a:xfrm>
        </p:spPr>
        <p:txBody>
          <a:bodyPr/>
          <a:lstStyle/>
          <a:p>
            <a:pPr>
              <a:buFont typeface="Wingdings 2" pitchFamily="18" charset="2"/>
              <a:buNone/>
            </a:pPr>
            <a:r>
              <a:rPr lang="tt-RU" i="1" dirty="0" smtClean="0">
                <a:solidFill>
                  <a:srgbClr val="FFFF00"/>
                </a:solidFill>
              </a:rPr>
              <a:t>1. Математика терминнары: сумма,.............</a:t>
            </a:r>
            <a:endParaRPr lang="ru-RU" dirty="0" smtClean="0">
              <a:solidFill>
                <a:srgbClr val="FFFF00"/>
              </a:solidFill>
            </a:endParaRPr>
          </a:p>
          <a:p>
            <a:pPr>
              <a:buFont typeface="Wingdings 2" pitchFamily="18" charset="2"/>
              <a:buNone/>
            </a:pPr>
            <a:r>
              <a:rPr lang="tt-RU" i="1" dirty="0" smtClean="0">
                <a:solidFill>
                  <a:srgbClr val="FFFF00"/>
                </a:solidFill>
              </a:rPr>
              <a:t>2. Тел белеме терминнары: тартык авазлар,...</a:t>
            </a:r>
            <a:endParaRPr lang="ru-RU" dirty="0" smtClean="0">
              <a:solidFill>
                <a:srgbClr val="FFFF00"/>
              </a:solidFill>
            </a:endParaRPr>
          </a:p>
          <a:p>
            <a:pPr>
              <a:buFont typeface="Wingdings 2" pitchFamily="18" charset="2"/>
              <a:buNone/>
            </a:pPr>
            <a:r>
              <a:rPr lang="tt-RU" i="1" dirty="0" smtClean="0">
                <a:solidFill>
                  <a:srgbClr val="FFFF00"/>
                </a:solidFill>
              </a:rPr>
              <a:t>3. Әдәбият белеме терминнары: персон</a:t>
            </a:r>
            <a:r>
              <a:rPr lang="ru-RU" i="1" dirty="0" smtClean="0">
                <a:solidFill>
                  <a:srgbClr val="FFFF00"/>
                </a:solidFill>
              </a:rPr>
              <a:t>аж,...</a:t>
            </a:r>
            <a:endParaRPr lang="ru-RU" dirty="0" smtClean="0">
              <a:solidFill>
                <a:srgbClr val="FFFF00"/>
              </a:solidFill>
            </a:endParaRPr>
          </a:p>
          <a:p>
            <a:pPr>
              <a:buFont typeface="Wingdings 2" pitchFamily="18" charset="2"/>
              <a:buNone/>
            </a:pPr>
            <a:r>
              <a:rPr lang="ru-RU" i="1" dirty="0" smtClean="0">
                <a:solidFill>
                  <a:srgbClr val="FFFF00"/>
                </a:solidFill>
              </a:rPr>
              <a:t>4. География </a:t>
            </a:r>
            <a:r>
              <a:rPr lang="ru-RU" i="1" dirty="0" err="1" smtClean="0">
                <a:solidFill>
                  <a:srgbClr val="FFFF00"/>
                </a:solidFill>
              </a:rPr>
              <a:t>терминнары</a:t>
            </a:r>
            <a:r>
              <a:rPr lang="ru-RU" i="1" dirty="0" smtClean="0">
                <a:solidFill>
                  <a:srgbClr val="FFFF00"/>
                </a:solidFill>
              </a:rPr>
              <a:t>: глобус,……………..</a:t>
            </a:r>
            <a:endParaRPr lang="ru-RU" dirty="0" smtClean="0">
              <a:solidFill>
                <a:srgbClr val="FFFF00"/>
              </a:solidFill>
            </a:endParaRPr>
          </a:p>
          <a:p>
            <a:pPr>
              <a:buFont typeface="Wingdings 2" pitchFamily="18" charset="2"/>
              <a:buNone/>
            </a:pPr>
            <a:r>
              <a:rPr lang="ru-RU" i="1" dirty="0" smtClean="0">
                <a:solidFill>
                  <a:srgbClr val="FFFF00"/>
                </a:solidFill>
              </a:rPr>
              <a:t>5. Музыка </a:t>
            </a:r>
            <a:r>
              <a:rPr lang="ru-RU" i="1" dirty="0" err="1" smtClean="0">
                <a:solidFill>
                  <a:srgbClr val="FFFF00"/>
                </a:solidFill>
              </a:rPr>
              <a:t>терминнары</a:t>
            </a:r>
            <a:r>
              <a:rPr lang="ru-RU" i="1" dirty="0" smtClean="0">
                <a:solidFill>
                  <a:srgbClr val="FFFF00"/>
                </a:solidFill>
              </a:rPr>
              <a:t>: нота,…………………….</a:t>
            </a:r>
            <a:endParaRPr lang="ru-RU" dirty="0" smtClean="0">
              <a:solidFill>
                <a:srgbClr val="FFFF00"/>
              </a:solidFill>
            </a:endParaRPr>
          </a:p>
          <a:p>
            <a:pPr>
              <a:buFont typeface="Wingdings 2" pitchFamily="18" charset="2"/>
              <a:buNone/>
            </a:pPr>
            <a:r>
              <a:rPr lang="ru-RU" i="1" dirty="0" smtClean="0">
                <a:solidFill>
                  <a:srgbClr val="FFFF00"/>
                </a:solidFill>
              </a:rPr>
              <a:t>6. Информатика </a:t>
            </a:r>
            <a:r>
              <a:rPr lang="ru-RU" i="1" dirty="0" err="1" smtClean="0">
                <a:solidFill>
                  <a:srgbClr val="FFFF00"/>
                </a:solidFill>
              </a:rPr>
              <a:t>терминнары</a:t>
            </a:r>
            <a:r>
              <a:rPr lang="ru-RU" i="1" dirty="0" smtClean="0">
                <a:solidFill>
                  <a:srgbClr val="FFFF00"/>
                </a:solidFill>
              </a:rPr>
              <a:t> : дискет,……….</a:t>
            </a:r>
            <a:endParaRPr lang="ru-RU" dirty="0" smtClean="0">
              <a:solidFill>
                <a:srgbClr val="FFFF00"/>
              </a:solidFill>
            </a:endParaRPr>
          </a:p>
          <a:p>
            <a:pPr>
              <a:buFont typeface="Wingdings 2" pitchFamily="18" charset="2"/>
              <a:buNone/>
            </a:pPr>
            <a:endParaRPr lang="ru-RU" dirty="0" smtClean="0">
              <a:solidFill>
                <a:srgbClr val="FFFF00"/>
              </a:solidFill>
            </a:endParaRPr>
          </a:p>
        </p:txBody>
      </p:sp>
    </p:spTree>
  </p:cSld>
  <p:clrMapOvr>
    <a:masterClrMapping/>
  </p:clrMapOvr>
  <p:transition spd="slow">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28604"/>
            <a:ext cx="9144000" cy="1399032"/>
          </a:xfrm>
        </p:spPr>
        <p:txBody>
          <a:bodyPr>
            <a:normAutofit fontScale="90000"/>
          </a:bodyPr>
          <a:lstStyle/>
          <a:p>
            <a:pPr marL="484632" indent="0" algn="ctr" fontAlgn="auto">
              <a:spcAft>
                <a:spcPts val="0"/>
              </a:spcAft>
              <a:defRPr/>
            </a:pPr>
            <a:r>
              <a:rPr lang="tt-RU" b="1" i="1" dirty="0" smtClean="0">
                <a:solidFill>
                  <a:srgbClr val="FF0000"/>
                </a:solidFill>
              </a:rPr>
              <a:t>Бирелгән җөмләләрне татарчага тәрҗемә итеп языгыз.</a:t>
            </a:r>
            <a:endParaRPr lang="ru-RU" b="1" i="1" dirty="0">
              <a:solidFill>
                <a:srgbClr val="FF0000"/>
              </a:solidFill>
            </a:endParaRPr>
          </a:p>
        </p:txBody>
      </p:sp>
      <p:sp>
        <p:nvSpPr>
          <p:cNvPr id="3" name="Содержимое 2"/>
          <p:cNvSpPr>
            <a:spLocks noGrp="1"/>
          </p:cNvSpPr>
          <p:nvPr>
            <p:ph idx="1"/>
          </p:nvPr>
        </p:nvSpPr>
        <p:spPr>
          <a:xfrm>
            <a:off x="457200" y="1714488"/>
            <a:ext cx="8686800" cy="4572000"/>
          </a:xfrm>
        </p:spPr>
        <p:txBody>
          <a:bodyPr>
            <a:normAutofit/>
          </a:bodyPr>
          <a:lstStyle/>
          <a:p>
            <a:pPr marL="0" indent="384048" fontAlgn="auto">
              <a:spcBef>
                <a:spcPts val="0"/>
              </a:spcBef>
              <a:spcAft>
                <a:spcPts val="0"/>
              </a:spcAft>
              <a:buFont typeface="Wingdings" pitchFamily="2" charset="2"/>
              <a:buChar char="v"/>
              <a:defRPr/>
            </a:pPr>
            <a:r>
              <a:rPr lang="tt-RU" i="1" dirty="0" smtClean="0">
                <a:solidFill>
                  <a:srgbClr val="FFFF00"/>
                </a:solidFill>
              </a:rPr>
              <a:t>1.Ветеринар лечит </a:t>
            </a:r>
            <a:r>
              <a:rPr lang="ru-RU" i="1" dirty="0" smtClean="0">
                <a:solidFill>
                  <a:srgbClr val="FFFF00"/>
                </a:solidFill>
              </a:rPr>
              <a:t>ж</a:t>
            </a:r>
            <a:r>
              <a:rPr lang="tt-RU" i="1" dirty="0" smtClean="0">
                <a:solidFill>
                  <a:srgbClr val="FFFF00"/>
                </a:solidFill>
              </a:rPr>
              <a:t>ивотных. </a:t>
            </a:r>
            <a:endParaRPr lang="ru-RU" dirty="0" smtClean="0">
              <a:solidFill>
                <a:srgbClr val="FFFF00"/>
              </a:solidFill>
            </a:endParaRPr>
          </a:p>
          <a:p>
            <a:pPr marL="0" indent="384048" fontAlgn="auto">
              <a:spcBef>
                <a:spcPts val="0"/>
              </a:spcBef>
              <a:spcAft>
                <a:spcPts val="0"/>
              </a:spcAft>
              <a:buFont typeface="Wingdings 2"/>
              <a:buNone/>
              <a:defRPr/>
            </a:pPr>
            <a:r>
              <a:rPr lang="tt-RU" i="1" dirty="0" smtClean="0">
                <a:solidFill>
                  <a:srgbClr val="FFFF00"/>
                </a:solidFill>
              </a:rPr>
              <a:t>2. Медсестра присматривает за бол</a:t>
            </a:r>
            <a:r>
              <a:rPr lang="ru-RU" i="1" dirty="0" err="1" smtClean="0">
                <a:solidFill>
                  <a:srgbClr val="FFFF00"/>
                </a:solidFill>
              </a:rPr>
              <a:t>ьными</a:t>
            </a:r>
            <a:r>
              <a:rPr lang="ru-RU" i="1" dirty="0" smtClean="0">
                <a:solidFill>
                  <a:srgbClr val="FFFF00"/>
                </a:solidFill>
              </a:rPr>
              <a:t>.</a:t>
            </a:r>
            <a:endParaRPr lang="ru-RU" dirty="0" smtClean="0">
              <a:solidFill>
                <a:srgbClr val="FFFF00"/>
              </a:solidFill>
            </a:endParaRPr>
          </a:p>
          <a:p>
            <a:pPr marL="0" indent="384048" fontAlgn="auto">
              <a:spcBef>
                <a:spcPts val="0"/>
              </a:spcBef>
              <a:spcAft>
                <a:spcPts val="0"/>
              </a:spcAft>
              <a:buFont typeface="Wingdings" pitchFamily="2" charset="2"/>
              <a:buChar char="v"/>
              <a:defRPr/>
            </a:pPr>
            <a:r>
              <a:rPr lang="ru-RU" i="1" dirty="0" smtClean="0">
                <a:solidFill>
                  <a:srgbClr val="FFFF00"/>
                </a:solidFill>
              </a:rPr>
              <a:t>3. Учитель учит детей писать грамотно.</a:t>
            </a:r>
            <a:endParaRPr lang="ru-RU" dirty="0" smtClean="0">
              <a:solidFill>
                <a:srgbClr val="FFFF00"/>
              </a:solidFill>
            </a:endParaRPr>
          </a:p>
          <a:p>
            <a:pPr marL="0" indent="384048" fontAlgn="auto">
              <a:spcBef>
                <a:spcPts val="0"/>
              </a:spcBef>
              <a:spcAft>
                <a:spcPts val="0"/>
              </a:spcAft>
              <a:buFont typeface="Wingdings" pitchFamily="2" charset="2"/>
              <a:buChar char="v"/>
              <a:defRPr/>
            </a:pPr>
            <a:r>
              <a:rPr lang="tt-RU" i="1" dirty="0" smtClean="0">
                <a:solidFill>
                  <a:srgbClr val="FFFF00"/>
                </a:solidFill>
              </a:rPr>
              <a:t>4. Марату понравился герой из сказки Габдуллы Тукая “Шурале”.</a:t>
            </a:r>
            <a:endParaRPr lang="ru-RU" dirty="0" smtClean="0">
              <a:solidFill>
                <a:srgbClr val="FFFF00"/>
              </a:solidFill>
            </a:endParaRPr>
          </a:p>
          <a:p>
            <a:pPr marL="0" indent="384048" fontAlgn="auto">
              <a:spcBef>
                <a:spcPts val="0"/>
              </a:spcBef>
              <a:spcAft>
                <a:spcPts val="0"/>
              </a:spcAft>
              <a:buFont typeface="Wingdings" pitchFamily="2" charset="2"/>
              <a:buChar char="v"/>
              <a:defRPr/>
            </a:pPr>
            <a:r>
              <a:rPr lang="tt-RU" i="1" dirty="0" smtClean="0">
                <a:solidFill>
                  <a:srgbClr val="FFFF00"/>
                </a:solidFill>
              </a:rPr>
              <a:t>5. Таблетки врачей хранятся в специальных комнатах.</a:t>
            </a:r>
            <a:endParaRPr lang="ru-RU" dirty="0" smtClean="0">
              <a:solidFill>
                <a:srgbClr val="FFFF00"/>
              </a:solidFill>
            </a:endParaRPr>
          </a:p>
          <a:p>
            <a:pPr marL="0" indent="384048" fontAlgn="auto">
              <a:spcBef>
                <a:spcPts val="0"/>
              </a:spcBef>
              <a:spcAft>
                <a:spcPts val="0"/>
              </a:spcAft>
              <a:buFont typeface="Wingdings" pitchFamily="2" charset="2"/>
              <a:buChar char="v"/>
              <a:defRPr/>
            </a:pPr>
            <a:r>
              <a:rPr lang="tt-RU" i="1" dirty="0" smtClean="0">
                <a:solidFill>
                  <a:srgbClr val="FFFF00"/>
                </a:solidFill>
              </a:rPr>
              <a:t>6. Музыканты играют на разных музыкальных инструментах</a:t>
            </a:r>
            <a:r>
              <a:rPr lang="tt-RU" dirty="0" smtClean="0">
                <a:solidFill>
                  <a:srgbClr val="FFFF00"/>
                </a:solidFill>
              </a:rPr>
              <a:t>.</a:t>
            </a:r>
            <a:endParaRPr lang="ru-RU" dirty="0" smtClean="0">
              <a:solidFill>
                <a:srgbClr val="FFFF00"/>
              </a:solidFill>
            </a:endParaRPr>
          </a:p>
          <a:p>
            <a:pPr marL="448056" indent="-384048" fontAlgn="auto">
              <a:spcAft>
                <a:spcPts val="0"/>
              </a:spcAft>
              <a:buFont typeface="Wingdings 2"/>
              <a:buChar char=""/>
              <a:defRPr/>
            </a:pPr>
            <a:endParaRPr lang="ru-RU" dirty="0"/>
          </a:p>
        </p:txBody>
      </p:sp>
    </p:spTree>
  </p:cSld>
  <p:clrMapOvr>
    <a:masterClrMapping/>
  </p:clrMapOvr>
  <p:transition spd="slow">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4" name="Содержимое 3" descr="i.jpeg"/>
          <p:cNvPicPr>
            <a:picLocks noGrp="1" noChangeAspect="1"/>
          </p:cNvPicPr>
          <p:nvPr>
            <p:ph idx="1"/>
          </p:nvPr>
        </p:nvPicPr>
        <p:blipFill>
          <a:blip r:embed="rId2" cstate="print"/>
          <a:stretch>
            <a:fillRect/>
          </a:stretch>
        </p:blipFill>
        <p:spPr>
          <a:xfrm>
            <a:off x="1928794" y="785794"/>
            <a:ext cx="5214974" cy="5143536"/>
          </a:xfrm>
          <a:prstGeom prst="rect">
            <a:avLst/>
          </a:prstGeom>
          <a:ln w="190500" cap="sq">
            <a:solidFill>
              <a:schemeClr val="accent6">
                <a:lumMod val="75000"/>
              </a:schemeClr>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overrideClrMapping bg1="lt1" tx1="dk1" bg2="lt2" tx2="dk2" accent1="accent1" accent2="accent2" accent3="accent3" accent4="accent4" accent5="accent5" accent6="accent6" hlink="hlink" folHlink="folHlink"/>
  </p:clrMapOvr>
  <p:transition spd="slow">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20579216">
            <a:off x="1369989" y="2249873"/>
            <a:ext cx="5829312" cy="1446994"/>
          </a:xfrm>
        </p:spPr>
        <p:txBody>
          <a:bodyPr>
            <a:noAutofit/>
          </a:bodyPr>
          <a:lstStyle/>
          <a:p>
            <a:pPr marL="484632" indent="0" fontAlgn="auto">
              <a:spcAft>
                <a:spcPts val="0"/>
              </a:spcAft>
              <a:defRPr/>
            </a:pPr>
            <a:r>
              <a:rPr lang="tt-RU" sz="9600" b="1" i="1" noProof="1" smtClean="0">
                <a:solidFill>
                  <a:schemeClr val="accent1">
                    <a:tint val="83000"/>
                    <a:satMod val="150000"/>
                  </a:schemeClr>
                </a:solidFill>
              </a:rPr>
              <a:t/>
            </a:r>
            <a:br>
              <a:rPr lang="tt-RU" sz="9600" b="1" i="1" noProof="1" smtClean="0">
                <a:solidFill>
                  <a:schemeClr val="accent1">
                    <a:tint val="83000"/>
                    <a:satMod val="150000"/>
                  </a:schemeClr>
                </a:solidFill>
              </a:rPr>
            </a:br>
            <a:r>
              <a:rPr lang="tt-RU" sz="9600" b="1" i="1" noProof="1" smtClean="0">
                <a:solidFill>
                  <a:schemeClr val="accent1">
                    <a:tint val="83000"/>
                    <a:satMod val="150000"/>
                  </a:schemeClr>
                </a:solidFill>
              </a:rPr>
              <a:t/>
            </a:r>
            <a:br>
              <a:rPr lang="tt-RU" sz="9600" b="1" i="1" noProof="1" smtClean="0">
                <a:solidFill>
                  <a:schemeClr val="accent1">
                    <a:tint val="83000"/>
                    <a:satMod val="150000"/>
                  </a:schemeClr>
                </a:solidFill>
              </a:rPr>
            </a:br>
            <a:r>
              <a:rPr lang="tt-RU" sz="9600" b="1" i="1" noProof="1" smtClean="0">
                <a:solidFill>
                  <a:schemeClr val="accent1">
                    <a:tint val="83000"/>
                    <a:satMod val="150000"/>
                  </a:schemeClr>
                </a:solidFill>
              </a:rPr>
              <a:t/>
            </a:r>
            <a:br>
              <a:rPr lang="tt-RU" sz="9600" b="1" i="1" noProof="1" smtClean="0">
                <a:solidFill>
                  <a:schemeClr val="accent1">
                    <a:tint val="83000"/>
                    <a:satMod val="150000"/>
                  </a:schemeClr>
                </a:solidFill>
              </a:rPr>
            </a:br>
            <a:r>
              <a:rPr lang="tt-RU" sz="9600" b="1" i="1" noProof="1" smtClean="0">
                <a:solidFill>
                  <a:schemeClr val="accent1">
                    <a:tint val="83000"/>
                    <a:satMod val="150000"/>
                  </a:schemeClr>
                </a:solidFill>
              </a:rPr>
              <a:t>  </a:t>
            </a:r>
            <a:r>
              <a:rPr lang="tt-RU" sz="9600" b="1" i="1" noProof="1" smtClean="0">
                <a:solidFill>
                  <a:srgbClr val="FF0000"/>
                </a:solidFill>
              </a:rPr>
              <a:t>тәмам</a:t>
            </a:r>
            <a:endParaRPr lang="tt-RU" sz="9600" b="1" i="1" noProof="1">
              <a:solidFill>
                <a:srgbClr val="FF0000"/>
              </a:solidFill>
            </a:endParaRPr>
          </a:p>
        </p:txBody>
      </p:sp>
      <p:sp>
        <p:nvSpPr>
          <p:cNvPr id="3" name="Улыбающееся лицо 2"/>
          <p:cNvSpPr/>
          <p:nvPr/>
        </p:nvSpPr>
        <p:spPr>
          <a:xfrm>
            <a:off x="6500826" y="4500570"/>
            <a:ext cx="1928826" cy="1714512"/>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Улыбающееся лицо 3"/>
          <p:cNvSpPr/>
          <p:nvPr/>
        </p:nvSpPr>
        <p:spPr>
          <a:xfrm>
            <a:off x="642910" y="714356"/>
            <a:ext cx="2000264" cy="1714512"/>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нутый угол 3"/>
          <p:cNvSpPr/>
          <p:nvPr/>
        </p:nvSpPr>
        <p:spPr>
          <a:xfrm>
            <a:off x="285720" y="642918"/>
            <a:ext cx="8572560" cy="5286412"/>
          </a:xfrm>
          <a:prstGeom prst="foldedCorne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tt-RU" sz="6000" dirty="0" smtClean="0">
                <a:solidFill>
                  <a:srgbClr val="FF0000"/>
                </a:solidFill>
              </a:rPr>
              <a:t>Һөнәр</a:t>
            </a:r>
            <a:r>
              <a:rPr lang="tt-RU" sz="6000" dirty="0" smtClean="0">
                <a:solidFill>
                  <a:srgbClr val="002060"/>
                </a:solidFill>
              </a:rPr>
              <a:t> -  профессия</a:t>
            </a:r>
          </a:p>
          <a:p>
            <a:pPr algn="just">
              <a:buNone/>
            </a:pPr>
            <a:r>
              <a:rPr lang="tt-RU" sz="6000" dirty="0" smtClean="0">
                <a:solidFill>
                  <a:srgbClr val="FF0000"/>
                </a:solidFill>
              </a:rPr>
              <a:t>Һөнәрчелек</a:t>
            </a:r>
            <a:r>
              <a:rPr lang="tt-RU" sz="6000" dirty="0" smtClean="0">
                <a:solidFill>
                  <a:srgbClr val="002060"/>
                </a:solidFill>
              </a:rPr>
              <a:t> сүзләре - профессионал</a:t>
            </a:r>
            <a:r>
              <a:rPr lang="ru-RU" sz="6000" dirty="0" err="1" smtClean="0">
                <a:solidFill>
                  <a:srgbClr val="002060"/>
                </a:solidFill>
              </a:rPr>
              <a:t>ь</a:t>
            </a:r>
            <a:r>
              <a:rPr lang="tt-RU" sz="6000" dirty="0" smtClean="0">
                <a:solidFill>
                  <a:srgbClr val="002060"/>
                </a:solidFill>
              </a:rPr>
              <a:t>ные термины</a:t>
            </a:r>
            <a:endParaRPr lang="ru-RU" sz="6000" dirty="0" smtClean="0">
              <a:solidFill>
                <a:srgbClr val="002060"/>
              </a:solidFill>
            </a:endParaRPr>
          </a:p>
          <a:p>
            <a:pPr>
              <a:buFont typeface="Wingdings 2" pitchFamily="18" charset="2"/>
              <a:buNone/>
            </a:pPr>
            <a:endParaRPr lang="ru-RU" sz="6000" dirty="0" smtClean="0"/>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C:\Documents and Settings\1\Рабочий стол\рабит батулла\IMG_1508.JPG"/>
          <p:cNvPicPr>
            <a:picLocks noChangeAspect="1" noChangeArrowheads="1"/>
          </p:cNvPicPr>
          <p:nvPr/>
        </p:nvPicPr>
        <p:blipFill>
          <a:blip r:embed="rId2" cstate="print"/>
          <a:srcRect/>
          <a:stretch>
            <a:fillRect/>
          </a:stretch>
        </p:blipFill>
        <p:spPr bwMode="auto">
          <a:xfrm>
            <a:off x="6572264" y="4286256"/>
            <a:ext cx="2308223" cy="2195179"/>
          </a:xfrm>
          <a:prstGeom prst="rect">
            <a:avLst/>
          </a:prstGeom>
          <a:ln>
            <a:noFill/>
          </a:ln>
          <a:effectLst>
            <a:softEdge rad="112500"/>
          </a:effectLst>
        </p:spPr>
      </p:pic>
      <p:pic>
        <p:nvPicPr>
          <p:cNvPr id="3075" name="Picture 3" descr="E:\картинки\wapos_ru_15628g.jpg"/>
          <p:cNvPicPr>
            <a:picLocks noChangeAspect="1" noChangeArrowheads="1"/>
          </p:cNvPicPr>
          <p:nvPr/>
        </p:nvPicPr>
        <p:blipFill>
          <a:blip r:embed="rId3" cstate="print"/>
          <a:srcRect/>
          <a:stretch>
            <a:fillRect/>
          </a:stretch>
        </p:blipFill>
        <p:spPr bwMode="auto">
          <a:xfrm rot="570412">
            <a:off x="6555388" y="162048"/>
            <a:ext cx="2176091" cy="2571744"/>
          </a:xfrm>
          <a:prstGeom prst="ellipse">
            <a:avLst/>
          </a:prstGeom>
          <a:ln>
            <a:noFill/>
          </a:ln>
          <a:effectLst>
            <a:softEdge rad="112500"/>
          </a:effectLst>
        </p:spPr>
      </p:pic>
      <p:sp>
        <p:nvSpPr>
          <p:cNvPr id="2" name="Заголовок 1"/>
          <p:cNvSpPr>
            <a:spLocks noGrp="1"/>
          </p:cNvSpPr>
          <p:nvPr>
            <p:ph type="title"/>
          </p:nvPr>
        </p:nvSpPr>
        <p:spPr>
          <a:xfrm>
            <a:off x="0" y="-285776"/>
            <a:ext cx="7786710" cy="1643074"/>
          </a:xfrm>
        </p:spPr>
        <p:txBody>
          <a:bodyPr/>
          <a:lstStyle/>
          <a:p>
            <a:pPr marL="484632" indent="0" fontAlgn="auto">
              <a:spcAft>
                <a:spcPts val="0"/>
              </a:spcAft>
              <a:defRPr/>
            </a:pPr>
            <a:r>
              <a:rPr lang="ru-RU" sz="4400" dirty="0" smtClean="0">
                <a:solidFill>
                  <a:srgbClr val="FFC000"/>
                </a:solidFill>
                <a:latin typeface="Times" pitchFamily="2" charset="0"/>
              </a:rPr>
              <a:t>    Яраткан </a:t>
            </a:r>
            <a:r>
              <a:rPr lang="tt-RU" sz="4400" noProof="1" smtClean="0">
                <a:solidFill>
                  <a:srgbClr val="FFC000"/>
                </a:solidFill>
                <a:latin typeface="Times" pitchFamily="2" charset="0"/>
              </a:rPr>
              <a:t>шигыребез</a:t>
            </a:r>
            <a:endParaRPr lang="tt-RU" sz="4400" noProof="1">
              <a:solidFill>
                <a:srgbClr val="FFC000"/>
              </a:solidFill>
              <a:latin typeface="Times" pitchFamily="2" charset="0"/>
            </a:endParaRPr>
          </a:p>
        </p:txBody>
      </p:sp>
      <p:sp>
        <p:nvSpPr>
          <p:cNvPr id="13317" name="Содержимое 2"/>
          <p:cNvSpPr>
            <a:spLocks noGrp="1"/>
          </p:cNvSpPr>
          <p:nvPr>
            <p:ph idx="1"/>
          </p:nvPr>
        </p:nvSpPr>
        <p:spPr>
          <a:xfrm>
            <a:off x="0" y="1357313"/>
            <a:ext cx="8686800" cy="5097462"/>
          </a:xfrm>
        </p:spPr>
        <p:txBody>
          <a:bodyPr/>
          <a:lstStyle/>
          <a:p>
            <a:pPr>
              <a:buFont typeface="Wingdings 2" pitchFamily="18" charset="2"/>
              <a:buNone/>
            </a:pPr>
            <a:r>
              <a:rPr lang="tt-RU" sz="4000" b="1" i="1" smtClean="0"/>
              <a:t>Уң кул белән каләм тотабыз, </a:t>
            </a:r>
            <a:endParaRPr lang="ru-RU" sz="4000" b="1" smtClean="0"/>
          </a:p>
          <a:p>
            <a:pPr>
              <a:buFont typeface="Wingdings 2" pitchFamily="18" charset="2"/>
              <a:buNone/>
            </a:pPr>
            <a:r>
              <a:rPr lang="tt-RU" sz="4000" b="1" i="1" smtClean="0"/>
              <a:t> Без дөрес хәрефләр язабыз. </a:t>
            </a:r>
            <a:endParaRPr lang="ru-RU" sz="4000" b="1" smtClean="0"/>
          </a:p>
          <a:p>
            <a:pPr>
              <a:buFont typeface="Wingdings 2" pitchFamily="18" charset="2"/>
              <a:buNone/>
            </a:pPr>
            <a:r>
              <a:rPr lang="tt-RU" sz="4000" b="1" i="1" smtClean="0"/>
              <a:t> Сул кул белән дәфтәр тотабыз, </a:t>
            </a:r>
            <a:endParaRPr lang="ru-RU" sz="4000" b="1" smtClean="0"/>
          </a:p>
          <a:p>
            <a:pPr>
              <a:buFont typeface="Wingdings 2" pitchFamily="18" charset="2"/>
              <a:buNone/>
            </a:pPr>
            <a:r>
              <a:rPr lang="tt-RU" sz="4000" b="1" i="1" smtClean="0"/>
              <a:t> Уң кулыбыз белән булышабыз. </a:t>
            </a:r>
            <a:endParaRPr lang="ru-RU" sz="4000" b="1" smtClean="0"/>
          </a:p>
          <a:p>
            <a:pPr>
              <a:buFont typeface="Wingdings 2" pitchFamily="18" charset="2"/>
              <a:buNone/>
            </a:pPr>
            <a:r>
              <a:rPr lang="tt-RU" sz="4000" b="1" i="1" smtClean="0"/>
              <a:t> Куллар яши тату гына, </a:t>
            </a:r>
            <a:endParaRPr lang="ru-RU" sz="4000" b="1" smtClean="0"/>
          </a:p>
          <a:p>
            <a:pPr>
              <a:buFont typeface="Wingdings 2" pitchFamily="18" charset="2"/>
              <a:buNone/>
            </a:pPr>
            <a:r>
              <a:rPr lang="tt-RU" sz="4000" b="1" i="1" smtClean="0"/>
              <a:t> Дус булып, булышып кына.</a:t>
            </a:r>
            <a:endParaRPr lang="ru-RU" sz="4000" b="1" smtClean="0"/>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28736"/>
          </a:xfrm>
        </p:spPr>
        <p:txBody>
          <a:bodyPr/>
          <a:lstStyle/>
          <a:p>
            <a:pPr marL="484632" indent="0" algn="ctr" fontAlgn="auto">
              <a:spcAft>
                <a:spcPts val="0"/>
              </a:spcAft>
              <a:defRPr/>
            </a:pPr>
            <a:r>
              <a:rPr lang="ru-RU" sz="6000" b="1" dirty="0" smtClean="0">
                <a:solidFill>
                  <a:srgbClr val="FF0000"/>
                </a:solidFill>
              </a:rPr>
              <a:t>Бу кем????????</a:t>
            </a:r>
            <a:endParaRPr lang="ru-RU" sz="6000" b="1" dirty="0">
              <a:solidFill>
                <a:srgbClr val="FF0000"/>
              </a:solidFill>
            </a:endParaRPr>
          </a:p>
        </p:txBody>
      </p:sp>
      <p:pic>
        <p:nvPicPr>
          <p:cNvPr id="4" name="Содержимое 3" descr="стомотолог.jpeg"/>
          <p:cNvPicPr>
            <a:picLocks noGrp="1" noChangeAspect="1"/>
          </p:cNvPicPr>
          <p:nvPr>
            <p:ph idx="1"/>
          </p:nvPr>
        </p:nvPicPr>
        <p:blipFill>
          <a:blip r:embed="rId2" cstate="print"/>
          <a:stretch>
            <a:fillRect/>
          </a:stretch>
        </p:blipFill>
        <p:spPr>
          <a:xfrm>
            <a:off x="1285852" y="1284431"/>
            <a:ext cx="6715172" cy="5058763"/>
          </a:xfrm>
          <a:prstGeom prst="roundRect">
            <a:avLst>
              <a:gd name="adj" fmla="val 8594"/>
            </a:avLst>
          </a:prstGeom>
          <a:solidFill>
            <a:srgbClr val="FFFFFF">
              <a:shade val="85000"/>
            </a:srgbClr>
          </a:solidFill>
          <a:effectLst>
            <a:reflection blurRad="12700" stA="38000" endPos="28000" dist="5000" dir="5400000" sy="-100000" algn="bl" rotWithShape="0"/>
          </a:effectLst>
        </p:spPr>
      </p:pic>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Содержимое 2"/>
          <p:cNvSpPr>
            <a:spLocks noGrp="1"/>
          </p:cNvSpPr>
          <p:nvPr>
            <p:ph idx="1"/>
          </p:nvPr>
        </p:nvSpPr>
        <p:spPr>
          <a:xfrm>
            <a:off x="0" y="1357313"/>
            <a:ext cx="8686800" cy="5097462"/>
          </a:xfrm>
        </p:spPr>
        <p:txBody>
          <a:bodyPr/>
          <a:lstStyle/>
          <a:p>
            <a:pPr algn="ctr">
              <a:buFont typeface="Wingdings 2" pitchFamily="18" charset="2"/>
              <a:buNone/>
            </a:pPr>
            <a:r>
              <a:rPr lang="ru-RU" sz="9600" noProof="1" smtClean="0">
                <a:solidFill>
                  <a:srgbClr val="FFFF00"/>
                </a:solidFill>
                <a:latin typeface="Times" pitchFamily="2" charset="0"/>
              </a:rPr>
              <a:t>Теш врачы – стоматолог </a:t>
            </a:r>
          </a:p>
        </p:txBody>
      </p:sp>
      <p:pic>
        <p:nvPicPr>
          <p:cNvPr id="3" name="Рисунок 2" descr="теш.jpeg"/>
          <p:cNvPicPr>
            <a:picLocks noChangeAspect="1"/>
          </p:cNvPicPr>
          <p:nvPr/>
        </p:nvPicPr>
        <p:blipFill>
          <a:blip r:embed="rId2" cstate="print"/>
          <a:stretch>
            <a:fillRect/>
          </a:stretch>
        </p:blipFill>
        <p:spPr>
          <a:xfrm>
            <a:off x="5857884" y="4786322"/>
            <a:ext cx="2857520" cy="1785950"/>
          </a:xfrm>
          <a:prstGeom prst="rect">
            <a:avLst/>
          </a:prstGeom>
          <a:ln>
            <a:noFill/>
          </a:ln>
          <a:effectLst>
            <a:softEdge rad="112500"/>
          </a:effectLst>
        </p:spPr>
      </p:pic>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шофёр.jpeg"/>
          <p:cNvPicPr>
            <a:picLocks noGrp="1" noChangeAspect="1"/>
          </p:cNvPicPr>
          <p:nvPr>
            <p:ph idx="1"/>
          </p:nvPr>
        </p:nvPicPr>
        <p:blipFill>
          <a:blip r:embed="rId2" cstate="print"/>
          <a:stretch>
            <a:fillRect/>
          </a:stretch>
        </p:blipFill>
        <p:spPr>
          <a:xfrm>
            <a:off x="785786" y="642918"/>
            <a:ext cx="7582530" cy="5286412"/>
          </a:xfrm>
          <a:prstGeom prst="roundRect">
            <a:avLst>
              <a:gd name="adj" fmla="val 8594"/>
            </a:avLst>
          </a:prstGeom>
          <a:solidFill>
            <a:srgbClr val="FFFFFF">
              <a:shade val="85000"/>
            </a:srgbClr>
          </a:solidFill>
          <a:effectLst>
            <a:reflection blurRad="12700" stA="38000" endPos="28000" dist="5000" dir="5400000" sy="-100000" algn="bl" rotWithShape="0"/>
          </a:effectLst>
        </p:spPr>
      </p:pic>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Содержимое 2"/>
          <p:cNvSpPr>
            <a:spLocks noGrp="1"/>
          </p:cNvSpPr>
          <p:nvPr>
            <p:ph idx="1"/>
          </p:nvPr>
        </p:nvSpPr>
        <p:spPr>
          <a:xfrm>
            <a:off x="0" y="714375"/>
            <a:ext cx="9144000" cy="5740400"/>
          </a:xfrm>
        </p:spPr>
        <p:txBody>
          <a:bodyPr/>
          <a:lstStyle/>
          <a:p>
            <a:pPr algn="ctr">
              <a:buFont typeface="Wingdings 2" pitchFamily="18" charset="2"/>
              <a:buNone/>
            </a:pPr>
            <a:r>
              <a:rPr lang="tt-RU" sz="9600" dirty="0" smtClean="0">
                <a:solidFill>
                  <a:srgbClr val="FFFF00"/>
                </a:solidFill>
                <a:latin typeface="Times" pitchFamily="2" charset="0"/>
              </a:rPr>
              <a:t>Машина йөртүче – шофёр</a:t>
            </a:r>
            <a:endParaRPr lang="ru-RU" sz="9600" dirty="0" smtClean="0">
              <a:solidFill>
                <a:srgbClr val="FFFF00"/>
              </a:solidFill>
              <a:latin typeface="Times" pitchFamily="2" charset="0"/>
            </a:endParaRPr>
          </a:p>
        </p:txBody>
      </p:sp>
      <p:pic>
        <p:nvPicPr>
          <p:cNvPr id="3" name="Рисунок 2" descr="маш..jpeg"/>
          <p:cNvPicPr>
            <a:picLocks noChangeAspect="1"/>
          </p:cNvPicPr>
          <p:nvPr/>
        </p:nvPicPr>
        <p:blipFill>
          <a:blip r:embed="rId2" cstate="print"/>
          <a:stretch>
            <a:fillRect/>
          </a:stretch>
        </p:blipFill>
        <p:spPr>
          <a:xfrm>
            <a:off x="285720" y="4643446"/>
            <a:ext cx="2428892" cy="1857388"/>
          </a:xfrm>
          <a:prstGeom prst="rect">
            <a:avLst/>
          </a:prstGeom>
          <a:ln>
            <a:noFill/>
          </a:ln>
          <a:effectLst>
            <a:softEdge rad="112500"/>
          </a:effectLst>
        </p:spPr>
      </p:pic>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Литей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225</TotalTime>
  <Words>291</Words>
  <Application>Microsoft Office PowerPoint</Application>
  <PresentationFormat>Экран (4:3)</PresentationFormat>
  <Paragraphs>53</Paragraphs>
  <Slides>38</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38</vt:i4>
      </vt:variant>
    </vt:vector>
  </HeadingPairs>
  <TitlesOfParts>
    <vt:vector size="40" baseType="lpstr">
      <vt:lpstr>Литейная</vt:lpstr>
      <vt:lpstr>Апекс</vt:lpstr>
      <vt:lpstr>Слайд 1</vt:lpstr>
      <vt:lpstr>Слайд 2</vt:lpstr>
      <vt:lpstr>Слайд 3</vt:lpstr>
      <vt:lpstr>Слайд 4</vt:lpstr>
      <vt:lpstr>    Яраткан шигыребез</vt:lpstr>
      <vt:lpstr>Бу кем????????</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Без әле бераз ардык, ял итәргә уйладык. Башны иябез алга, ә аннары артка, Уңга-сулга борабыз, аннан карап торабыз.  Иң өсләрен сикертәбез, кулларны биетәбез. Бер алга, бер артка сузып, куңелле ял итәбез. Аннары без чүгәлибез, тезләрне кочаклыйбыз. Башларны алга яшереп, бераз гына йоклыйбыз. Менә ничек ял иттек, дәресне дәвам иттек. </vt:lpstr>
      <vt:lpstr>«Кем кайда эшли?»</vt:lpstr>
      <vt:lpstr>Слайд 26</vt:lpstr>
      <vt:lpstr>Слайд 27</vt:lpstr>
      <vt:lpstr>  “Чипполино маҗаралары” В булочной пахнет Тестом и сдобой, Куртка шофёра  Пахнет бензином, Блуза рабочего –  Маслом машинным. Пахнет кондитер Орехом мускатным. Доктор в халате –  Лекарством приятным. Рыхлый землёю,  Полем и лугом Пахнет крестьянин, Идущий за плугом. Рыбой и морем Пахнет рыбак. Только бездельник  Не пахнет никак.                         Джанни Родари </vt:lpstr>
      <vt:lpstr>Предметлар кемгә кирәк?!</vt:lpstr>
      <vt:lpstr>Слайд 30</vt:lpstr>
      <vt:lpstr>Слайд 31</vt:lpstr>
      <vt:lpstr>Слайд 32</vt:lpstr>
      <vt:lpstr>Слайд 33</vt:lpstr>
      <vt:lpstr>Слайд 34</vt:lpstr>
      <vt:lpstr>Бирем: </vt:lpstr>
      <vt:lpstr>Бирелгән җөмләләрне татарчага тәрҗемә итеп языгыз.</vt:lpstr>
      <vt:lpstr>Слайд 37</vt:lpstr>
      <vt:lpstr>     тәмам</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«Һөнәрләр һәм һәнәрчелек сзләре»</dc:title>
  <cp:lastModifiedBy>1</cp:lastModifiedBy>
  <cp:revision>33</cp:revision>
  <dcterms:modified xsi:type="dcterms:W3CDTF">2011-11-24T15:02:35Z</dcterms:modified>
</cp:coreProperties>
</file>