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1" r:id="rId3"/>
    <p:sldId id="257" r:id="rId4"/>
    <p:sldId id="260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002060"/>
                </a:solidFill>
                <a:latin typeface="Segoe Script" pitchFamily="34" charset="0"/>
              </a:rPr>
              <a:t>Понятие о предлоге</a:t>
            </a:r>
            <a:endParaRPr lang="ru-RU" sz="8000" b="1" dirty="0">
              <a:solidFill>
                <a:srgbClr val="002060"/>
              </a:solidFill>
              <a:latin typeface="Segoe Script" pitchFamily="34" charset="0"/>
            </a:endParaRPr>
          </a:p>
        </p:txBody>
      </p:sp>
      <p:pic>
        <p:nvPicPr>
          <p:cNvPr id="1026" name="Picture 2" descr="C:\Users\Antoxa\Desktop\временно\23559152_10173556_9680356_9706123_nn4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143248"/>
            <a:ext cx="2193716" cy="3152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7496204" cy="1368412"/>
          </a:xfrm>
        </p:spPr>
        <p:txBody>
          <a:bodyPr>
            <a:prstTxWarp prst="textDoubleWave1">
              <a:avLst/>
            </a:prstTxWarp>
            <a:noAutofit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  <a:latin typeface="Segoe Script" pitchFamily="34" charset="0"/>
              </a:rPr>
              <a:t>Грамматическая пятиминутка!!!</a:t>
            </a:r>
            <a:endParaRPr lang="ru-RU" sz="4000" b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b="1" i="1" dirty="0" smtClean="0">
                <a:solidFill>
                  <a:schemeClr val="tx2">
                    <a:lumMod val="10000"/>
                  </a:schemeClr>
                </a:solidFill>
              </a:rPr>
              <a:t>Выполняя упражнение Оля </a:t>
            </a:r>
            <a:r>
              <a:rPr lang="ru-RU" b="1" i="1" dirty="0" err="1" smtClean="0">
                <a:solidFill>
                  <a:schemeClr val="tx2">
                    <a:lumMod val="10000"/>
                  </a:schemeClr>
                </a:solidFill>
              </a:rPr>
              <a:t>недопустила</a:t>
            </a:r>
            <a:r>
              <a:rPr lang="ru-RU" b="1" i="1" dirty="0" smtClean="0">
                <a:solidFill>
                  <a:schemeClr val="tx2">
                    <a:lumMod val="10000"/>
                  </a:schemeClr>
                </a:solidFill>
              </a:rPr>
              <a:t> ни одной ошибки.</a:t>
            </a:r>
          </a:p>
          <a:p>
            <a:r>
              <a:rPr lang="ru-RU" b="1" i="1" dirty="0" smtClean="0">
                <a:solidFill>
                  <a:schemeClr val="tx2">
                    <a:lumMod val="10000"/>
                  </a:schemeClr>
                </a:solidFill>
              </a:rPr>
              <a:t>вика решающая задачу выглядела очень задумчиво.</a:t>
            </a:r>
          </a:p>
          <a:p>
            <a:r>
              <a:rPr lang="ru-RU" b="1" i="1" dirty="0" smtClean="0">
                <a:solidFill>
                  <a:schemeClr val="tx2">
                    <a:lumMod val="10000"/>
                  </a:schemeClr>
                </a:solidFill>
              </a:rPr>
              <a:t>Люба ты нашла записку лежащую в книжке</a:t>
            </a:r>
            <a:r>
              <a:rPr lang="en-US" b="1" i="1" dirty="0" smtClean="0">
                <a:solidFill>
                  <a:schemeClr val="tx2">
                    <a:lumMod val="10000"/>
                  </a:schemeClr>
                </a:solidFill>
              </a:rPr>
              <a:t>?</a:t>
            </a:r>
            <a:endParaRPr lang="ru-RU" b="1" i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b="1" i="1" dirty="0" smtClean="0">
                <a:solidFill>
                  <a:schemeClr val="tx2">
                    <a:lumMod val="10000"/>
                  </a:schemeClr>
                </a:solidFill>
              </a:rPr>
              <a:t>Выполняя упражнение</a:t>
            </a:r>
            <a:r>
              <a:rPr lang="ru-RU" b="1" i="1" dirty="0" smtClean="0">
                <a:solidFill>
                  <a:srgbClr val="FF0000"/>
                </a:solidFill>
              </a:rPr>
              <a:t>,</a:t>
            </a:r>
            <a:r>
              <a:rPr lang="ru-RU" b="1" i="1" dirty="0" smtClean="0">
                <a:solidFill>
                  <a:schemeClr val="tx2">
                    <a:lumMod val="10000"/>
                  </a:schemeClr>
                </a:solidFill>
              </a:rPr>
              <a:t> Оля </a:t>
            </a:r>
            <a:r>
              <a:rPr lang="ru-RU" b="1" i="1" dirty="0" err="1" smtClean="0">
                <a:solidFill>
                  <a:schemeClr val="tx2">
                    <a:lumMod val="10000"/>
                  </a:schemeClr>
                </a:solidFill>
              </a:rPr>
              <a:t>не</a:t>
            </a:r>
            <a:r>
              <a:rPr lang="ru-RU" b="1" i="1" dirty="0" err="1" smtClean="0">
                <a:solidFill>
                  <a:srgbClr val="FF0000"/>
                </a:solidFill>
              </a:rPr>
              <a:t>_</a:t>
            </a:r>
            <a:r>
              <a:rPr lang="ru-RU" b="1" i="1" dirty="0" err="1" smtClean="0">
                <a:solidFill>
                  <a:schemeClr val="tx2">
                    <a:lumMod val="10000"/>
                  </a:schemeClr>
                </a:solidFill>
              </a:rPr>
              <a:t>допустила</a:t>
            </a:r>
            <a:r>
              <a:rPr lang="ru-RU" b="1" i="1" dirty="0" smtClean="0">
                <a:solidFill>
                  <a:schemeClr val="tx2">
                    <a:lumMod val="10000"/>
                  </a:schemeClr>
                </a:solidFill>
              </a:rPr>
              <a:t> ни одной ошибки.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В</a:t>
            </a:r>
            <a:r>
              <a:rPr lang="ru-RU" b="1" i="1" dirty="0" smtClean="0">
                <a:solidFill>
                  <a:schemeClr val="tx2">
                    <a:lumMod val="10000"/>
                  </a:schemeClr>
                </a:solidFill>
              </a:rPr>
              <a:t>ика</a:t>
            </a:r>
            <a:r>
              <a:rPr lang="ru-RU" b="1" i="1" dirty="0" smtClean="0">
                <a:solidFill>
                  <a:srgbClr val="FF0000"/>
                </a:solidFill>
              </a:rPr>
              <a:t>,</a:t>
            </a:r>
            <a:r>
              <a:rPr lang="ru-RU" b="1" i="1" dirty="0" smtClean="0">
                <a:solidFill>
                  <a:schemeClr val="tx2">
                    <a:lumMod val="10000"/>
                  </a:schemeClr>
                </a:solidFill>
              </a:rPr>
              <a:t> решающая задачу</a:t>
            </a:r>
            <a:r>
              <a:rPr lang="ru-RU" b="1" i="1" dirty="0" smtClean="0">
                <a:solidFill>
                  <a:srgbClr val="FF0000"/>
                </a:solidFill>
              </a:rPr>
              <a:t>,</a:t>
            </a:r>
            <a:r>
              <a:rPr lang="ru-RU" b="1" i="1" dirty="0" smtClean="0">
                <a:solidFill>
                  <a:schemeClr val="tx2">
                    <a:lumMod val="10000"/>
                  </a:schemeClr>
                </a:solidFill>
              </a:rPr>
              <a:t> выглядела очень задумчиво.</a:t>
            </a:r>
          </a:p>
          <a:p>
            <a:r>
              <a:rPr lang="ru-RU" b="1" i="1" dirty="0" smtClean="0">
                <a:solidFill>
                  <a:schemeClr val="tx2">
                    <a:lumMod val="10000"/>
                  </a:schemeClr>
                </a:solidFill>
              </a:rPr>
              <a:t>Люба</a:t>
            </a:r>
            <a:r>
              <a:rPr lang="ru-RU" b="1" i="1" dirty="0" smtClean="0">
                <a:solidFill>
                  <a:srgbClr val="FF0000"/>
                </a:solidFill>
              </a:rPr>
              <a:t>,</a:t>
            </a:r>
            <a:r>
              <a:rPr lang="ru-RU" b="1" i="1" dirty="0" smtClean="0">
                <a:solidFill>
                  <a:schemeClr val="tx2">
                    <a:lumMod val="10000"/>
                  </a:schemeClr>
                </a:solidFill>
              </a:rPr>
              <a:t> ты нашла записку</a:t>
            </a:r>
            <a:r>
              <a:rPr lang="ru-RU" b="1" i="1" dirty="0" smtClean="0">
                <a:solidFill>
                  <a:srgbClr val="FF0000"/>
                </a:solidFill>
              </a:rPr>
              <a:t>,</a:t>
            </a:r>
            <a:r>
              <a:rPr lang="ru-RU" b="1" i="1" dirty="0" smtClean="0">
                <a:solidFill>
                  <a:schemeClr val="tx2">
                    <a:lumMod val="10000"/>
                  </a:schemeClr>
                </a:solidFill>
              </a:rPr>
              <a:t> лежащую в книжке</a:t>
            </a:r>
            <a:r>
              <a:rPr lang="en-US" b="1" i="1" dirty="0" smtClean="0">
                <a:solidFill>
                  <a:schemeClr val="tx2">
                    <a:lumMod val="10000"/>
                  </a:schemeClr>
                </a:solidFill>
              </a:rPr>
              <a:t>?</a:t>
            </a:r>
            <a:endParaRPr lang="ru-RU" b="1" i="1" dirty="0" smtClean="0">
              <a:solidFill>
                <a:schemeClr val="tx2">
                  <a:lumMod val="1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7496204" cy="436880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Segoe Script" pitchFamily="34" charset="0"/>
              </a:rPr>
              <a:t>Ребята, давайте подумаем, что мы должны сделать на уроке, давайте поставим цель!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Segoe Script" pitchFamily="34" charset="0"/>
            </a:endParaRPr>
          </a:p>
        </p:txBody>
      </p:sp>
      <p:pic>
        <p:nvPicPr>
          <p:cNvPr id="4" name="Содержимое 3" descr="0_4ee0e_127c76a8_S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43570" y="3000372"/>
            <a:ext cx="2890368" cy="261065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C000"/>
                </a:solidFill>
                <a:latin typeface="Monotype Corsiva" pitchFamily="66" charset="0"/>
              </a:rPr>
              <a:t>План работы</a:t>
            </a:r>
            <a:r>
              <a:rPr lang="en-US" sz="6600" dirty="0" smtClean="0">
                <a:solidFill>
                  <a:srgbClr val="FFC000"/>
                </a:solidFill>
                <a:latin typeface="Monotype Corsiva" pitchFamily="66" charset="0"/>
              </a:rPr>
              <a:t>:</a:t>
            </a:r>
            <a:endParaRPr lang="ru-RU" sz="6600" dirty="0">
              <a:solidFill>
                <a:srgbClr val="FFC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25000"/>
                  </a:schemeClr>
                </a:solidFill>
                <a:latin typeface="Monotype Corsiva" pitchFamily="66" charset="0"/>
              </a:rPr>
              <a:t>1</a:t>
            </a:r>
            <a:r>
              <a:rPr lang="ru-RU" b="1" dirty="0" smtClean="0">
                <a:solidFill>
                  <a:schemeClr val="tx2">
                    <a:lumMod val="25000"/>
                  </a:schemeClr>
                </a:solidFill>
                <a:latin typeface="Monotype Corsiva" pitchFamily="66" charset="0"/>
              </a:rPr>
              <a:t>. Изучаем новый материал. Составляем схему «Предлог». </a:t>
            </a:r>
          </a:p>
          <a:p>
            <a:pPr algn="ctr"/>
            <a:endParaRPr lang="ru-RU" b="1" dirty="0" smtClean="0">
              <a:solidFill>
                <a:schemeClr val="tx2">
                  <a:lumMod val="25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25000"/>
                  </a:schemeClr>
                </a:solidFill>
                <a:latin typeface="Monotype Corsiva" pitchFamily="66" charset="0"/>
              </a:rPr>
              <a:t>2. Выполняем упражнение </a:t>
            </a:r>
            <a:r>
              <a:rPr lang="ru-RU" b="1" dirty="0" smtClean="0">
                <a:solidFill>
                  <a:schemeClr val="tx2">
                    <a:lumMod val="25000"/>
                  </a:schemeClr>
                </a:solidFill>
                <a:latin typeface="Monotype Corsiva" pitchFamily="66" charset="0"/>
              </a:rPr>
              <a:t>298. </a:t>
            </a:r>
            <a:r>
              <a:rPr lang="ru-RU" b="1" dirty="0" smtClean="0">
                <a:solidFill>
                  <a:schemeClr val="tx2">
                    <a:lumMod val="25000"/>
                  </a:schemeClr>
                </a:solidFill>
                <a:latin typeface="Monotype Corsiva" pitchFamily="66" charset="0"/>
              </a:rPr>
              <a:t>Работаем у доски</a:t>
            </a:r>
            <a:r>
              <a:rPr lang="ru-RU" b="1" dirty="0" smtClean="0">
                <a:solidFill>
                  <a:schemeClr val="tx2">
                    <a:lumMod val="25000"/>
                  </a:schemeClr>
                </a:solidFill>
                <a:latin typeface="Monotype Corsiva" pitchFamily="66" charset="0"/>
              </a:rPr>
              <a:t>. </a:t>
            </a:r>
            <a:endParaRPr lang="ru-RU" b="1" dirty="0" smtClean="0">
              <a:solidFill>
                <a:schemeClr val="tx2">
                  <a:lumMod val="25000"/>
                </a:schemeClr>
              </a:solidFill>
              <a:latin typeface="Monotype Corsiva" pitchFamily="66" charset="0"/>
            </a:endParaRPr>
          </a:p>
          <a:p>
            <a:pPr algn="ctr">
              <a:buNone/>
            </a:pPr>
            <a:endParaRPr lang="ru-RU" b="1" dirty="0" smtClean="0">
              <a:solidFill>
                <a:schemeClr val="tx2">
                  <a:lumMod val="25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25000"/>
                  </a:schemeClr>
                </a:solidFill>
                <a:latin typeface="Monotype Corsiva" pitchFamily="66" charset="0"/>
              </a:rPr>
              <a:t>3. Самостоятельная работа в рабочей </a:t>
            </a:r>
            <a:r>
              <a:rPr lang="ru-RU" b="1" dirty="0" err="1" smtClean="0">
                <a:solidFill>
                  <a:schemeClr val="tx2">
                    <a:lumMod val="25000"/>
                  </a:schemeClr>
                </a:solidFill>
                <a:latin typeface="Monotype Corsiva" pitchFamily="66" charset="0"/>
              </a:rPr>
              <a:t>тетадке</a:t>
            </a:r>
            <a:endParaRPr lang="ru-RU" b="1" dirty="0" smtClean="0">
              <a:solidFill>
                <a:schemeClr val="tx2">
                  <a:lumMod val="25000"/>
                </a:schemeClr>
              </a:solidFill>
              <a:latin typeface="Monotype Corsiva" pitchFamily="66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tx2">
                    <a:lumMod val="25000"/>
                  </a:schemeClr>
                </a:solidFill>
                <a:latin typeface="Monotype Corsiva" pitchFamily="66" charset="0"/>
              </a:rPr>
              <a:t> стр. </a:t>
            </a:r>
            <a:r>
              <a:rPr lang="ru-RU" b="1" dirty="0" smtClean="0">
                <a:solidFill>
                  <a:schemeClr val="tx2">
                    <a:lumMod val="25000"/>
                  </a:schemeClr>
                </a:solidFill>
                <a:latin typeface="Monotype Corsiva" pitchFamily="66" charset="0"/>
              </a:rPr>
              <a:t>88 упр. 127</a:t>
            </a:r>
            <a:endParaRPr lang="ru-RU" b="1" dirty="0" smtClean="0">
              <a:solidFill>
                <a:schemeClr val="tx2">
                  <a:lumMod val="25000"/>
                </a:schemeClr>
              </a:solidFill>
              <a:latin typeface="Monotype Corsiva" pitchFamily="66" charset="0"/>
            </a:endParaRPr>
          </a:p>
          <a:p>
            <a:pPr algn="ctr">
              <a:buNone/>
            </a:pPr>
            <a:endParaRPr lang="ru-RU" b="1" dirty="0" smtClean="0">
              <a:solidFill>
                <a:schemeClr val="tx2">
                  <a:lumMod val="25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25000"/>
                  </a:schemeClr>
                </a:solidFill>
                <a:latin typeface="Monotype Corsiva" pitchFamily="66" charset="0"/>
              </a:rPr>
              <a:t>4. Устная работа. Упражнение </a:t>
            </a:r>
            <a:r>
              <a:rPr lang="ru-RU" b="1" dirty="0" smtClean="0">
                <a:solidFill>
                  <a:schemeClr val="tx2">
                    <a:lumMod val="25000"/>
                  </a:schemeClr>
                </a:solidFill>
                <a:latin typeface="Monotype Corsiva" pitchFamily="66" charset="0"/>
              </a:rPr>
              <a:t> 300-301</a:t>
            </a:r>
            <a:endParaRPr lang="ru-RU" b="1" dirty="0" smtClean="0">
              <a:solidFill>
                <a:schemeClr val="tx2">
                  <a:lumMod val="25000"/>
                </a:schemeClr>
              </a:solidFill>
              <a:latin typeface="Monotype Corsiva" pitchFamily="66" charset="0"/>
            </a:endParaRPr>
          </a:p>
          <a:p>
            <a:pPr algn="ctr"/>
            <a:endParaRPr lang="ru-RU" b="1" dirty="0">
              <a:solidFill>
                <a:schemeClr val="tx2">
                  <a:lumMod val="2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  <a:latin typeface="Monotype Corsiva" pitchFamily="66" charset="0"/>
              </a:rPr>
              <a:t>Задание для эрудитов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  <a:latin typeface="Monotype Corsiva" pitchFamily="66" charset="0"/>
              </a:rPr>
              <a:t>:</a:t>
            </a:r>
            <a:endParaRPr lang="ru-RU" b="1" dirty="0">
              <a:solidFill>
                <a:schemeClr val="tx2">
                  <a:lumMod val="1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10000"/>
                  </a:schemeClr>
                </a:solidFill>
                <a:latin typeface="Monotype Corsiva" pitchFamily="66" charset="0"/>
              </a:rPr>
              <a:t>Эрудит – умный, начитанный человек, владеющий знаниями во многих областях.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1"/>
            <a:ext cx="3657600" cy="247174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Я не поеду на Украину потому, что там идут военные действия.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628" y="4071942"/>
            <a:ext cx="3571900" cy="235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00628" y="4000504"/>
            <a:ext cx="3571900" cy="235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2">
                    <a:lumMod val="10000"/>
                  </a:schemeClr>
                </a:solidFill>
                <a:latin typeface="Monotype Corsiva" pitchFamily="66" charset="0"/>
              </a:rPr>
              <a:t>Я не поеду </a:t>
            </a: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в </a:t>
            </a:r>
            <a:r>
              <a:rPr lang="ru-RU" sz="3600" b="1" dirty="0" smtClean="0">
                <a:solidFill>
                  <a:schemeClr val="tx2">
                    <a:lumMod val="10000"/>
                  </a:schemeClr>
                </a:solidFill>
                <a:latin typeface="Monotype Corsiva" pitchFamily="66" charset="0"/>
              </a:rPr>
              <a:t>Украину потому, что там идут военные действия.</a:t>
            </a:r>
            <a:endParaRPr lang="ru-RU" sz="3600" b="1" dirty="0">
              <a:solidFill>
                <a:schemeClr val="tx2">
                  <a:lumMod val="1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Segoe Script" pitchFamily="34" charset="0"/>
              </a:rPr>
              <a:t>Ребята, спасибо за урок!!</a:t>
            </a:r>
            <a:endParaRPr lang="ru-RU" b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Segoe Script" pitchFamily="34" charset="0"/>
              </a:rPr>
              <a:t>Оцените себя</a:t>
            </a:r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  <a:latin typeface="Segoe Script" pitchFamily="34" charset="0"/>
              </a:rPr>
              <a:t>:</a:t>
            </a:r>
            <a:endParaRPr lang="ru-RU" sz="3600" b="1" dirty="0" smtClean="0">
              <a:solidFill>
                <a:schemeClr val="bg2">
                  <a:lumMod val="50000"/>
                </a:schemeClr>
              </a:solidFill>
              <a:latin typeface="Segoe Script" pitchFamily="34" charset="0"/>
            </a:endParaRPr>
          </a:p>
          <a:p>
            <a:pPr marL="493776" indent="-457200">
              <a:buAutoNum type="arabicPeriod"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  <a:latin typeface="Segoe Script" pitchFamily="34" charset="0"/>
              </a:rPr>
              <a:t>Я старалась и все получилось!</a:t>
            </a:r>
          </a:p>
          <a:p>
            <a:pPr marL="493776" indent="-457200">
              <a:buAutoNum type="arabicPeriod"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  <a:latin typeface="Segoe Script" pitchFamily="34" charset="0"/>
              </a:rPr>
              <a:t>У меня многое получилось, буду стараться делать еще лучше!</a:t>
            </a:r>
          </a:p>
          <a:p>
            <a:pPr marL="493776" indent="-457200">
              <a:buAutoNum type="arabicPeriod"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  <a:latin typeface="Segoe Script" pitchFamily="34" charset="0"/>
              </a:rPr>
              <a:t>Есть вопросы, но обязательно найду на них ответы!</a:t>
            </a:r>
            <a:endParaRPr lang="ru-RU" b="1" dirty="0">
              <a:solidFill>
                <a:schemeClr val="tx2">
                  <a:lumMod val="10000"/>
                </a:schemeClr>
              </a:solidFill>
              <a:latin typeface="Segoe Script" pitchFamily="34" charset="0"/>
            </a:endParaRPr>
          </a:p>
        </p:txBody>
      </p:sp>
      <p:pic>
        <p:nvPicPr>
          <p:cNvPr id="7" name="Содержимое 6" descr="409951516.gif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071934" y="1928802"/>
            <a:ext cx="4853106" cy="3529532"/>
          </a:xfrm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Домашнее задание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smtClean="0"/>
              <a:t>читать параграф  </a:t>
            </a:r>
            <a:r>
              <a:rPr lang="ru-RU" dirty="0" smtClean="0"/>
              <a:t>146.</a:t>
            </a:r>
          </a:p>
          <a:p>
            <a:r>
              <a:rPr lang="ru-RU" dirty="0" smtClean="0"/>
              <a:t>2. выполнить упражнение 297.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Другая 2">
      <a:dk1>
        <a:sysClr val="windowText" lastClr="000000"/>
      </a:dk1>
      <a:lt1>
        <a:sysClr val="window" lastClr="FFFFFF"/>
      </a:lt1>
      <a:dk2>
        <a:srgbClr val="00B050"/>
      </a:dk2>
      <a:lt2>
        <a:srgbClr val="F4E7ED"/>
      </a:lt2>
      <a:accent1>
        <a:srgbClr val="92D050"/>
      </a:accent1>
      <a:accent2>
        <a:srgbClr val="FFFF00"/>
      </a:accent2>
      <a:accent3>
        <a:srgbClr val="76D044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84</TotalTime>
  <Words>211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Слайд 1</vt:lpstr>
      <vt:lpstr>Грамматическая пятиминутка!!!</vt:lpstr>
      <vt:lpstr>Ребята, давайте подумаем, что мы должны сделать на уроке, давайте поставим цель!</vt:lpstr>
      <vt:lpstr>План работы:</vt:lpstr>
      <vt:lpstr>Задание для эрудитов:</vt:lpstr>
      <vt:lpstr>Ребята, спасибо за урок!!</vt:lpstr>
      <vt:lpstr>Домашнее задание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Евгения</dc:creator>
  <cp:lastModifiedBy>Antoxa</cp:lastModifiedBy>
  <cp:revision>12</cp:revision>
  <dcterms:created xsi:type="dcterms:W3CDTF">2014-12-19T11:10:20Z</dcterms:created>
  <dcterms:modified xsi:type="dcterms:W3CDTF">2014-12-20T01:34:26Z</dcterms:modified>
</cp:coreProperties>
</file>