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3ED7A81C-0CEF-426D-8B13-DCFF08F30A5E}" type="datetimeFigureOut">
              <a:rPr lang="ru-RU" smtClean="0"/>
              <a:t>05.12.2012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4A55EAD6-56EA-4CD4-952D-06A91D6779D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ED7A81C-0CEF-426D-8B13-DCFF08F30A5E}" type="datetimeFigureOut">
              <a:rPr lang="ru-RU" smtClean="0"/>
              <a:t>05.12.2012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ED7A81C-0CEF-426D-8B13-DCFF08F30A5E}" type="datetimeFigureOut">
              <a:rPr lang="ru-RU" smtClean="0"/>
              <a:t>05.12.2012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3ED7A81C-0CEF-426D-8B13-DCFF08F30A5E}" type="datetimeFigureOut">
              <a:rPr lang="ru-RU" smtClean="0"/>
              <a:t>05.12.2012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3ED7A81C-0CEF-426D-8B13-DCFF08F30A5E}" type="datetimeFigureOut">
              <a:rPr lang="ru-RU" smtClean="0"/>
              <a:t>05.12.2012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55EAD6-56EA-4CD4-952D-06A91D6779D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ED7A81C-0CEF-426D-8B13-DCFF08F30A5E}" type="datetimeFigureOut">
              <a:rPr lang="ru-RU" smtClean="0"/>
              <a:t>05.12.2012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3ED7A81C-0CEF-426D-8B13-DCFF08F30A5E}" type="datetimeFigureOut">
              <a:rPr lang="ru-RU" smtClean="0"/>
              <a:t>05.12.2012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3ED7A81C-0CEF-426D-8B13-DCFF08F30A5E}" type="datetimeFigureOut">
              <a:rPr lang="ru-RU" smtClean="0"/>
              <a:t>05.12.2012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A81C-0CEF-426D-8B13-DCFF08F30A5E}" type="datetimeFigureOut">
              <a:rPr lang="ru-RU" smtClean="0"/>
              <a:t>05.12.2012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3ED7A81C-0CEF-426D-8B13-DCFF08F30A5E}" type="datetimeFigureOut">
              <a:rPr lang="ru-RU" smtClean="0"/>
              <a:t>05.12.2012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55EAD6-56EA-4CD4-952D-06A91D6779DB}"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3ED7A81C-0CEF-426D-8B13-DCFF08F30A5E}" type="datetimeFigureOut">
              <a:rPr lang="ru-RU" smtClean="0"/>
              <a:t>05.12.2012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4A55EAD6-56EA-4CD4-952D-06A91D6779DB}"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D7A81C-0CEF-426D-8B13-DCFF08F30A5E}" type="datetimeFigureOut">
              <a:rPr lang="ru-RU" smtClean="0"/>
              <a:t>05.12.2012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55EAD6-56EA-4CD4-952D-06A91D6779DB}"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60648"/>
            <a:ext cx="7851648" cy="2939752"/>
          </a:xfrm>
        </p:spPr>
        <p:txBody>
          <a:bodyPr>
            <a:normAutofit/>
          </a:bodyPr>
          <a:lstStyle/>
          <a:p>
            <a:pPr algn="ctr">
              <a:lnSpc>
                <a:spcPct val="115000"/>
              </a:lnSpc>
              <a:spcAft>
                <a:spcPts val="0"/>
              </a:spcAft>
            </a:pPr>
            <a:r>
              <a:rPr lang="ru-RU" sz="4400" dirty="0">
                <a:solidFill>
                  <a:srgbClr val="FFFF00"/>
                </a:solidFill>
                <a:effectLst/>
                <a:latin typeface="Times New Roman"/>
                <a:ea typeface="Calibri"/>
                <a:cs typeface="Times New Roman"/>
              </a:rPr>
              <a:t>«Как уберечь ребенка от компьютерной зависимости»</a:t>
            </a:r>
            <a:r>
              <a:rPr lang="ru-RU" sz="4400" dirty="0">
                <a:solidFill>
                  <a:srgbClr val="FFFF00"/>
                </a:solidFill>
                <a:effectLst/>
                <a:ea typeface="Calibri"/>
                <a:cs typeface="Times New Roman"/>
              </a:rPr>
              <a:t/>
            </a:r>
            <a:br>
              <a:rPr lang="ru-RU" sz="4400" dirty="0">
                <a:solidFill>
                  <a:srgbClr val="FFFF00"/>
                </a:solidFill>
                <a:effectLst/>
                <a:ea typeface="Calibri"/>
                <a:cs typeface="Times New Roman"/>
              </a:rPr>
            </a:br>
            <a:endParaRPr lang="ru-RU" sz="4400" dirty="0">
              <a:solidFill>
                <a:srgbClr val="FFFF00"/>
              </a:solidFill>
            </a:endParaRPr>
          </a:p>
        </p:txBody>
      </p:sp>
      <p:sp>
        <p:nvSpPr>
          <p:cNvPr id="3" name="Подзаголовок 2"/>
          <p:cNvSpPr>
            <a:spLocks noGrp="1"/>
          </p:cNvSpPr>
          <p:nvPr>
            <p:ph type="subTitle" idx="1"/>
          </p:nvPr>
        </p:nvSpPr>
        <p:spPr/>
        <p:txBody>
          <a:bodyPr>
            <a:normAutofit/>
          </a:bodyPr>
          <a:lstStyle/>
          <a:p>
            <a:r>
              <a:rPr lang="ru-RU" sz="2400" dirty="0" smtClean="0">
                <a:solidFill>
                  <a:schemeClr val="accent4">
                    <a:lumMod val="20000"/>
                    <a:lumOff val="80000"/>
                  </a:schemeClr>
                </a:solidFill>
              </a:rPr>
              <a:t>Подготовила Ж.В. </a:t>
            </a:r>
            <a:r>
              <a:rPr lang="ru-RU" sz="2400" dirty="0" err="1" smtClean="0">
                <a:solidFill>
                  <a:schemeClr val="accent4">
                    <a:lumMod val="20000"/>
                    <a:lumOff val="80000"/>
                  </a:schemeClr>
                </a:solidFill>
              </a:rPr>
              <a:t>Клюшина</a:t>
            </a:r>
            <a:r>
              <a:rPr lang="ru-RU" sz="2400" dirty="0" smtClean="0">
                <a:solidFill>
                  <a:schemeClr val="accent4">
                    <a:lumMod val="20000"/>
                    <a:lumOff val="80000"/>
                  </a:schemeClr>
                </a:solidFill>
              </a:rPr>
              <a:t>,</a:t>
            </a:r>
          </a:p>
          <a:p>
            <a:r>
              <a:rPr lang="ru-RU" sz="2400" dirty="0" smtClean="0">
                <a:solidFill>
                  <a:schemeClr val="accent4">
                    <a:lumMod val="20000"/>
                    <a:lumOff val="80000"/>
                  </a:schemeClr>
                </a:solidFill>
              </a:rPr>
              <a:t>учитель  физики, МБОУ СОШ№37,</a:t>
            </a:r>
          </a:p>
          <a:p>
            <a:r>
              <a:rPr lang="ru-RU" sz="2400" dirty="0">
                <a:solidFill>
                  <a:schemeClr val="accent4">
                    <a:lumMod val="20000"/>
                    <a:lumOff val="80000"/>
                  </a:schemeClr>
                </a:solidFill>
              </a:rPr>
              <a:t>г</a:t>
            </a:r>
            <a:r>
              <a:rPr lang="ru-RU" sz="2400" dirty="0" smtClean="0">
                <a:solidFill>
                  <a:schemeClr val="accent4">
                    <a:lumMod val="20000"/>
                    <a:lumOff val="80000"/>
                  </a:schemeClr>
                </a:solidFill>
              </a:rPr>
              <a:t>. Шахты, Ростовская область</a:t>
            </a:r>
            <a:endParaRPr lang="ru-RU" sz="2400" dirty="0">
              <a:solidFill>
                <a:schemeClr val="accent4">
                  <a:lumMod val="20000"/>
                  <a:lumOff val="8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6" y="2772792"/>
            <a:ext cx="247491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707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908720"/>
            <a:ext cx="7848872" cy="4764381"/>
          </a:xfrm>
          <a:prstGeom prst="rect">
            <a:avLst/>
          </a:prstGeom>
          <a:noFill/>
        </p:spPr>
        <p:txBody>
          <a:bodyPr wrap="square" rtlCol="0">
            <a:spAutoFit/>
          </a:bodyPr>
          <a:lstStyle/>
          <a:p>
            <a:pPr marL="342900" lvl="0" indent="-342900">
              <a:lnSpc>
                <a:spcPct val="115000"/>
              </a:lnSpc>
              <a:buFont typeface="Wingdings"/>
              <a:buChar char=""/>
            </a:pPr>
            <a:r>
              <a:rPr lang="ru-RU" sz="2400" dirty="0">
                <a:solidFill>
                  <a:srgbClr val="7030A0"/>
                </a:solidFill>
                <a:latin typeface="Times New Roman"/>
                <a:ea typeface="Calibri"/>
                <a:cs typeface="Times New Roman"/>
              </a:rPr>
              <a:t>ребенок вас обманывает, пропускает школу, чтобы посидеть за компьютером, стал хуже учиться, потерял интерес к школьным предметам;</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во время игры подросток начинает разговаривать сам с собой или с персонажами игры так, будто они реальны; </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ребенок становится более агрессивным; </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трудно встает по утрам, в подавленном настроении, ощущает эмоциональный подъем только когда садиться за компьютер; </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обсуждает компьютерные проблемы со всеми, хотя бы немного сведущими в этой области людьми. </a:t>
            </a:r>
            <a:endParaRPr lang="ru-RU" sz="2400" dirty="0">
              <a:solidFill>
                <a:srgbClr val="7030A0"/>
              </a:solidFill>
              <a:latin typeface="Calibri"/>
              <a:ea typeface="Calibri"/>
              <a:cs typeface="Times New Roman"/>
            </a:endParaRPr>
          </a:p>
        </p:txBody>
      </p:sp>
      <p:pic>
        <p:nvPicPr>
          <p:cNvPr id="9218"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263" y="5517232"/>
            <a:ext cx="2234571"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5926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7344816" cy="5543056"/>
          </a:xfrm>
          <a:prstGeom prst="rect">
            <a:avLst/>
          </a:prstGeom>
          <a:noFill/>
        </p:spPr>
        <p:txBody>
          <a:bodyPr wrap="square" rtlCol="0">
            <a:spAutoFit/>
          </a:bodyPr>
          <a:lstStyle/>
          <a:p>
            <a:pPr lvl="0" algn="r">
              <a:lnSpc>
                <a:spcPct val="115000"/>
              </a:lnSpc>
              <a:spcAft>
                <a:spcPts val="0"/>
              </a:spcAft>
            </a:pPr>
            <a:r>
              <a:rPr lang="ru-RU" sz="3200" b="1" dirty="0" smtClean="0">
                <a:solidFill>
                  <a:srgbClr val="C00000"/>
                </a:solidFill>
                <a:effectLst/>
                <a:latin typeface="Times New Roman"/>
                <a:ea typeface="Calibri"/>
                <a:cs typeface="Times New Roman"/>
              </a:rPr>
              <a:t>Как уберечь ребёнка </a:t>
            </a:r>
          </a:p>
          <a:p>
            <a:pPr lvl="0" algn="r">
              <a:lnSpc>
                <a:spcPct val="115000"/>
              </a:lnSpc>
              <a:spcAft>
                <a:spcPts val="0"/>
              </a:spcAft>
            </a:pPr>
            <a:r>
              <a:rPr lang="ru-RU" sz="3200" b="1" dirty="0" smtClean="0">
                <a:solidFill>
                  <a:srgbClr val="C00000"/>
                </a:solidFill>
                <a:effectLst/>
                <a:latin typeface="Times New Roman"/>
                <a:ea typeface="Calibri"/>
                <a:cs typeface="Times New Roman"/>
              </a:rPr>
              <a:t>от компьютерной зависимости?</a:t>
            </a:r>
            <a:endParaRPr lang="ru-RU" sz="3200" dirty="0" smtClean="0">
              <a:solidFill>
                <a:srgbClr val="C00000"/>
              </a:solidFill>
              <a:effectLst/>
              <a:latin typeface="Calibri"/>
              <a:ea typeface="Calibri"/>
              <a:cs typeface="Times New Roman"/>
            </a:endParaRPr>
          </a:p>
          <a:p>
            <a:pPr>
              <a:lnSpc>
                <a:spcPct val="115000"/>
              </a:lnSpc>
              <a:spcAft>
                <a:spcPts val="0"/>
              </a:spcAft>
            </a:pPr>
            <a:r>
              <a:rPr lang="ru-RU" sz="2000" dirty="0" smtClean="0">
                <a:solidFill>
                  <a:srgbClr val="7030A0"/>
                </a:solidFill>
                <a:effectLst/>
                <a:latin typeface="Times New Roman"/>
                <a:ea typeface="Calibri"/>
                <a:cs typeface="Times New Roman"/>
              </a:rPr>
              <a:t>Уберечь детей от интернет-зависимости можно, если выполнить несколько простых условий. </a:t>
            </a:r>
            <a:endParaRPr lang="ru-RU" sz="2000" dirty="0" smtClean="0">
              <a:solidFill>
                <a:srgbClr val="7030A0"/>
              </a:solidFill>
              <a:effectLst/>
              <a:latin typeface="Calibri"/>
              <a:ea typeface="Calibri"/>
              <a:cs typeface="Times New Roman"/>
            </a:endParaRPr>
          </a:p>
          <a:p>
            <a:pPr>
              <a:lnSpc>
                <a:spcPct val="115000"/>
              </a:lnSpc>
              <a:spcAft>
                <a:spcPts val="0"/>
              </a:spcAft>
            </a:pPr>
            <a:r>
              <a:rPr lang="ru-RU" sz="2000" b="1" dirty="0" smtClean="0">
                <a:solidFill>
                  <a:srgbClr val="C00000"/>
                </a:solidFill>
                <a:effectLst/>
                <a:latin typeface="Times New Roman"/>
                <a:ea typeface="Calibri"/>
                <a:cs typeface="Times New Roman"/>
              </a:rPr>
              <a:t>Важный момент: </a:t>
            </a:r>
            <a:r>
              <a:rPr lang="ru-RU" sz="2000" dirty="0" smtClean="0">
                <a:solidFill>
                  <a:srgbClr val="7030A0"/>
                </a:solidFill>
                <a:effectLst/>
                <a:latin typeface="Times New Roman"/>
                <a:ea typeface="Calibri"/>
                <a:cs typeface="Times New Roman"/>
              </a:rPr>
              <a:t>эти условия должны выполняться еще до того момента, как ваш ребенок впервые сел за компьютер, а не тогда, когда его уже из сети не вытащить за уши.</a:t>
            </a:r>
            <a:endParaRPr lang="ru-RU" sz="2000" dirty="0" smtClean="0">
              <a:solidFill>
                <a:srgbClr val="7030A0"/>
              </a:solidFill>
              <a:effectLst/>
              <a:latin typeface="Calibri"/>
              <a:ea typeface="Calibri"/>
              <a:cs typeface="Times New Roman"/>
            </a:endParaRPr>
          </a:p>
          <a:p>
            <a:pPr>
              <a:lnSpc>
                <a:spcPct val="115000"/>
              </a:lnSpc>
              <a:spcAft>
                <a:spcPts val="0"/>
              </a:spcAft>
            </a:pPr>
            <a:r>
              <a:rPr lang="ru-RU" sz="2400" b="1" dirty="0" smtClean="0">
                <a:solidFill>
                  <a:srgbClr val="C00000"/>
                </a:solidFill>
                <a:effectLst/>
                <a:latin typeface="Times New Roman"/>
                <a:ea typeface="Calibri"/>
                <a:cs typeface="Times New Roman"/>
              </a:rPr>
              <a:t>1. Находите время для общения с ребенком. Важно, чтобы в семье была доверительная атмосфера. Когда родители сажают своего ребенка за клавиатуру, чтобы он не мешал им заниматься своими делами – они сами распахивают дверь для зависимости.</a:t>
            </a:r>
            <a:endParaRPr lang="ru-RU" sz="2400" b="1" dirty="0">
              <a:solidFill>
                <a:srgbClr val="C00000"/>
              </a:solidFill>
              <a:effectLst/>
              <a:latin typeface="Calibri"/>
              <a:ea typeface="Calibri"/>
              <a:cs typeface="Times New Roman"/>
            </a:endParaRPr>
          </a:p>
        </p:txBody>
      </p:sp>
      <p:pic>
        <p:nvPicPr>
          <p:cNvPr id="20483" name="Picture 3" descr="C:\Documents and Settings\1\Мои документы\презентации оформление\картинки для презентаций\1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1109"/>
            <a:ext cx="1728192" cy="179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8397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848872" cy="5189113"/>
          </a:xfrm>
          <a:prstGeom prst="rect">
            <a:avLst/>
          </a:prstGeom>
          <a:noFill/>
        </p:spPr>
        <p:txBody>
          <a:bodyPr wrap="square" rtlCol="0">
            <a:spAutoFit/>
          </a:bodyPr>
          <a:lstStyle/>
          <a:p>
            <a:pPr>
              <a:lnSpc>
                <a:spcPct val="115000"/>
              </a:lnSpc>
              <a:spcAft>
                <a:spcPts val="0"/>
              </a:spcAft>
            </a:pPr>
            <a:r>
              <a:rPr lang="ru-RU" sz="3600" b="1" dirty="0" smtClean="0">
                <a:solidFill>
                  <a:srgbClr val="C00000"/>
                </a:solidFill>
                <a:effectLst/>
                <a:latin typeface="Times New Roman"/>
                <a:ea typeface="Calibri"/>
                <a:cs typeface="Times New Roman"/>
              </a:rPr>
              <a:t>2. Будьте для ребенка проводником в интернет, а не наоборот. Родители должны быть немного впереди собственного ребенка в области освоения интернета.  Нужно самим показать ребенку все возможности сети - и не только игры и социальные сети. </a:t>
            </a:r>
            <a:endParaRPr lang="ru-RU" sz="3600" b="1" dirty="0" smtClean="0">
              <a:solidFill>
                <a:srgbClr val="C00000"/>
              </a:solidFill>
              <a:effectLst/>
              <a:latin typeface="Calibri"/>
              <a:ea typeface="Calibri"/>
              <a:cs typeface="Times New Roman"/>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698444"/>
            <a:ext cx="1263402" cy="181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35089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24744"/>
            <a:ext cx="7488832" cy="5189113"/>
          </a:xfrm>
          <a:prstGeom prst="rect">
            <a:avLst/>
          </a:prstGeom>
          <a:noFill/>
        </p:spPr>
        <p:txBody>
          <a:bodyPr wrap="square" rtlCol="0">
            <a:spAutoFit/>
          </a:bodyPr>
          <a:lstStyle/>
          <a:p>
            <a:pPr lvl="0">
              <a:lnSpc>
                <a:spcPct val="115000"/>
              </a:lnSpc>
            </a:pPr>
            <a:r>
              <a:rPr lang="ru-RU" sz="3200" b="1" dirty="0">
                <a:solidFill>
                  <a:srgbClr val="C00000"/>
                </a:solidFill>
                <a:latin typeface="Times New Roman"/>
                <a:ea typeface="Calibri"/>
                <a:cs typeface="Times New Roman"/>
              </a:rPr>
              <a:t>3. Знайте, чем занимается ваш ребенок в сети. Важно не шпионить за под-ростком – он должен иметь право на неприкосновенность личной переписки. Добавьте ребенка в друзья в социальных сетях и поддерживайте общение на просторах интернета. Заодно будете в курсе того, с кем он общается.</a:t>
            </a:r>
            <a:endParaRPr lang="ru-RU" sz="3200" b="1" dirty="0">
              <a:solidFill>
                <a:srgbClr val="C00000"/>
              </a:solidFill>
              <a:latin typeface="Calibri"/>
              <a:ea typeface="Calibri"/>
              <a:cs typeface="Times New Roman"/>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563328"/>
            <a:ext cx="1407418" cy="20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50772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96752"/>
            <a:ext cx="7632848" cy="4622804"/>
          </a:xfrm>
          <a:prstGeom prst="rect">
            <a:avLst/>
          </a:prstGeom>
          <a:noFill/>
        </p:spPr>
        <p:txBody>
          <a:bodyPr wrap="square" rtlCol="0">
            <a:spAutoFit/>
          </a:bodyPr>
          <a:lstStyle/>
          <a:p>
            <a:pPr lvl="0">
              <a:lnSpc>
                <a:spcPct val="115000"/>
              </a:lnSpc>
            </a:pPr>
            <a:r>
              <a:rPr lang="ru-RU" sz="3200" b="1" dirty="0">
                <a:solidFill>
                  <a:srgbClr val="C00000"/>
                </a:solidFill>
                <a:latin typeface="Times New Roman"/>
                <a:ea typeface="Calibri"/>
                <a:cs typeface="Times New Roman"/>
              </a:rPr>
              <a:t>4. Позаботьтесь о досуге ребенка. Если у подростка много интересов и хобби: книги, спорт, музыка, коллекционирование – у него не будет много времени для бесцельного блуждания по сети, да и мотивации использовать интернет в полезных целях будет значительно больше.</a:t>
            </a:r>
            <a:endParaRPr lang="ru-RU" sz="3200" b="1" dirty="0">
              <a:solidFill>
                <a:srgbClr val="C00000"/>
              </a:solidFill>
              <a:latin typeface="Calibri"/>
              <a:ea typeface="Calibri"/>
              <a:cs typeface="Times New Roman"/>
            </a:endParaRPr>
          </a:p>
        </p:txBody>
      </p:sp>
      <p:pic>
        <p:nvPicPr>
          <p:cNvPr id="3" name="Рисунок 2"/>
          <p:cNvPicPr/>
          <p:nvPr/>
        </p:nvPicPr>
        <p:blipFill rotWithShape="1">
          <a:blip r:embed="rId2">
            <a:extLst>
              <a:ext uri="{28A0092B-C50C-407E-A947-70E740481C1C}">
                <a14:useLocalDpi xmlns:a14="http://schemas.microsoft.com/office/drawing/2010/main" val="0"/>
              </a:ext>
            </a:extLst>
          </a:blip>
          <a:srcRect l="38333" t="2470" r="28704" b="34318"/>
          <a:stretch/>
        </p:blipFill>
        <p:spPr bwMode="auto">
          <a:xfrm>
            <a:off x="7380312" y="4509120"/>
            <a:ext cx="1512168"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6054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056784" cy="4764381"/>
          </a:xfrm>
          <a:prstGeom prst="rect">
            <a:avLst/>
          </a:prstGeom>
          <a:noFill/>
        </p:spPr>
        <p:txBody>
          <a:bodyPr wrap="square" rtlCol="0">
            <a:spAutoFit/>
          </a:bodyPr>
          <a:lstStyle/>
          <a:p>
            <a:pPr>
              <a:lnSpc>
                <a:spcPct val="115000"/>
              </a:lnSpc>
              <a:spcAft>
                <a:spcPts val="0"/>
              </a:spcAft>
            </a:pPr>
            <a:r>
              <a:rPr lang="ru-RU" sz="4400" b="1" dirty="0" smtClean="0">
                <a:solidFill>
                  <a:srgbClr val="C00000"/>
                </a:solidFill>
                <a:effectLst/>
                <a:latin typeface="Times New Roman"/>
                <a:ea typeface="Calibri"/>
                <a:cs typeface="Times New Roman"/>
              </a:rPr>
              <a:t>Интернет</a:t>
            </a:r>
            <a:r>
              <a:rPr lang="ru-RU" sz="4400" dirty="0" smtClean="0">
                <a:solidFill>
                  <a:srgbClr val="7030A0"/>
                </a:solidFill>
                <a:effectLst/>
                <a:latin typeface="Times New Roman"/>
                <a:ea typeface="Calibri"/>
                <a:cs typeface="Times New Roman"/>
              </a:rPr>
              <a:t> сам по себе – ни добро, ни зло. Это всего лишь неотъемлемая часть окружающего мира, который становится все более и более цифровым </a:t>
            </a:r>
            <a:endParaRPr lang="ru-RU" sz="4400" dirty="0">
              <a:solidFill>
                <a:srgbClr val="7030A0"/>
              </a:solidFill>
              <a:effectLst/>
              <a:latin typeface="Calibri"/>
              <a:ea typeface="Calibri"/>
              <a:cs typeface="Times New Roman"/>
            </a:endParaRPr>
          </a:p>
        </p:txBody>
      </p:sp>
    </p:spTree>
    <p:extLst>
      <p:ext uri="{BB962C8B-B14F-4D97-AF65-F5344CB8AC3E}">
        <p14:creationId xmlns:p14="http://schemas.microsoft.com/office/powerpoint/2010/main" val="30396054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628800"/>
            <a:ext cx="6768752" cy="2800767"/>
          </a:xfrm>
          <a:prstGeom prst="rect">
            <a:avLst/>
          </a:prstGeom>
          <a:noFill/>
        </p:spPr>
        <p:txBody>
          <a:bodyPr wrap="square" rtlCol="0">
            <a:spAutoFit/>
          </a:bodyPr>
          <a:lstStyle/>
          <a:p>
            <a:pPr algn="r"/>
            <a:r>
              <a:rPr lang="ru-RU" sz="8800" b="1" dirty="0" smtClean="0">
                <a:solidFill>
                  <a:srgbClr val="C00000"/>
                </a:solidFill>
              </a:rPr>
              <a:t>Корзина </a:t>
            </a:r>
          </a:p>
          <a:p>
            <a:pPr algn="r"/>
            <a:r>
              <a:rPr lang="ru-RU" sz="8800" b="1" dirty="0" smtClean="0">
                <a:solidFill>
                  <a:srgbClr val="C00000"/>
                </a:solidFill>
              </a:rPr>
              <a:t>мнений</a:t>
            </a:r>
            <a:endParaRPr lang="ru-RU" sz="8800" b="1" dirty="0">
              <a:solidFill>
                <a:srgbClr val="C00000"/>
              </a:solidFill>
            </a:endParaRPr>
          </a:p>
        </p:txBody>
      </p:sp>
      <p:pic>
        <p:nvPicPr>
          <p:cNvPr id="24578" name="Picture 2" descr="C:\Documents and Settings\1\Мои документы\презентации оформление\картинки для презентаций\s09172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275754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9861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7632848" cy="5189113"/>
          </a:xfrm>
          <a:prstGeom prst="rect">
            <a:avLst/>
          </a:prstGeom>
          <a:noFill/>
        </p:spPr>
        <p:txBody>
          <a:bodyPr wrap="square" rtlCol="0">
            <a:spAutoFit/>
          </a:bodyPr>
          <a:lstStyle/>
          <a:p>
            <a:pPr>
              <a:lnSpc>
                <a:spcPct val="115000"/>
              </a:lnSpc>
              <a:spcAft>
                <a:spcPts val="0"/>
              </a:spcAft>
            </a:pPr>
            <a:r>
              <a:rPr lang="ru-RU" dirty="0" smtClean="0">
                <a:effectLst/>
                <a:latin typeface="Times New Roman"/>
                <a:ea typeface="Calibri"/>
                <a:cs typeface="Times New Roman"/>
              </a:rPr>
              <a:t> </a:t>
            </a:r>
            <a:r>
              <a:rPr lang="ru-RU" sz="2400" b="1" dirty="0" smtClean="0">
                <a:solidFill>
                  <a:srgbClr val="C00000"/>
                </a:solidFill>
                <a:effectLst/>
                <a:latin typeface="Times New Roman"/>
                <a:ea typeface="Calibri"/>
                <a:cs typeface="Times New Roman"/>
              </a:rPr>
              <a:t>«+»</a:t>
            </a:r>
            <a:r>
              <a:rPr lang="ru-RU" sz="2400" dirty="0" smtClean="0">
                <a:effectLst/>
                <a:latin typeface="Times New Roman"/>
                <a:ea typeface="Calibri"/>
                <a:cs typeface="Times New Roman"/>
              </a:rPr>
              <a:t> Интернет является идеальным исследовательским инструментом. К тому же благодаря интернету можно выбрать институт, факультет. Получать задания и выполнять их.</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 </a:t>
            </a:r>
            <a:r>
              <a:rPr lang="ru-RU" sz="2400" dirty="0" smtClean="0">
                <a:effectLst/>
                <a:latin typeface="Times New Roman"/>
                <a:ea typeface="Calibri"/>
                <a:cs typeface="Times New Roman"/>
              </a:rPr>
              <a:t>У учащихся появляются проблемы с учебой потому, что они посещают не относящиеся делу сайты, часами болтают в чатах, беседуют со знакомыми и играют в интерактивные игры вместо занятий. У них появляются проблемы с выполнением домашних заданий, подготовке к экзаменам. Очень часто они не могут сами контролировать время, проведенное в Сети, и поэтому не высыпаются после ночей, проведенных в Интернете.</a:t>
            </a:r>
            <a:endParaRPr lang="ru-RU" sz="2400" dirty="0">
              <a:effectLst/>
              <a:latin typeface="Calibri"/>
              <a:ea typeface="Calibri"/>
              <a:cs typeface="Times New Roman"/>
            </a:endParaRPr>
          </a:p>
        </p:txBody>
      </p:sp>
      <p:pic>
        <p:nvPicPr>
          <p:cNvPr id="10242"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00516" y="6093296"/>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1339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7632848" cy="5613845"/>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 </a:t>
            </a:r>
            <a:r>
              <a:rPr lang="ru-RU" sz="2400" dirty="0" smtClean="0">
                <a:effectLst/>
                <a:latin typeface="Times New Roman"/>
                <a:ea typeface="Calibri"/>
                <a:cs typeface="Times New Roman"/>
              </a:rPr>
              <a:t>Много возможностей познакомиться с невероятным количеством интересных людей, имеющими те же интересы, что и у вас. Отношения завязываются легко и быстро, обращение на ты считается нормой, виртуальное общение гораздо менее формализовано, чем контакты «в реале».</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a:t>
            </a:r>
            <a:r>
              <a:rPr lang="ru-RU" sz="2400" dirty="0" smtClean="0">
                <a:effectLst/>
                <a:latin typeface="Times New Roman"/>
                <a:ea typeface="Calibri"/>
                <a:cs typeface="Times New Roman"/>
              </a:rPr>
              <a:t> Время, проведенное с реальными людьми, зачастую становится меньше времени, проведенного в обществе компьютера. Вначале зависимость проявляется в том, что вместо занятий такими обычными делами, как стирка, подстригание газона или посещение магазинов, люди сидят перед компьютером. Эти повседневные заботы игнорируются точно так же, как и забота о детях. </a:t>
            </a:r>
            <a:endParaRPr lang="ru-RU" sz="2400" dirty="0">
              <a:effectLst/>
              <a:latin typeface="Calibri"/>
              <a:ea typeface="Calibri"/>
              <a:cs typeface="Times New Roman"/>
            </a:endParaRPr>
          </a:p>
        </p:txBody>
      </p:sp>
      <p:pic>
        <p:nvPicPr>
          <p:cNvPr id="11266"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3574" y="5589240"/>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675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7344816" cy="5401479"/>
          </a:xfrm>
          <a:prstGeom prst="rect">
            <a:avLst/>
          </a:prstGeom>
          <a:noFill/>
        </p:spPr>
        <p:txBody>
          <a:bodyPr wrap="square" rtlCol="0">
            <a:spAutoFit/>
          </a:bodyPr>
          <a:lstStyle/>
          <a:p>
            <a:pPr>
              <a:lnSpc>
                <a:spcPct val="115000"/>
              </a:lnSpc>
              <a:spcAft>
                <a:spcPts val="0"/>
              </a:spcAft>
            </a:pPr>
            <a:r>
              <a:rPr lang="ru-RU" sz="2000" b="1" dirty="0" smtClean="0">
                <a:solidFill>
                  <a:srgbClr val="C00000"/>
                </a:solidFill>
                <a:effectLst/>
                <a:latin typeface="Times New Roman"/>
                <a:ea typeface="Calibri"/>
                <a:cs typeface="Times New Roman"/>
              </a:rPr>
              <a:t>«+»</a:t>
            </a:r>
            <a:r>
              <a:rPr lang="ru-RU" sz="2000" dirty="0" smtClean="0">
                <a:effectLst/>
                <a:latin typeface="Times New Roman"/>
                <a:ea typeface="Calibri"/>
                <a:cs typeface="Times New Roman"/>
              </a:rPr>
              <a:t> Физический вред здоровью от интернет зависимости не столь очевиден, как, например, цирроз печени при алкоголизме или высокая вероятность удара при использовании кокаина. Риск для здоровья при использовании Интернета минимален.</a:t>
            </a:r>
            <a:endParaRPr lang="ru-RU" sz="2000" dirty="0" smtClean="0">
              <a:effectLst/>
              <a:latin typeface="Calibri"/>
              <a:ea typeface="Calibri"/>
              <a:cs typeface="Times New Roman"/>
            </a:endParaRPr>
          </a:p>
          <a:p>
            <a:pPr>
              <a:lnSpc>
                <a:spcPct val="115000"/>
              </a:lnSpc>
              <a:spcAft>
                <a:spcPts val="0"/>
              </a:spcAft>
            </a:pPr>
            <a:r>
              <a:rPr lang="ru-RU" sz="2000" b="1" dirty="0" smtClean="0">
                <a:solidFill>
                  <a:srgbClr val="7030A0"/>
                </a:solidFill>
                <a:effectLst/>
                <a:latin typeface="Times New Roman"/>
                <a:ea typeface="Calibri"/>
                <a:cs typeface="Times New Roman"/>
              </a:rPr>
              <a:t>«-» </a:t>
            </a:r>
            <a:r>
              <a:rPr lang="ru-RU" sz="2000" dirty="0" smtClean="0">
                <a:effectLst/>
                <a:latin typeface="Times New Roman"/>
                <a:ea typeface="Calibri"/>
                <a:cs typeface="Times New Roman"/>
              </a:rPr>
              <a:t>Обычно зависимые люди стараются пользоваться Интернетом откуда угодно при малейшей возможности, причем отдельные сеансы могут достигать пятнадцати часов. Попытки реализовать свое влечение в условиях ограничений по времени приводят к возникновению тенденции засиживаться в Интернете по ночам. Зависимый человек обычно встает позже остальных и использует Интернет до двух, трех или четырех часов ночи, после чего, например, до шести утра делает необходимую работу. Такие бессонные ночи способствуют появлению постоянной усталости и ослаблению иммунной системы человека, после чего резко повышается вероятность заболевания. </a:t>
            </a:r>
            <a:endParaRPr lang="ru-RU" sz="2000" dirty="0">
              <a:effectLst/>
              <a:latin typeface="Calibri"/>
              <a:ea typeface="Calibri"/>
              <a:cs typeface="Times New Roman"/>
            </a:endParaRPr>
          </a:p>
        </p:txBody>
      </p:sp>
      <p:pic>
        <p:nvPicPr>
          <p:cNvPr id="12290"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805264"/>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5852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920880" cy="5358390"/>
          </a:xfrm>
          <a:prstGeom prst="rect">
            <a:avLst/>
          </a:prstGeom>
          <a:noFill/>
        </p:spPr>
        <p:txBody>
          <a:bodyPr wrap="square" rtlCol="0">
            <a:spAutoFit/>
          </a:bodyPr>
          <a:lstStyle/>
          <a:p>
            <a:r>
              <a:rPr lang="ru-RU" sz="2000" b="1" dirty="0">
                <a:solidFill>
                  <a:srgbClr val="7030A0"/>
                </a:solidFill>
                <a:latin typeface="Times New Roman"/>
                <a:ea typeface="Calibri"/>
              </a:rPr>
              <a:t>П</a:t>
            </a:r>
            <a:r>
              <a:rPr lang="ru-RU" sz="2000" b="1" dirty="0" smtClean="0">
                <a:solidFill>
                  <a:srgbClr val="7030A0"/>
                </a:solidFill>
                <a:effectLst/>
                <a:latin typeface="Times New Roman"/>
                <a:ea typeface="Calibri"/>
              </a:rPr>
              <a:t>люсы современной компьютеризации :</a:t>
            </a:r>
          </a:p>
          <a:p>
            <a:r>
              <a:rPr lang="ru-RU" dirty="0" smtClean="0">
                <a:effectLst/>
                <a:latin typeface="Times New Roman"/>
                <a:ea typeface="Calibri"/>
              </a:rPr>
              <a:t> </a:t>
            </a:r>
            <a:r>
              <a:rPr lang="ru-RU" sz="2000" dirty="0" smtClean="0">
                <a:effectLst/>
                <a:latin typeface="Times New Roman"/>
                <a:ea typeface="Calibri"/>
              </a:rPr>
              <a:t>1) развитие у детей важней­ших операций мышления: обобщения и классификации</a:t>
            </a:r>
          </a:p>
          <a:p>
            <a:r>
              <a:rPr lang="ru-RU" sz="2000" dirty="0" smtClean="0">
                <a:latin typeface="Times New Roman"/>
                <a:ea typeface="Calibri"/>
              </a:rPr>
              <a:t>2) </a:t>
            </a:r>
            <a:r>
              <a:rPr lang="ru-RU" sz="2000" dirty="0" smtClean="0">
                <a:effectLst/>
                <a:latin typeface="Times New Roman"/>
                <a:ea typeface="Calibri"/>
              </a:rPr>
              <a:t>улучшение памяти и внимания</a:t>
            </a:r>
          </a:p>
          <a:p>
            <a:r>
              <a:rPr lang="ru-RU" sz="2000" dirty="0" smtClean="0">
                <a:latin typeface="Times New Roman"/>
                <a:ea typeface="Calibri"/>
              </a:rPr>
              <a:t>3) </a:t>
            </a:r>
            <a:r>
              <a:rPr lang="ru-RU" sz="2000" dirty="0" smtClean="0">
                <a:effectLst/>
                <a:latin typeface="Times New Roman"/>
                <a:ea typeface="Calibri"/>
              </a:rPr>
              <a:t>развивают и детский ин­теллект, и зрительно-моторную координацию </a:t>
            </a:r>
          </a:p>
          <a:p>
            <a:r>
              <a:rPr lang="ru-RU" sz="2000" dirty="0" smtClean="0">
                <a:effectLst/>
                <a:latin typeface="Times New Roman"/>
                <a:ea typeface="Calibri"/>
              </a:rPr>
              <a:t>4) Интернет предлагает образовательный и полезный опыт, делает содержание усваиваемого материала значимым и ярким, что не только ускоряет запоминание, но и делает его осмысленным и долговременным. </a:t>
            </a:r>
          </a:p>
          <a:p>
            <a:pPr>
              <a:lnSpc>
                <a:spcPct val="115000"/>
              </a:lnSpc>
              <a:spcAft>
                <a:spcPts val="0"/>
              </a:spcAft>
            </a:pPr>
            <a:r>
              <a:rPr lang="ru-RU" sz="2000" dirty="0" smtClean="0">
                <a:effectLst/>
                <a:latin typeface="Times New Roman"/>
                <a:ea typeface="Calibri"/>
                <a:cs typeface="Times New Roman"/>
              </a:rPr>
              <a:t>5) работа на нем обучает детей новому более простому способу получения и обработки информации. </a:t>
            </a:r>
          </a:p>
          <a:p>
            <a:pPr>
              <a:lnSpc>
                <a:spcPct val="115000"/>
              </a:lnSpc>
              <a:spcAft>
                <a:spcPts val="0"/>
              </a:spcAft>
            </a:pPr>
            <a:r>
              <a:rPr lang="ru-RU" sz="2800" b="1" dirty="0" smtClean="0">
                <a:solidFill>
                  <a:srgbClr val="C00000"/>
                </a:solidFill>
                <a:latin typeface="Times New Roman"/>
                <a:ea typeface="Calibri"/>
                <a:cs typeface="Times New Roman"/>
              </a:rPr>
              <a:t>Вывод:</a:t>
            </a:r>
            <a:r>
              <a:rPr lang="ru-RU" dirty="0" smtClean="0">
                <a:latin typeface="Times New Roman"/>
                <a:ea typeface="Calibri"/>
                <a:cs typeface="Times New Roman"/>
              </a:rPr>
              <a:t> </a:t>
            </a:r>
            <a:r>
              <a:rPr lang="ru-RU" sz="2000" dirty="0">
                <a:latin typeface="Times New Roman"/>
                <a:ea typeface="Calibri"/>
                <a:cs typeface="Times New Roman"/>
              </a:rPr>
              <a:t>т</a:t>
            </a:r>
            <a:r>
              <a:rPr lang="ru-RU" sz="2000" dirty="0" smtClean="0">
                <a:effectLst/>
                <a:latin typeface="Times New Roman"/>
                <a:ea typeface="Calibri"/>
                <a:cs typeface="Times New Roman"/>
              </a:rPr>
              <a:t>аким обра­зом, тот интерес, который вызывают занятия на компьютере, лежит в основе формирования познавательной мотивации, множества ин­теллектуальных навыков.</a:t>
            </a:r>
            <a:endParaRPr lang="ru-RU" sz="2000" dirty="0" smtClean="0">
              <a:effectLst/>
              <a:latin typeface="Calibri"/>
              <a:ea typeface="Calibri"/>
              <a:cs typeface="Times New Roman"/>
            </a:endParaRPr>
          </a:p>
          <a:p>
            <a:endParaRPr lang="ru-RU" dirty="0"/>
          </a:p>
        </p:txBody>
      </p:sp>
      <p:pic>
        <p:nvPicPr>
          <p:cNvPr id="4098" name="Picture 2" descr="C:\Documents and Settings\1\Мои документы\презентации оформление\картинки для презентаций\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157192"/>
            <a:ext cx="1584953" cy="118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92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704856" cy="5189113"/>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a:t>
            </a:r>
            <a:r>
              <a:rPr lang="ru-RU" sz="2400" dirty="0" smtClean="0">
                <a:effectLst/>
                <a:latin typeface="Times New Roman"/>
                <a:ea typeface="Calibri"/>
                <a:cs typeface="Times New Roman"/>
              </a:rPr>
              <a:t> Это заметить невозможно, человек, часто «зависающий» в интернете ничем не отличается от других.</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 – » </a:t>
            </a:r>
            <a:r>
              <a:rPr lang="ru-RU" sz="2400" dirty="0" smtClean="0">
                <a:effectLst/>
                <a:latin typeface="Times New Roman"/>
                <a:ea typeface="Calibri"/>
                <a:cs typeface="Times New Roman"/>
              </a:rPr>
              <a:t>Зависимый становится озлобленным и старается защититься от всех, кто пытается ограничить использование Интернета. Например, следуют такие стандартные фразы, как "У меня нет проблем" или "Я просто отдыхаю, не мешай мне" – это все является признаком установившейся зависимости. Ну и, наконец, подобно алкоголикам, которые скрывают свою потребность в алкоголе, люди начинают лгать о количестве времени, проведенном в Интернет.</a:t>
            </a:r>
            <a:endParaRPr lang="ru-RU" sz="2400" dirty="0">
              <a:effectLst/>
              <a:latin typeface="Calibri"/>
              <a:ea typeface="Calibri"/>
              <a:cs typeface="Times New Roman"/>
            </a:endParaRPr>
          </a:p>
        </p:txBody>
      </p:sp>
      <p:pic>
        <p:nvPicPr>
          <p:cNvPr id="13314"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32311" y="5683152"/>
            <a:ext cx="1979765" cy="82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800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560840" cy="6038576"/>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 </a:t>
            </a:r>
            <a:r>
              <a:rPr lang="ru-RU" sz="2400" dirty="0" smtClean="0">
                <a:effectLst/>
                <a:latin typeface="Times New Roman"/>
                <a:ea typeface="Calibri"/>
                <a:cs typeface="Times New Roman"/>
              </a:rPr>
              <a:t>Нет, человек пользуется интернетом ровно столько, насколько у него хватает средств. В финансовую зависимость от интернета попасть невозможно.</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 </a:t>
            </a:r>
            <a:r>
              <a:rPr lang="ru-RU" sz="2400" dirty="0" smtClean="0">
                <a:effectLst/>
                <a:latin typeface="Times New Roman"/>
                <a:ea typeface="Calibri"/>
                <a:cs typeface="Times New Roman"/>
              </a:rPr>
              <a:t>У зависимых людей возникают финансовые проблемы. Вместо того чтобы уменьшить количество времени, проведенного в Сети, чтобы избежать дополнительных расходов, люди не останавливаются до тех пор, пока на счету не закончатся все деньги. Однако на сегодня эта проблема отходит на второй план. Т. к. часто провайдеры предоставляют неограниченный доступ или низкую абонентную плату. Следовательно, снижение цен ведет к возрастанию времени, проведенного в Интернете, потому, что люди больше не должны платить за каждую минуту.</a:t>
            </a:r>
            <a:endParaRPr lang="ru-RU" sz="2400" dirty="0">
              <a:effectLst/>
              <a:latin typeface="Calibri"/>
              <a:ea typeface="Calibri"/>
              <a:cs typeface="Times New Roman"/>
            </a:endParaRPr>
          </a:p>
        </p:txBody>
      </p:sp>
      <p:pic>
        <p:nvPicPr>
          <p:cNvPr id="14338"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5373216"/>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1428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7992888" cy="4764381"/>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a:t>
            </a:r>
            <a:r>
              <a:rPr lang="ru-RU" sz="2400" dirty="0" smtClean="0">
                <a:effectLst/>
                <a:latin typeface="Times New Roman"/>
                <a:ea typeface="Calibri"/>
                <a:cs typeface="Times New Roman"/>
              </a:rPr>
              <a:t> Нет, интернет не может является источником проблем на работе. К тому же благодаря интернету можно познакомиться со многими вакансиями и найти достойную работу. Интернет позволяет профессионалам в самых разных областях поддерживать между собой контакты, рекомендовать друг друга потенциальным работодателям, обмениваться опытом, а также находить новые способы приложения собственных сил.</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a:t>
            </a:r>
            <a:r>
              <a:rPr lang="ru-RU" sz="2400" dirty="0" smtClean="0">
                <a:effectLst/>
                <a:latin typeface="Times New Roman"/>
                <a:ea typeface="Calibri"/>
                <a:cs typeface="Times New Roman"/>
              </a:rPr>
              <a:t> Не всегда информация о той или иной работе реальная. Часто работодатели не дают честную информацию, а преувеличивают или преуменьшают ее.</a:t>
            </a:r>
            <a:endParaRPr lang="ru-RU" sz="2400" dirty="0">
              <a:effectLst/>
              <a:latin typeface="Calibri"/>
              <a:ea typeface="Calibri"/>
              <a:cs typeface="Times New Roman"/>
            </a:endParaRPr>
          </a:p>
        </p:txBody>
      </p:sp>
      <p:pic>
        <p:nvPicPr>
          <p:cNvPr id="15362"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601093"/>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5928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24744"/>
            <a:ext cx="7056784" cy="4870564"/>
          </a:xfrm>
          <a:prstGeom prst="rect">
            <a:avLst/>
          </a:prstGeom>
          <a:noFill/>
        </p:spPr>
        <p:txBody>
          <a:bodyPr wrap="square" rtlCol="0">
            <a:spAutoFit/>
          </a:bodyPr>
          <a:lstStyle/>
          <a:p>
            <a:pPr>
              <a:lnSpc>
                <a:spcPct val="115000"/>
              </a:lnSpc>
              <a:spcAft>
                <a:spcPts val="0"/>
              </a:spcAft>
            </a:pPr>
            <a:r>
              <a:rPr lang="ru-RU" sz="2800" b="1" dirty="0" smtClean="0">
                <a:solidFill>
                  <a:srgbClr val="C00000"/>
                </a:solidFill>
                <a:effectLst/>
                <a:latin typeface="Times New Roman"/>
                <a:ea typeface="Calibri"/>
                <a:cs typeface="Times New Roman"/>
              </a:rPr>
              <a:t>«+»</a:t>
            </a:r>
            <a:r>
              <a:rPr lang="ru-RU" sz="2800" dirty="0" smtClean="0">
                <a:effectLst/>
                <a:latin typeface="Times New Roman"/>
                <a:ea typeface="Calibri"/>
                <a:cs typeface="Times New Roman"/>
              </a:rPr>
              <a:t> Нет, человек воспринимает время точно так же как любой другой.</a:t>
            </a:r>
            <a:endParaRPr lang="ru-RU" sz="2800" dirty="0" smtClean="0">
              <a:effectLst/>
              <a:latin typeface="Calibri"/>
              <a:ea typeface="Calibri"/>
              <a:cs typeface="Times New Roman"/>
            </a:endParaRPr>
          </a:p>
          <a:p>
            <a:pPr>
              <a:lnSpc>
                <a:spcPct val="115000"/>
              </a:lnSpc>
              <a:spcAft>
                <a:spcPts val="0"/>
              </a:spcAft>
            </a:pPr>
            <a:r>
              <a:rPr lang="ru-RU" sz="2800" b="1" dirty="0" smtClean="0">
                <a:solidFill>
                  <a:srgbClr val="7030A0"/>
                </a:solidFill>
                <a:effectLst/>
                <a:latin typeface="Times New Roman"/>
                <a:ea typeface="Calibri"/>
                <a:cs typeface="Times New Roman"/>
              </a:rPr>
              <a:t>«-»</a:t>
            </a:r>
            <a:r>
              <a:rPr lang="ru-RU" sz="2800" dirty="0" smtClean="0">
                <a:effectLst/>
                <a:latin typeface="Times New Roman"/>
                <a:ea typeface="Calibri"/>
                <a:cs typeface="Times New Roman"/>
              </a:rPr>
              <a:t> Психологи Константин Блохин и Александр </a:t>
            </a:r>
            <a:r>
              <a:rPr lang="ru-RU" sz="2800" dirty="0" err="1" smtClean="0">
                <a:effectLst/>
                <a:latin typeface="Times New Roman"/>
                <a:ea typeface="Calibri"/>
                <a:cs typeface="Times New Roman"/>
              </a:rPr>
              <a:t>Кроник</a:t>
            </a:r>
            <a:r>
              <a:rPr lang="ru-RU" sz="2800" dirty="0" smtClean="0">
                <a:effectLst/>
                <a:latin typeface="Times New Roman"/>
                <a:ea typeface="Calibri"/>
                <a:cs typeface="Times New Roman"/>
              </a:rPr>
              <a:t> доказали, что для зависимых людей время течет быстрее: при субъективном </a:t>
            </a:r>
            <a:r>
              <a:rPr lang="ru-RU" sz="2800" dirty="0" err="1" smtClean="0">
                <a:effectLst/>
                <a:latin typeface="Times New Roman"/>
                <a:ea typeface="Calibri"/>
                <a:cs typeface="Times New Roman"/>
              </a:rPr>
              <a:t>хронометрировании</a:t>
            </a:r>
            <a:r>
              <a:rPr lang="ru-RU" sz="2800" dirty="0" smtClean="0">
                <a:effectLst/>
                <a:latin typeface="Times New Roman"/>
                <a:ea typeface="Calibri"/>
                <a:cs typeface="Times New Roman"/>
              </a:rPr>
              <a:t> (без часов) отрезок времени, который кажется им минутой, равен в среднем 46 секундам, что на четверть меньше, чем у здоровых людей.</a:t>
            </a:r>
            <a:endParaRPr lang="ru-RU" sz="2800" dirty="0" smtClean="0">
              <a:effectLst/>
              <a:latin typeface="Calibri"/>
              <a:ea typeface="Calibri"/>
              <a:cs typeface="Times New Roman"/>
            </a:endParaRPr>
          </a:p>
          <a:p>
            <a:pPr>
              <a:lnSpc>
                <a:spcPct val="115000"/>
              </a:lnSpc>
              <a:spcAft>
                <a:spcPts val="0"/>
              </a:spcAft>
            </a:pPr>
            <a:r>
              <a:rPr lang="ru-RU" dirty="0" smtClean="0">
                <a:effectLst/>
                <a:latin typeface="Times New Roman"/>
                <a:ea typeface="Calibri"/>
                <a:cs typeface="Times New Roman"/>
              </a:rPr>
              <a:t> </a:t>
            </a:r>
            <a:endParaRPr lang="ru-RU" sz="1400" dirty="0">
              <a:effectLst/>
              <a:latin typeface="Calibri"/>
              <a:ea typeface="Calibri"/>
              <a:cs typeface="Times New Roman"/>
            </a:endParaRPr>
          </a:p>
        </p:txBody>
      </p:sp>
      <p:pic>
        <p:nvPicPr>
          <p:cNvPr id="16386"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700033"/>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9355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052736"/>
            <a:ext cx="7272808" cy="5613845"/>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a:t>
            </a:r>
            <a:r>
              <a:rPr lang="ru-RU" sz="2400" dirty="0" smtClean="0">
                <a:effectLst/>
                <a:latin typeface="Times New Roman"/>
                <a:ea typeface="Calibri"/>
                <a:cs typeface="Times New Roman"/>
              </a:rPr>
              <a:t> Никакого вредного влияния быть не может, это фобии, сложившиеся в обществе. ЭМИ используется в физиотерапии для лечения многих заболеваний, оно может ускорять заживление тканей и оказывать противовоспалительный эффект.</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a:t>
            </a:r>
            <a:r>
              <a:rPr lang="ru-RU" sz="2400" dirty="0" smtClean="0">
                <a:effectLst/>
                <a:latin typeface="Times New Roman"/>
                <a:ea typeface="Calibri"/>
                <a:cs typeface="Times New Roman"/>
              </a:rPr>
              <a:t> Российские ученые установили, что более всего подвержены влиянию растущие ткани, эмбрионы. Электромагнитные поля влияют на нервную и мышечную ткани, могут провоцировать неврологические нарушения, бессонницу, сбои в работе желудочно-кишечного тракта, меняют и частоту сердечных сокращений, и артериальное давление.</a:t>
            </a:r>
            <a:endParaRPr lang="ru-RU" sz="2400" dirty="0">
              <a:effectLst/>
              <a:latin typeface="Calibri"/>
              <a:ea typeface="Calibri"/>
              <a:cs typeface="Times New Roman"/>
            </a:endParaRPr>
          </a:p>
        </p:txBody>
      </p:sp>
      <p:pic>
        <p:nvPicPr>
          <p:cNvPr id="17410"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1566" y="5805264"/>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474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7848872" cy="5189113"/>
          </a:xfrm>
          <a:prstGeom prst="rect">
            <a:avLst/>
          </a:prstGeom>
          <a:noFill/>
        </p:spPr>
        <p:txBody>
          <a:bodyPr wrap="square" rtlCol="0">
            <a:spAutoFit/>
          </a:bodyPr>
          <a:lstStyle/>
          <a:p>
            <a:pPr>
              <a:lnSpc>
                <a:spcPct val="115000"/>
              </a:lnSpc>
              <a:spcAft>
                <a:spcPts val="0"/>
              </a:spcAft>
            </a:pPr>
            <a:r>
              <a:rPr lang="ru-RU" sz="2400" b="1" dirty="0" smtClean="0">
                <a:solidFill>
                  <a:srgbClr val="C00000"/>
                </a:solidFill>
                <a:effectLst/>
                <a:latin typeface="Times New Roman"/>
                <a:ea typeface="Calibri"/>
                <a:cs typeface="Times New Roman"/>
              </a:rPr>
              <a:t>«+»</a:t>
            </a:r>
            <a:r>
              <a:rPr lang="ru-RU" sz="2400" dirty="0" smtClean="0">
                <a:effectLst/>
                <a:latin typeface="Times New Roman"/>
                <a:ea typeface="Calibri"/>
                <a:cs typeface="Times New Roman"/>
              </a:rPr>
              <a:t> Нет, интеллект человека зависит от других факторов, и не зависит от интернет переписки.</a:t>
            </a:r>
            <a:endParaRPr lang="ru-RU" sz="2400" dirty="0" smtClean="0">
              <a:effectLst/>
              <a:latin typeface="Calibri"/>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a:t>
            </a:r>
            <a:r>
              <a:rPr lang="ru-RU" sz="2400" dirty="0" smtClean="0">
                <a:effectLst/>
                <a:latin typeface="Times New Roman"/>
                <a:ea typeface="Calibri"/>
                <a:cs typeface="Times New Roman"/>
              </a:rPr>
              <a:t> Не увлекайтесь электронной перепиской в период ответственной работы или подготовки к экзаменам. Постоянный обмен SMS или е-</a:t>
            </a:r>
            <a:r>
              <a:rPr lang="ru-RU" sz="2400" dirty="0" err="1" smtClean="0">
                <a:effectLst/>
                <a:latin typeface="Times New Roman"/>
                <a:ea typeface="Calibri"/>
                <a:cs typeface="Times New Roman"/>
              </a:rPr>
              <a:t>mail</a:t>
            </a:r>
            <a:r>
              <a:rPr lang="ru-RU" sz="2400" dirty="0" smtClean="0">
                <a:effectLst/>
                <a:latin typeface="Times New Roman"/>
                <a:ea typeface="Calibri"/>
                <a:cs typeface="Times New Roman"/>
              </a:rPr>
              <a:t> сообщениями временно снижает уровень коэффициента интеллекта (IQ) на 10 пунктов. Так утверждают психологи Лондонского университета. Причина проста: частые мобильные контакты отвлекают внимание. Психолог </a:t>
            </a:r>
            <a:r>
              <a:rPr lang="ru-RU" sz="2400" dirty="0" err="1" smtClean="0">
                <a:effectLst/>
                <a:latin typeface="Times New Roman"/>
                <a:ea typeface="Calibri"/>
                <a:cs typeface="Times New Roman"/>
              </a:rPr>
              <a:t>Гленн</a:t>
            </a:r>
            <a:r>
              <a:rPr lang="ru-RU" sz="2400" dirty="0" smtClean="0">
                <a:effectLst/>
                <a:latin typeface="Times New Roman"/>
                <a:ea typeface="Calibri"/>
                <a:cs typeface="Times New Roman"/>
              </a:rPr>
              <a:t> Уилсон (</a:t>
            </a:r>
            <a:r>
              <a:rPr lang="ru-RU" sz="2400" dirty="0" err="1" smtClean="0">
                <a:effectLst/>
                <a:latin typeface="Times New Roman"/>
                <a:ea typeface="Calibri"/>
                <a:cs typeface="Times New Roman"/>
              </a:rPr>
              <a:t>Glenn</a:t>
            </a:r>
            <a:r>
              <a:rPr lang="ru-RU" sz="2400" dirty="0" smtClean="0">
                <a:effectLst/>
                <a:latin typeface="Times New Roman"/>
                <a:ea typeface="Calibri"/>
                <a:cs typeface="Times New Roman"/>
              </a:rPr>
              <a:t> </a:t>
            </a:r>
            <a:r>
              <a:rPr lang="ru-RU" sz="2400" dirty="0" err="1" smtClean="0">
                <a:effectLst/>
                <a:latin typeface="Times New Roman"/>
                <a:ea typeface="Calibri"/>
                <a:cs typeface="Times New Roman"/>
              </a:rPr>
              <a:t>Wilson</a:t>
            </a:r>
            <a:r>
              <a:rPr lang="ru-RU" sz="2400" dirty="0" smtClean="0">
                <a:effectLst/>
                <a:latin typeface="Times New Roman"/>
                <a:ea typeface="Calibri"/>
                <a:cs typeface="Times New Roman"/>
              </a:rPr>
              <a:t>) утверждает, что при этом урон, наносимый умственным способностям, сравним с падением IQ из-за курения марихуаны.</a:t>
            </a:r>
            <a:endParaRPr lang="ru-RU" sz="2400" dirty="0">
              <a:effectLst/>
              <a:latin typeface="Calibri"/>
              <a:ea typeface="Calibri"/>
              <a:cs typeface="Times New Roman"/>
            </a:endParaRPr>
          </a:p>
        </p:txBody>
      </p:sp>
      <p:pic>
        <p:nvPicPr>
          <p:cNvPr id="18434"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733256"/>
            <a:ext cx="14097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741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24744"/>
            <a:ext cx="7560840" cy="3914918"/>
          </a:xfrm>
          <a:prstGeom prst="rect">
            <a:avLst/>
          </a:prstGeom>
          <a:noFill/>
        </p:spPr>
        <p:txBody>
          <a:bodyPr wrap="square" rtlCol="0">
            <a:spAutoFit/>
          </a:bodyPr>
          <a:lstStyle/>
          <a:p>
            <a:pPr>
              <a:lnSpc>
                <a:spcPct val="115000"/>
              </a:lnSpc>
              <a:spcAft>
                <a:spcPts val="0"/>
              </a:spcAft>
            </a:pPr>
            <a:r>
              <a:rPr lang="ru-RU" sz="3600" b="1" dirty="0" smtClean="0">
                <a:solidFill>
                  <a:srgbClr val="C00000"/>
                </a:solidFill>
                <a:effectLst/>
                <a:latin typeface="Times New Roman"/>
                <a:ea typeface="Calibri"/>
                <a:cs typeface="Times New Roman"/>
              </a:rPr>
              <a:t>Благодарю всех за участие, откровенность и прошу на листка закончить предложения.</a:t>
            </a:r>
            <a:endParaRPr lang="ru-RU" sz="3600" b="1" dirty="0" smtClean="0">
              <a:solidFill>
                <a:srgbClr val="C00000"/>
              </a:solidFill>
              <a:effectLst/>
              <a:latin typeface="Calibri"/>
              <a:ea typeface="Calibri"/>
              <a:cs typeface="Times New Roman"/>
            </a:endParaRPr>
          </a:p>
          <a:p>
            <a:pPr>
              <a:lnSpc>
                <a:spcPct val="115000"/>
              </a:lnSpc>
              <a:spcAft>
                <a:spcPts val="0"/>
              </a:spcAft>
            </a:pPr>
            <a:r>
              <a:rPr lang="ru-RU" sz="3600" dirty="0" smtClean="0">
                <a:effectLst/>
                <a:latin typeface="Times New Roman"/>
                <a:ea typeface="Calibri"/>
                <a:cs typeface="Times New Roman"/>
              </a:rPr>
              <a:t>«Для меня было новым …»</a:t>
            </a:r>
            <a:endParaRPr lang="ru-RU" sz="3600" dirty="0" smtClean="0">
              <a:effectLst/>
              <a:latin typeface="Calibri"/>
              <a:ea typeface="Calibri"/>
              <a:cs typeface="Times New Roman"/>
            </a:endParaRPr>
          </a:p>
          <a:p>
            <a:pPr>
              <a:lnSpc>
                <a:spcPct val="115000"/>
              </a:lnSpc>
              <a:spcAft>
                <a:spcPts val="0"/>
              </a:spcAft>
            </a:pPr>
            <a:r>
              <a:rPr lang="ru-RU" sz="3600" dirty="0" smtClean="0">
                <a:effectLst/>
                <a:latin typeface="Times New Roman"/>
                <a:ea typeface="Calibri"/>
                <a:cs typeface="Times New Roman"/>
              </a:rPr>
              <a:t>«Я задумался сегодня о …»</a:t>
            </a:r>
            <a:endParaRPr lang="ru-RU" sz="3600" dirty="0" smtClean="0">
              <a:effectLst/>
              <a:latin typeface="Calibri"/>
              <a:ea typeface="Calibri"/>
              <a:cs typeface="Times New Roman"/>
            </a:endParaRPr>
          </a:p>
          <a:p>
            <a:pPr>
              <a:lnSpc>
                <a:spcPct val="115000"/>
              </a:lnSpc>
              <a:spcAft>
                <a:spcPts val="0"/>
              </a:spcAft>
            </a:pPr>
            <a:r>
              <a:rPr lang="ru-RU" sz="3600" dirty="0" smtClean="0">
                <a:effectLst/>
                <a:latin typeface="Times New Roman"/>
                <a:ea typeface="Calibri"/>
                <a:cs typeface="Times New Roman"/>
              </a:rPr>
              <a:t>«Я бы провёл собрание на тему …»</a:t>
            </a:r>
            <a:endParaRPr lang="ru-RU" sz="3600" dirty="0">
              <a:effectLst/>
              <a:latin typeface="Calibri"/>
              <a:ea typeface="Calibri"/>
              <a:cs typeface="Times New Roman"/>
            </a:endParaRPr>
          </a:p>
        </p:txBody>
      </p:sp>
      <p:pic>
        <p:nvPicPr>
          <p:cNvPr id="19458"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88577" y="5229200"/>
            <a:ext cx="2406461"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86723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80728"/>
            <a:ext cx="7704856" cy="5118324"/>
          </a:xfrm>
          <a:prstGeom prst="rect">
            <a:avLst/>
          </a:prstGeom>
          <a:noFill/>
        </p:spPr>
        <p:txBody>
          <a:bodyPr wrap="square" rtlCol="0">
            <a:spAutoFit/>
          </a:bodyPr>
          <a:lstStyle/>
          <a:p>
            <a:pPr>
              <a:lnSpc>
                <a:spcPct val="115000"/>
              </a:lnSpc>
              <a:spcAft>
                <a:spcPts val="0"/>
              </a:spcAft>
            </a:pPr>
            <a:r>
              <a:rPr lang="ru-RU" sz="2000" dirty="0">
                <a:latin typeface="Times New Roman"/>
                <a:ea typeface="Calibri"/>
                <a:cs typeface="Times New Roman"/>
              </a:rPr>
              <a:t>И</a:t>
            </a:r>
            <a:r>
              <a:rPr lang="ru-RU" sz="2000" dirty="0" smtClean="0">
                <a:effectLst/>
                <a:latin typeface="Times New Roman"/>
                <a:ea typeface="Calibri"/>
                <a:cs typeface="Times New Roman"/>
              </a:rPr>
              <a:t>нформационное воздействие Интернета может нанести не­поправимый вред ребенку, т. к. в компьютерной сети невозможно отследить качество и содержание информации, поступающей и об­новляющейся ежесекундно. </a:t>
            </a:r>
          </a:p>
          <a:p>
            <a:pPr>
              <a:lnSpc>
                <a:spcPct val="115000"/>
              </a:lnSpc>
              <a:spcAft>
                <a:spcPts val="0"/>
              </a:spcAft>
            </a:pPr>
            <a:r>
              <a:rPr lang="ru-RU" sz="2000" dirty="0" smtClean="0">
                <a:effectLst/>
                <a:latin typeface="Times New Roman"/>
                <a:ea typeface="Calibri"/>
                <a:cs typeface="Times New Roman"/>
              </a:rPr>
              <a:t>Статистика говорит, что 9 из 10 детей в возрасте до 15 лет столкнулись с порнографией в сети, око­ло 17% регулярно заглядывают на запретные сайты, примерно 5,5% готовы претворить увиденное там в жизнь, 4,8% в сети познакомились с сектантским проповедничеством, мистическими и изотерически­ми практиками, магией и шаманством. </a:t>
            </a:r>
          </a:p>
          <a:p>
            <a:pPr>
              <a:lnSpc>
                <a:spcPct val="115000"/>
              </a:lnSpc>
              <a:spcAft>
                <a:spcPts val="0"/>
              </a:spcAft>
            </a:pPr>
            <a:r>
              <a:rPr lang="ru-RU" sz="2400" b="1" dirty="0" smtClean="0">
                <a:solidFill>
                  <a:srgbClr val="C00000"/>
                </a:solidFill>
                <a:latin typeface="Times New Roman"/>
                <a:ea typeface="Calibri"/>
                <a:cs typeface="Times New Roman"/>
              </a:rPr>
              <a:t>Вывод:</a:t>
            </a:r>
            <a:r>
              <a:rPr lang="ru-RU" dirty="0" smtClean="0">
                <a:latin typeface="Times New Roman"/>
                <a:ea typeface="Calibri"/>
                <a:cs typeface="Times New Roman"/>
              </a:rPr>
              <a:t> </a:t>
            </a:r>
            <a:r>
              <a:rPr lang="ru-RU" sz="2000" dirty="0">
                <a:latin typeface="Times New Roman"/>
                <a:ea typeface="Calibri"/>
                <a:cs typeface="Times New Roman"/>
              </a:rPr>
              <a:t>д</a:t>
            </a:r>
            <a:r>
              <a:rPr lang="ru-RU" sz="2000" dirty="0" smtClean="0">
                <a:effectLst/>
                <a:latin typeface="Times New Roman"/>
                <a:ea typeface="Calibri"/>
                <a:cs typeface="Times New Roman"/>
              </a:rPr>
              <a:t>оверчивые, со слабой психикой и высокой внушаемостью, не чувст­вующие никакой опасности, </a:t>
            </a:r>
          </a:p>
          <a:p>
            <a:pPr>
              <a:lnSpc>
                <a:spcPct val="115000"/>
              </a:lnSpc>
              <a:spcAft>
                <a:spcPts val="0"/>
              </a:spcAft>
            </a:pPr>
            <a:r>
              <a:rPr lang="ru-RU" sz="2000" dirty="0" smtClean="0">
                <a:effectLst/>
                <a:latin typeface="Times New Roman"/>
                <a:ea typeface="Calibri"/>
                <a:cs typeface="Times New Roman"/>
              </a:rPr>
              <a:t>дети подвергаются угрозе социальной и личностной  </a:t>
            </a:r>
          </a:p>
          <a:p>
            <a:pPr>
              <a:lnSpc>
                <a:spcPct val="115000"/>
              </a:lnSpc>
              <a:spcAft>
                <a:spcPts val="0"/>
              </a:spcAft>
            </a:pPr>
            <a:r>
              <a:rPr lang="ru-RU" sz="2000" dirty="0" err="1" smtClean="0">
                <a:effectLst/>
                <a:latin typeface="Times New Roman"/>
                <a:ea typeface="Calibri"/>
                <a:cs typeface="Times New Roman"/>
              </a:rPr>
              <a:t>дезадаптации</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p:txBody>
      </p:sp>
      <p:pic>
        <p:nvPicPr>
          <p:cNvPr id="23554" name="Picture 2" descr="C:\Documents and Settings\1\Мои документы\презентации оформление\картинки для презентаций\index-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212" y="4581128"/>
            <a:ext cx="1918320" cy="19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149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80728"/>
            <a:ext cx="7488832" cy="5189113"/>
          </a:xfrm>
          <a:prstGeom prst="rect">
            <a:avLst/>
          </a:prstGeom>
          <a:noFill/>
        </p:spPr>
        <p:txBody>
          <a:bodyPr wrap="square" rtlCol="0">
            <a:spAutoFit/>
          </a:bodyPr>
          <a:lstStyle/>
          <a:p>
            <a:pPr lvl="0" algn="r">
              <a:lnSpc>
                <a:spcPct val="115000"/>
              </a:lnSpc>
              <a:spcAft>
                <a:spcPts val="0"/>
              </a:spcAft>
            </a:pPr>
            <a:r>
              <a:rPr lang="ru-RU" sz="3600" b="1" dirty="0" smtClean="0">
                <a:solidFill>
                  <a:srgbClr val="C00000"/>
                </a:solidFill>
                <a:effectLst/>
                <a:ea typeface="Calibri"/>
                <a:cs typeface="Times New Roman"/>
              </a:rPr>
              <a:t>Почему формируется компьютерная зависимость? </a:t>
            </a:r>
            <a:endParaRPr lang="ru-RU" sz="3600" dirty="0" smtClean="0">
              <a:solidFill>
                <a:srgbClr val="C00000"/>
              </a:solidFill>
              <a:effectLst/>
              <a:ea typeface="Calibri"/>
              <a:cs typeface="Times New Roman"/>
            </a:endParaRPr>
          </a:p>
          <a:p>
            <a:pPr>
              <a:lnSpc>
                <a:spcPct val="115000"/>
              </a:lnSpc>
              <a:spcAft>
                <a:spcPts val="0"/>
              </a:spcAft>
            </a:pPr>
            <a:r>
              <a:rPr lang="ru-RU" sz="2400" b="1" dirty="0" smtClean="0">
                <a:solidFill>
                  <a:srgbClr val="7030A0"/>
                </a:solidFill>
                <a:effectLst/>
                <a:latin typeface="Times New Roman"/>
                <a:ea typeface="Calibri"/>
                <a:cs typeface="Times New Roman"/>
              </a:rPr>
              <a:t>Первое и необходимое условие </a:t>
            </a:r>
            <a:r>
              <a:rPr lang="ru-RU" sz="2400" dirty="0" smtClean="0">
                <a:effectLst/>
                <a:latin typeface="Times New Roman"/>
                <a:ea typeface="Calibri"/>
                <a:cs typeface="Times New Roman"/>
              </a:rPr>
              <a:t>формирования любой зависимости – чувство внутренней тревоги и чувство неудовлетворенности. Есть два пути для выхода из состояния тревоги: человек либо становится агрессивным, либо стремиться «уйти». А уйти можно в алкоголизм, наркоманию, религиозные секты, наконец, в игру…  </a:t>
            </a:r>
          </a:p>
          <a:p>
            <a:pPr>
              <a:lnSpc>
                <a:spcPct val="115000"/>
              </a:lnSpc>
              <a:spcAft>
                <a:spcPts val="0"/>
              </a:spcAft>
            </a:pPr>
            <a:r>
              <a:rPr lang="ru-RU" sz="2400" b="1" dirty="0" smtClean="0">
                <a:solidFill>
                  <a:srgbClr val="7030A0"/>
                </a:solidFill>
                <a:effectLst/>
                <a:latin typeface="Times New Roman"/>
                <a:ea typeface="Calibri"/>
              </a:rPr>
              <a:t>Второе условие </a:t>
            </a:r>
            <a:r>
              <a:rPr lang="ru-RU" sz="2400" dirty="0" smtClean="0">
                <a:effectLst/>
                <a:latin typeface="Times New Roman"/>
                <a:ea typeface="Calibri"/>
              </a:rPr>
              <a:t>формирования игровой зависимости – удовольствие. </a:t>
            </a:r>
            <a:endParaRPr lang="ru-RU" sz="2400" dirty="0"/>
          </a:p>
        </p:txBody>
      </p:sp>
      <p:pic>
        <p:nvPicPr>
          <p:cNvPr id="5122" name="Picture 2" descr="C:\Documents and Settings\1\Мои документы\презентации оформление\картинки для презентаци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15423"/>
            <a:ext cx="1752051" cy="177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867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344816" cy="4905958"/>
          </a:xfrm>
          <a:prstGeom prst="rect">
            <a:avLst/>
          </a:prstGeom>
          <a:noFill/>
        </p:spPr>
        <p:txBody>
          <a:bodyPr wrap="square" rtlCol="0">
            <a:spAutoFit/>
          </a:bodyPr>
          <a:lstStyle/>
          <a:p>
            <a:pPr>
              <a:lnSpc>
                <a:spcPct val="115000"/>
              </a:lnSpc>
              <a:spcAft>
                <a:spcPts val="0"/>
              </a:spcAft>
            </a:pPr>
            <a:r>
              <a:rPr lang="ru-RU" sz="2800" dirty="0" smtClean="0">
                <a:effectLst/>
                <a:latin typeface="Times New Roman"/>
                <a:ea typeface="Calibri"/>
                <a:cs typeface="Times New Roman"/>
              </a:rPr>
              <a:t>Психологи вы­деляют два типа людей: </a:t>
            </a:r>
            <a:r>
              <a:rPr lang="ru-RU" sz="2800" b="1" dirty="0" err="1" smtClean="0">
                <a:solidFill>
                  <a:srgbClr val="C00000"/>
                </a:solidFill>
                <a:effectLst/>
                <a:latin typeface="Times New Roman"/>
                <a:ea typeface="Calibri"/>
                <a:cs typeface="Times New Roman"/>
              </a:rPr>
              <a:t>экстерналов</a:t>
            </a:r>
            <a:r>
              <a:rPr lang="ru-RU" sz="2800" b="1" dirty="0" smtClean="0">
                <a:solidFill>
                  <a:srgbClr val="C00000"/>
                </a:solidFill>
                <a:effectLst/>
                <a:latin typeface="Times New Roman"/>
                <a:ea typeface="Calibri"/>
                <a:cs typeface="Times New Roman"/>
              </a:rPr>
              <a:t> и </a:t>
            </a:r>
            <a:r>
              <a:rPr lang="ru-RU" sz="2800" b="1" dirty="0" err="1" smtClean="0">
                <a:solidFill>
                  <a:srgbClr val="C00000"/>
                </a:solidFill>
                <a:effectLst/>
                <a:latin typeface="Times New Roman"/>
                <a:ea typeface="Calibri"/>
                <a:cs typeface="Times New Roman"/>
              </a:rPr>
              <a:t>интерналов</a:t>
            </a:r>
            <a:r>
              <a:rPr lang="ru-RU" sz="2800" dirty="0" smtClean="0">
                <a:effectLst/>
                <a:latin typeface="Times New Roman"/>
                <a:ea typeface="Calibri"/>
                <a:cs typeface="Times New Roman"/>
              </a:rPr>
              <a:t>. </a:t>
            </a:r>
            <a:endParaRPr lang="ru-RU" sz="2800" dirty="0" smtClean="0">
              <a:effectLst/>
              <a:latin typeface="Calibri"/>
              <a:ea typeface="Calibri"/>
              <a:cs typeface="Times New Roman"/>
            </a:endParaRPr>
          </a:p>
          <a:p>
            <a:pPr>
              <a:lnSpc>
                <a:spcPct val="115000"/>
              </a:lnSpc>
              <a:spcAft>
                <a:spcPts val="0"/>
              </a:spcAft>
            </a:pPr>
            <a:r>
              <a:rPr lang="ru-RU" sz="2400" b="1" dirty="0" err="1" smtClean="0">
                <a:solidFill>
                  <a:srgbClr val="C00000"/>
                </a:solidFill>
                <a:effectLst/>
                <a:latin typeface="Times New Roman"/>
                <a:ea typeface="Calibri"/>
                <a:cs typeface="Times New Roman"/>
              </a:rPr>
              <a:t>Экстерналы</a:t>
            </a:r>
            <a:r>
              <a:rPr lang="ru-RU" sz="2400" dirty="0" smtClean="0">
                <a:effectLst/>
                <a:latin typeface="Times New Roman"/>
                <a:ea typeface="Calibri"/>
                <a:cs typeface="Times New Roman"/>
              </a:rPr>
              <a:t> - фаталисты, они считают, что в жизни от них ничего не зависит, всем управляет судьба, в их неудачах виноваты обстоятельства или другие люди. </a:t>
            </a:r>
            <a:r>
              <a:rPr lang="ru-RU" sz="2400" b="1" dirty="0" err="1" smtClean="0">
                <a:solidFill>
                  <a:srgbClr val="C00000"/>
                </a:solidFill>
                <a:effectLst/>
                <a:latin typeface="Times New Roman"/>
                <a:ea typeface="Calibri"/>
                <a:cs typeface="Times New Roman"/>
              </a:rPr>
              <a:t>Интерналы</a:t>
            </a:r>
            <a:r>
              <a:rPr lang="ru-RU" sz="2400" dirty="0" smtClean="0">
                <a:effectLst/>
                <a:latin typeface="Times New Roman"/>
                <a:ea typeface="Calibri"/>
                <a:cs typeface="Times New Roman"/>
              </a:rPr>
              <a:t> склонны действовать, они более оптимистичны, решительны, трудолюбивы. </a:t>
            </a:r>
          </a:p>
          <a:p>
            <a:pPr>
              <a:lnSpc>
                <a:spcPct val="115000"/>
              </a:lnSpc>
              <a:spcAft>
                <a:spcPts val="0"/>
              </a:spcAft>
            </a:pPr>
            <a:r>
              <a:rPr lang="ru-RU" sz="2400" b="1" dirty="0" smtClean="0">
                <a:solidFill>
                  <a:srgbClr val="7030A0"/>
                </a:solidFill>
                <a:effectLst/>
                <a:latin typeface="Times New Roman"/>
                <a:ea typeface="Calibri"/>
                <a:cs typeface="Times New Roman"/>
              </a:rPr>
              <a:t>Развитию компью­терной зависимости подвержены  </a:t>
            </a:r>
            <a:r>
              <a:rPr lang="ru-RU" sz="2400" b="1" dirty="0" err="1" smtClean="0">
                <a:solidFill>
                  <a:srgbClr val="7030A0"/>
                </a:solidFill>
                <a:effectLst/>
                <a:latin typeface="Times New Roman"/>
                <a:ea typeface="Calibri"/>
                <a:cs typeface="Times New Roman"/>
              </a:rPr>
              <a:t>экстерналы</a:t>
            </a:r>
            <a:r>
              <a:rPr lang="ru-RU" sz="2400" b="1" dirty="0" smtClean="0">
                <a:solidFill>
                  <a:srgbClr val="7030A0"/>
                </a:solidFill>
                <a:effectLst/>
                <a:latin typeface="Times New Roman"/>
                <a:ea typeface="Calibri"/>
                <a:cs typeface="Times New Roman"/>
              </a:rPr>
              <a:t> и подростки с заниженной самооценкой, которые с помощью игры стремят­ся самоутвердиться. </a:t>
            </a:r>
            <a:endParaRPr lang="ru-RU" sz="2400" b="1" dirty="0">
              <a:solidFill>
                <a:srgbClr val="7030A0"/>
              </a:solidFill>
              <a:effectLst/>
              <a:latin typeface="Calibri"/>
              <a:ea typeface="Calibri"/>
              <a:cs typeface="Times New Roman"/>
            </a:endParaRPr>
          </a:p>
        </p:txBody>
      </p:sp>
      <p:pic>
        <p:nvPicPr>
          <p:cNvPr id="2052" name="Picture 4" descr="C:\Documents and Settings\1\Мои документы\презентации оформление\картинки для презентаций\l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220696"/>
            <a:ext cx="1573163" cy="133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781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7560840" cy="5826210"/>
          </a:xfrm>
          <a:prstGeom prst="rect">
            <a:avLst/>
          </a:prstGeom>
          <a:noFill/>
        </p:spPr>
        <p:txBody>
          <a:bodyPr wrap="square" rtlCol="0">
            <a:spAutoFit/>
          </a:bodyPr>
          <a:lstStyle/>
          <a:p>
            <a:pPr>
              <a:lnSpc>
                <a:spcPct val="115000"/>
              </a:lnSpc>
              <a:spcAft>
                <a:spcPts val="0"/>
              </a:spcAft>
            </a:pPr>
            <a:r>
              <a:rPr lang="ru-RU" sz="3600" b="1" dirty="0" smtClean="0">
                <a:solidFill>
                  <a:srgbClr val="C00000"/>
                </a:solidFill>
                <a:effectLst/>
                <a:latin typeface="Times New Roman"/>
                <a:ea typeface="Calibri"/>
                <a:cs typeface="Times New Roman"/>
              </a:rPr>
              <a:t>В «группу риска» попадают:</a:t>
            </a:r>
            <a:endParaRPr lang="ru-RU" sz="3600" b="1" dirty="0" smtClean="0">
              <a:solidFill>
                <a:srgbClr val="C00000"/>
              </a:solidFill>
              <a:effectLst/>
              <a:latin typeface="Calibri"/>
              <a:ea typeface="Calibri"/>
              <a:cs typeface="Times New Roman"/>
            </a:endParaRPr>
          </a:p>
          <a:p>
            <a:pPr>
              <a:lnSpc>
                <a:spcPct val="115000"/>
              </a:lnSpc>
              <a:spcAft>
                <a:spcPts val="0"/>
              </a:spcAft>
            </a:pPr>
            <a:r>
              <a:rPr lang="ru-RU" sz="2400" dirty="0" smtClean="0">
                <a:solidFill>
                  <a:srgbClr val="7030A0"/>
                </a:solidFill>
                <a:effectLst/>
                <a:latin typeface="Times New Roman"/>
                <a:ea typeface="Calibri"/>
                <a:cs typeface="Times New Roman"/>
              </a:rPr>
              <a:t>1.Подростки, полагающие, что от них мало, что зависит в жизни. Необходимо воспитывать в детях ответственность, настойчивость, решительность. </a:t>
            </a:r>
            <a:endParaRPr lang="ru-RU" sz="2400" dirty="0" smtClean="0">
              <a:solidFill>
                <a:srgbClr val="7030A0"/>
              </a:solidFill>
              <a:effectLst/>
              <a:latin typeface="Calibri"/>
              <a:ea typeface="Calibri"/>
              <a:cs typeface="Times New Roman"/>
            </a:endParaRPr>
          </a:p>
          <a:p>
            <a:pPr>
              <a:lnSpc>
                <a:spcPct val="115000"/>
              </a:lnSpc>
              <a:spcAft>
                <a:spcPts val="0"/>
              </a:spcAft>
            </a:pPr>
            <a:r>
              <a:rPr lang="ru-RU" sz="2400" dirty="0" smtClean="0">
                <a:solidFill>
                  <a:srgbClr val="7030A0"/>
                </a:solidFill>
                <a:effectLst/>
                <a:latin typeface="Times New Roman"/>
                <a:ea typeface="Calibri"/>
                <a:cs typeface="Times New Roman"/>
              </a:rPr>
              <a:t>2.Подростки с низкой самооценкой, которые с помощью игры стремятся самоутвердиться. Повышайте самооценку ребенка, чаще его хвалите, помогите быть успешным. </a:t>
            </a:r>
            <a:endParaRPr lang="ru-RU" sz="2400" dirty="0" smtClean="0">
              <a:solidFill>
                <a:srgbClr val="7030A0"/>
              </a:solidFill>
              <a:effectLst/>
              <a:latin typeface="Calibri"/>
              <a:ea typeface="Calibri"/>
              <a:cs typeface="Times New Roman"/>
            </a:endParaRPr>
          </a:p>
          <a:p>
            <a:pPr>
              <a:lnSpc>
                <a:spcPct val="115000"/>
              </a:lnSpc>
              <a:spcAft>
                <a:spcPts val="0"/>
              </a:spcAft>
            </a:pPr>
            <a:r>
              <a:rPr lang="ru-RU" sz="2400" dirty="0" smtClean="0">
                <a:solidFill>
                  <a:srgbClr val="7030A0"/>
                </a:solidFill>
                <a:effectLst/>
                <a:latin typeface="Times New Roman"/>
                <a:ea typeface="Calibri"/>
                <a:cs typeface="Times New Roman"/>
              </a:rPr>
              <a:t>3.Подростки с высокой степенью внушаемости (т.е. готовностью подчиниться чужой воле), подростки, которым не хватает самостоятельности, решительности. Воспитывайте в ребенке самостоятельность, критичность к рекламе, поощряйте инициативу. </a:t>
            </a:r>
            <a:endParaRPr lang="ru-RU" sz="2400" dirty="0" smtClean="0">
              <a:solidFill>
                <a:srgbClr val="7030A0"/>
              </a:solidFill>
              <a:effectLst/>
              <a:latin typeface="Calibri"/>
              <a:ea typeface="Calibri"/>
              <a:cs typeface="Times New Roman"/>
            </a:endParaRPr>
          </a:p>
        </p:txBody>
      </p:sp>
      <p:pic>
        <p:nvPicPr>
          <p:cNvPr id="3075" name="Picture 3" descr="C:\Documents and Settings\1\Мои документы\презентации оформление\картинки для презентаций\14966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1\Мои документы\презентации оформление\картинки для презентаций\8136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876" y="5672322"/>
            <a:ext cx="13525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4728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052736"/>
            <a:ext cx="7488832" cy="4764381"/>
          </a:xfrm>
          <a:prstGeom prst="rect">
            <a:avLst/>
          </a:prstGeom>
          <a:noFill/>
        </p:spPr>
        <p:txBody>
          <a:bodyPr wrap="square" rtlCol="0">
            <a:spAutoFit/>
          </a:bodyPr>
          <a:lstStyle/>
          <a:p>
            <a:pPr lvl="0">
              <a:lnSpc>
                <a:spcPct val="115000"/>
              </a:lnSpc>
            </a:pPr>
            <a:r>
              <a:rPr lang="ru-RU" sz="2400" dirty="0">
                <a:solidFill>
                  <a:srgbClr val="7030A0"/>
                </a:solidFill>
                <a:latin typeface="Times New Roman"/>
                <a:ea typeface="Calibri"/>
                <a:cs typeface="Times New Roman"/>
              </a:rPr>
              <a:t>4.Если ребенок не контактен, у него мало друзей, часто бывает одинок. Такие дети часто компенсируют недостаток реального общения виртуальным. Таким детям необходима помощь в налаживании реальных отношений. </a:t>
            </a:r>
            <a:endParaRPr lang="ru-RU" sz="2400" dirty="0">
              <a:solidFill>
                <a:srgbClr val="7030A0"/>
              </a:solidFill>
              <a:latin typeface="Calibri"/>
              <a:ea typeface="Calibri"/>
              <a:cs typeface="Times New Roman"/>
            </a:endParaRPr>
          </a:p>
          <a:p>
            <a:pPr lvl="0">
              <a:lnSpc>
                <a:spcPct val="115000"/>
              </a:lnSpc>
            </a:pPr>
            <a:r>
              <a:rPr lang="ru-RU" sz="2400" dirty="0">
                <a:solidFill>
                  <a:srgbClr val="7030A0"/>
                </a:solidFill>
                <a:latin typeface="Times New Roman"/>
                <a:ea typeface="Calibri"/>
                <a:cs typeface="Times New Roman"/>
              </a:rPr>
              <a:t>5.Дети, мечтающие стать лидерами, но так и не ставшие ими. Именно они могут сутками просиживать за компьютером, воображая себя властителями галактик. Им непременно необходимо помочь реализовать их потенциал: поддерживать любые их начинания, развивать их таланты и способности. </a:t>
            </a:r>
            <a:endParaRPr lang="ru-RU" sz="2400" dirty="0">
              <a:solidFill>
                <a:srgbClr val="7030A0"/>
              </a:solidFill>
              <a:latin typeface="Calibri"/>
              <a:ea typeface="Calibri"/>
              <a:cs typeface="Times New Roman"/>
            </a:endParaRPr>
          </a:p>
        </p:txBody>
      </p:sp>
      <p:pic>
        <p:nvPicPr>
          <p:cNvPr id="6146" name="Picture 2" descr="C:\Documents and Settings\1\Мои документы\презентации оформление\картинки для презентаций\8136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445224"/>
            <a:ext cx="1728192" cy="126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691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908720"/>
            <a:ext cx="7128792" cy="4268861"/>
          </a:xfrm>
          <a:prstGeom prst="rect">
            <a:avLst/>
          </a:prstGeom>
          <a:noFill/>
        </p:spPr>
        <p:txBody>
          <a:bodyPr wrap="square" rtlCol="0">
            <a:spAutoFit/>
          </a:bodyPr>
          <a:lstStyle/>
          <a:p>
            <a:pPr lvl="0" algn="ctr">
              <a:lnSpc>
                <a:spcPct val="115000"/>
              </a:lnSpc>
              <a:spcAft>
                <a:spcPts val="0"/>
              </a:spcAft>
            </a:pPr>
            <a:r>
              <a:rPr lang="ru-RU" sz="4400" b="1" dirty="0" smtClean="0">
                <a:solidFill>
                  <a:srgbClr val="C00000"/>
                </a:solidFill>
                <a:effectLst/>
                <a:latin typeface="Times New Roman"/>
                <a:ea typeface="Calibri"/>
                <a:cs typeface="Times New Roman"/>
              </a:rPr>
              <a:t>Признаки зависимости</a:t>
            </a:r>
            <a:endParaRPr lang="ru-RU" sz="4400" dirty="0" smtClean="0">
              <a:solidFill>
                <a:srgbClr val="C00000"/>
              </a:solidFill>
              <a:effectLst/>
              <a:latin typeface="Calibri"/>
              <a:ea typeface="Calibri"/>
              <a:cs typeface="Times New Roman"/>
            </a:endParaRPr>
          </a:p>
          <a:p>
            <a:pPr marL="342900" lvl="0" indent="-342900">
              <a:lnSpc>
                <a:spcPct val="115000"/>
              </a:lnSpc>
              <a:spcAft>
                <a:spcPts val="0"/>
              </a:spcAft>
              <a:buFont typeface="Wingdings"/>
              <a:buChar char=""/>
            </a:pPr>
            <a:r>
              <a:rPr lang="ru-RU" sz="3200" dirty="0" smtClean="0">
                <a:solidFill>
                  <a:srgbClr val="7030A0"/>
                </a:solidFill>
                <a:effectLst/>
                <a:latin typeface="Times New Roman"/>
                <a:ea typeface="Calibri"/>
                <a:cs typeface="Times New Roman"/>
              </a:rPr>
              <a:t>увеличение интервала времени, проводимого за компьютером;</a:t>
            </a:r>
            <a:endParaRPr lang="ru-RU" sz="3200" dirty="0" smtClean="0">
              <a:solidFill>
                <a:srgbClr val="7030A0"/>
              </a:solidFill>
              <a:effectLst/>
              <a:latin typeface="Calibri"/>
              <a:ea typeface="Calibri"/>
              <a:cs typeface="Times New Roman"/>
            </a:endParaRPr>
          </a:p>
          <a:p>
            <a:pPr marL="342900" lvl="0" indent="-342900">
              <a:lnSpc>
                <a:spcPct val="115000"/>
              </a:lnSpc>
              <a:spcAft>
                <a:spcPts val="0"/>
              </a:spcAft>
              <a:buFont typeface="Wingdings"/>
              <a:buChar char=""/>
            </a:pPr>
            <a:r>
              <a:rPr lang="ru-RU" sz="3200" dirty="0" smtClean="0">
                <a:solidFill>
                  <a:srgbClr val="7030A0"/>
                </a:solidFill>
                <a:effectLst/>
                <a:latin typeface="Times New Roman"/>
                <a:ea typeface="Calibri"/>
                <a:cs typeface="Times New Roman"/>
              </a:rPr>
              <a:t>потеря интереса к происходящему вокруг,</a:t>
            </a:r>
            <a:endParaRPr lang="ru-RU" sz="3200" dirty="0" smtClean="0">
              <a:solidFill>
                <a:srgbClr val="7030A0"/>
              </a:solidFill>
              <a:effectLst/>
              <a:latin typeface="Calibri"/>
              <a:ea typeface="Calibri"/>
              <a:cs typeface="Times New Roman"/>
            </a:endParaRPr>
          </a:p>
          <a:p>
            <a:pPr marL="342900" lvl="0" indent="-342900">
              <a:lnSpc>
                <a:spcPct val="115000"/>
              </a:lnSpc>
              <a:spcAft>
                <a:spcPts val="0"/>
              </a:spcAft>
              <a:buFont typeface="Wingdings"/>
              <a:buChar char=""/>
            </a:pPr>
            <a:r>
              <a:rPr lang="ru-RU" sz="3200" dirty="0" smtClean="0">
                <a:solidFill>
                  <a:srgbClr val="7030A0"/>
                </a:solidFill>
                <a:effectLst/>
                <a:latin typeface="Times New Roman"/>
                <a:ea typeface="Calibri"/>
                <a:cs typeface="Times New Roman"/>
              </a:rPr>
              <a:t>нарушения сна,</a:t>
            </a:r>
            <a:endParaRPr lang="ru-RU" sz="3200" dirty="0" smtClean="0">
              <a:solidFill>
                <a:srgbClr val="7030A0"/>
              </a:solidFill>
              <a:effectLst/>
              <a:latin typeface="Calibri"/>
              <a:ea typeface="Calibri"/>
              <a:cs typeface="Times New Roman"/>
            </a:endParaRPr>
          </a:p>
          <a:p>
            <a:pPr marL="342900" lvl="0" indent="-342900">
              <a:lnSpc>
                <a:spcPct val="115000"/>
              </a:lnSpc>
              <a:spcAft>
                <a:spcPts val="0"/>
              </a:spcAft>
              <a:buFont typeface="Wingdings"/>
              <a:buChar char=""/>
            </a:pPr>
            <a:r>
              <a:rPr lang="ru-RU" sz="3200" dirty="0" smtClean="0">
                <a:solidFill>
                  <a:srgbClr val="7030A0"/>
                </a:solidFill>
                <a:effectLst/>
                <a:latin typeface="Times New Roman"/>
                <a:ea typeface="Calibri"/>
                <a:cs typeface="Times New Roman"/>
              </a:rPr>
              <a:t>часты резкие перепады настроения,</a:t>
            </a:r>
            <a:endParaRPr lang="ru-RU" sz="3200" dirty="0" smtClean="0">
              <a:solidFill>
                <a:srgbClr val="7030A0"/>
              </a:solidFill>
              <a:effectLst/>
              <a:latin typeface="Calibri"/>
              <a:ea typeface="Calibri"/>
              <a:cs typeface="Times New Roman"/>
            </a:endParaRPr>
          </a:p>
        </p:txBody>
      </p:sp>
      <p:pic>
        <p:nvPicPr>
          <p:cNvPr id="7170"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1046" y="5301207"/>
            <a:ext cx="2429426" cy="101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4101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052736"/>
            <a:ext cx="7344816" cy="4339650"/>
          </a:xfrm>
          <a:prstGeom prst="rect">
            <a:avLst/>
          </a:prstGeom>
          <a:noFill/>
        </p:spPr>
        <p:txBody>
          <a:bodyPr wrap="square" rtlCol="0">
            <a:spAutoFit/>
          </a:bodyPr>
          <a:lstStyle/>
          <a:p>
            <a:pPr marL="342900" lvl="0" indent="-342900">
              <a:lnSpc>
                <a:spcPct val="115000"/>
              </a:lnSpc>
              <a:buFont typeface="Wingdings"/>
              <a:buChar char=""/>
            </a:pPr>
            <a:r>
              <a:rPr lang="ru-RU" sz="2400" dirty="0">
                <a:solidFill>
                  <a:srgbClr val="7030A0"/>
                </a:solidFill>
                <a:latin typeface="Times New Roman"/>
                <a:ea typeface="Calibri"/>
                <a:cs typeface="Times New Roman"/>
              </a:rPr>
              <a:t>неадекватное поведение в ответ на предложение выключить компьютер - вплоть до скандала,</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у ребенка практически нет реальных друзей, зато много виртуальных;</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он не способен спланировать окончание сеанса работы или игры; </a:t>
            </a:r>
            <a:endParaRPr lang="ru-RU" sz="2400" dirty="0">
              <a:solidFill>
                <a:srgbClr val="7030A0"/>
              </a:solidFill>
              <a:latin typeface="Calibri"/>
              <a:ea typeface="Calibri"/>
              <a:cs typeface="Times New Roman"/>
            </a:endParaRPr>
          </a:p>
          <a:p>
            <a:pPr marL="342900" lvl="0" indent="-342900">
              <a:lnSpc>
                <a:spcPct val="115000"/>
              </a:lnSpc>
              <a:buFont typeface="Wingdings"/>
              <a:buChar char=""/>
            </a:pPr>
            <a:r>
              <a:rPr lang="ru-RU" sz="2400" dirty="0">
                <a:solidFill>
                  <a:srgbClr val="7030A0"/>
                </a:solidFill>
                <a:latin typeface="Times New Roman"/>
                <a:ea typeface="Calibri"/>
                <a:cs typeface="Times New Roman"/>
              </a:rPr>
              <a:t>расходует (или требует) значительные суммы денег на постоянное обновление как программного обеспечения (в том числе игр), так и устройств компьютера; </a:t>
            </a:r>
            <a:endParaRPr lang="ru-RU" sz="2400" dirty="0">
              <a:solidFill>
                <a:srgbClr val="7030A0"/>
              </a:solidFill>
              <a:latin typeface="Calibri"/>
              <a:ea typeface="Calibri"/>
              <a:cs typeface="Times New Roman"/>
            </a:endParaRPr>
          </a:p>
        </p:txBody>
      </p:sp>
      <p:pic>
        <p:nvPicPr>
          <p:cNvPr id="8194" name="Picture 2" descr="C:\Documents and Settings\1\Мои документы\презентации оформление\картинки для презентаций\gbook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74183" y="5392387"/>
            <a:ext cx="2458257" cy="102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0211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TotalTime>
  <Words>1837</Words>
  <Application>Microsoft Office PowerPoint</Application>
  <PresentationFormat>Экран (4:3)</PresentationFormat>
  <Paragraphs>76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«Как уберечь ребенка от компьютерной зависимости»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уберечь ребенка от компьютерной зависимости» </dc:title>
  <dc:creator>жанна</dc:creator>
  <cp:lastModifiedBy>жанна</cp:lastModifiedBy>
  <cp:revision>9</cp:revision>
  <dcterms:created xsi:type="dcterms:W3CDTF">2012-12-05T19:09:54Z</dcterms:created>
  <dcterms:modified xsi:type="dcterms:W3CDTF">2012-12-05T20:39:16Z</dcterms:modified>
</cp:coreProperties>
</file>