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8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64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31B6-49DF-4C43-8E58-7275468B629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E02CB9-F03F-46EC-8F53-ABDF96669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31B6-49DF-4C43-8E58-7275468B629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2CB9-F03F-46EC-8F53-ABDF96669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31B6-49DF-4C43-8E58-7275468B629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2CB9-F03F-46EC-8F53-ABDF96669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31B6-49DF-4C43-8E58-7275468B629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E02CB9-F03F-46EC-8F53-ABDF96669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31B6-49DF-4C43-8E58-7275468B629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2CB9-F03F-46EC-8F53-ABDF966694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31B6-49DF-4C43-8E58-7275468B629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2CB9-F03F-46EC-8F53-ABDF96669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31B6-49DF-4C43-8E58-7275468B629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BE02CB9-F03F-46EC-8F53-ABDF966694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31B6-49DF-4C43-8E58-7275468B629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2CB9-F03F-46EC-8F53-ABDF96669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31B6-49DF-4C43-8E58-7275468B629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2CB9-F03F-46EC-8F53-ABDF96669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31B6-49DF-4C43-8E58-7275468B629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2CB9-F03F-46EC-8F53-ABDF96669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31B6-49DF-4C43-8E58-7275468B629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2CB9-F03F-46EC-8F53-ABDF966694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3531B6-49DF-4C43-8E58-7275468B629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E02CB9-F03F-46EC-8F53-ABDF966694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0&amp;text=%D0%B0%D0%BD%D0%BD%D0%B0%20%D0%BA%D0%B5%D1%80%D0%BD%20%D0%B1%D0%B8%D0%BE%D0%B3%D1%80%D0%B0%D1%84%D0%B8%D1%8F&amp;noreask=1&amp;pos=0&amp;lr=39&amp;rpt=simage&amp;uinfo=ww-1423-wh-805-fw-1198-fh-598-pd-1&amp;img_url=http://img0.liveinternet.ru/images/attach/c/1/59/988/59988064_Anna_Petrovna_Kern.jpg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hyperlink" Target="http://images.yandex.ru/yandsearch?source=wiz&amp;fp=2&amp;uinfo=ww-1423-wh-805-fw-1198-fh-598-pd-1&amp;p=2&amp;text=%D0%B3%D0%BE%D0%BD%D1%87%D0%B0%D1%80%D0%BE%D0%B2%D0%B0%20%D0%BD%D0%B0%D1%82%D0%B0%D0%BB%D1%8C%D1%8F%20%D0%BD%D0%B8%D0%BA%D0%BE%D0%BB%D0%B0%D0%B5%D0%B2%D0%BD%D0%B0&amp;noreask=1&amp;pos=71&amp;rpt=simage&amp;lr=39&amp;img_url=http://cs934.userapi.com/u151945406/e_77c26c20.jpg" TargetMode="External"/><Relationship Id="rId2" Type="http://schemas.openxmlformats.org/officeDocument/2006/relationships/hyperlink" Target="http://images.yandex.ru/yandsearch?text=%D0%BC%D0%B0%D1%80%D0%B8%D1%8F%20%D0%B2%D0%BE%D0%BB%D0%BA%D0%BE%D0%BD%D1%81%D0%BA%D0%B0%D1%8F%20(%D1%80%D0%B0%D0%B5%D0%B2%D1%81%D0%BA%D0%B0%D1%8F)&amp;img_url=http://img1.liveinternet.ru/images/attach/c/1/59/988/59988355_Maria_Volkonskaya3.jpg&amp;pos=0&amp;rpt=simage&amp;lr=39&amp;noreask=1&amp;source=wiz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fp=0&amp;text=%D0%B2%D0%BE%D1%80%D0%BE%D0%BD%D1%86%D0%BE%D0%B2%D0%B0%20%D0%B5%D0%BB%D0%B8%D0%B7%D0%B0%D0%B2%D0%B5%D1%82%D0%B0%20%D0%BA%D1%81%D0%B0%D0%B2%D0%B5%D1%80%D1%8C%D0%B5%D0%B2%D0%BD%D0%B0&amp;noreask=1&amp;pos=0&amp;lr=39&amp;rpt=simage&amp;uinfo=ww-1423-wh-805-fw-1198-fh-598-pd-1&amp;img_url=http://img0.liveinternet.ru/images/attach/c/1/50/291/50291244_sovorontzs.jpg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://rodtour.ru/images/image116.jpg" TargetMode="External"/><Relationship Id="rId4" Type="http://schemas.openxmlformats.org/officeDocument/2006/relationships/hyperlink" Target="http://images.yandex.ru/yandsearch?source=psearch&amp;text=%D0%B0%D0%B4%D1%80%D0%B5%D1%81%D0%B0%D1%82%D1%8B%20%D0%BB%D1%8E%D0%B1%D0%B2%D0%B8%20%D0%BF%D1%83%D1%88%D0%BA%D0%B8%D0%BD%D0%B0&amp;fp=0&amp;img_url=http://900igr.net/datai/literatura/Pushkin-stikhi-o-ljubvi/0001-001-Adresaty-ljubovnoj-liriki-A.S.-Pushkina.png&amp;pos=9&amp;rpt=simage&amp;lr=39" TargetMode="External"/><Relationship Id="rId9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ndia.ru/263171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038476"/>
          </a:xfrm>
        </p:spPr>
        <p:txBody>
          <a:bodyPr/>
          <a:lstStyle/>
          <a:p>
            <a:r>
              <a:rPr lang="ru-RU" sz="3200" dirty="0" smtClean="0"/>
              <a:t>Формирование языковой культуры школьников на основе современных технологий обучения русскому языку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000504"/>
            <a:ext cx="5114778" cy="2357454"/>
          </a:xfrm>
        </p:spPr>
        <p:txBody>
          <a:bodyPr/>
          <a:lstStyle/>
          <a:p>
            <a:r>
              <a:rPr lang="ru-RU" dirty="0" smtClean="0"/>
              <a:t>Чайкина Людмила Ивановна,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русского языка и литературы</a:t>
            </a:r>
          </a:p>
          <a:p>
            <a:r>
              <a:rPr lang="ru-RU" dirty="0" smtClean="0"/>
              <a:t>МБОУ </a:t>
            </a:r>
            <a:r>
              <a:rPr lang="ru-RU" dirty="0" err="1" smtClean="0"/>
              <a:t>Тарасово-Меловской</a:t>
            </a:r>
            <a:r>
              <a:rPr lang="ru-RU" dirty="0" smtClean="0"/>
              <a:t> СОШ</a:t>
            </a:r>
            <a:endParaRPr lang="ru-RU" dirty="0"/>
          </a:p>
        </p:txBody>
      </p:sp>
    </p:spTree>
  </p:cSld>
  <p:clrMapOvr>
    <a:masterClrMapping/>
  </p:clrMapOvr>
  <p:transition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>Методика развития критического мышления включает три этапа или стадии. Это «Вызов – Осмысление – Рефлексия».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1435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Первая </a:t>
            </a:r>
            <a:r>
              <a:rPr lang="ru-RU" b="1" dirty="0" smtClean="0"/>
              <a:t>стадия – вызов</a:t>
            </a:r>
            <a:r>
              <a:rPr lang="ru-RU" dirty="0" smtClean="0"/>
              <a:t>. Ее присутствие на каждом уроке обязательно. </a:t>
            </a:r>
          </a:p>
          <a:p>
            <a:pPr>
              <a:buNone/>
            </a:pPr>
            <a:r>
              <a:rPr lang="ru-RU" dirty="0" smtClean="0"/>
              <a:t>Эта стадия позволяет: </a:t>
            </a:r>
          </a:p>
          <a:p>
            <a:pPr>
              <a:buNone/>
            </a:pPr>
            <a:r>
              <a:rPr lang="ru-RU" dirty="0" smtClean="0"/>
              <a:t>- актуализировать и обобщить имеющиеся у ученика знания по данной теме или проблеме; </a:t>
            </a:r>
          </a:p>
          <a:p>
            <a:pPr>
              <a:buNone/>
            </a:pPr>
            <a:r>
              <a:rPr lang="ru-RU" dirty="0" smtClean="0"/>
              <a:t>- вызвать устойчивый интерес к изучаемой теме, мотивировать ученика к учебной деятельности; </a:t>
            </a:r>
          </a:p>
          <a:p>
            <a:pPr>
              <a:buNone/>
            </a:pPr>
            <a:r>
              <a:rPr lang="ru-RU" dirty="0" smtClean="0"/>
              <a:t>- сформулировать вопросы, на которые хотелось бы получить ответы; </a:t>
            </a:r>
          </a:p>
          <a:p>
            <a:pPr>
              <a:buNone/>
            </a:pPr>
            <a:r>
              <a:rPr lang="ru-RU" dirty="0" smtClean="0"/>
              <a:t>- побудить ученика к активной работе на уроке и дома. </a:t>
            </a:r>
          </a:p>
          <a:p>
            <a:pPr>
              <a:buNone/>
            </a:pPr>
            <a:r>
              <a:rPr lang="ru-RU" b="1" dirty="0" smtClean="0"/>
              <a:t>Вторая стадия – осмысление</a:t>
            </a:r>
            <a:r>
              <a:rPr lang="ru-RU" dirty="0" smtClean="0"/>
              <a:t>. Здесь другие задачи. Эта стадия позволяет ученику: </a:t>
            </a:r>
          </a:p>
          <a:p>
            <a:pPr>
              <a:buNone/>
            </a:pPr>
            <a:r>
              <a:rPr lang="ru-RU" dirty="0" smtClean="0"/>
              <a:t>- получить новую информацию; </a:t>
            </a:r>
          </a:p>
          <a:p>
            <a:pPr>
              <a:buNone/>
            </a:pPr>
            <a:r>
              <a:rPr lang="ru-RU" dirty="0" smtClean="0"/>
              <a:t>- осмыслить ее; </a:t>
            </a:r>
          </a:p>
          <a:p>
            <a:pPr>
              <a:buNone/>
            </a:pPr>
            <a:r>
              <a:rPr lang="ru-RU" dirty="0" smtClean="0"/>
              <a:t>- соотнести с уже имеющимися знаниями; </a:t>
            </a:r>
          </a:p>
          <a:p>
            <a:pPr>
              <a:buNone/>
            </a:pPr>
            <a:r>
              <a:rPr lang="ru-RU" dirty="0" smtClean="0"/>
              <a:t>- искать ответы на вопросы, поставленные в первой части. </a:t>
            </a:r>
          </a:p>
          <a:p>
            <a:pPr>
              <a:buNone/>
            </a:pPr>
            <a:r>
              <a:rPr lang="ru-RU" b="1" dirty="0" smtClean="0"/>
              <a:t>Третья стадия – рефлексия</a:t>
            </a:r>
            <a:r>
              <a:rPr lang="ru-RU" dirty="0" smtClean="0"/>
              <a:t>. Здесь основным является: </a:t>
            </a:r>
          </a:p>
          <a:p>
            <a:pPr>
              <a:buNone/>
            </a:pPr>
            <a:r>
              <a:rPr lang="ru-RU" dirty="0" smtClean="0"/>
              <a:t>- целостное осмысление, обобщение полученной информации; </a:t>
            </a:r>
          </a:p>
          <a:p>
            <a:pPr>
              <a:buNone/>
            </a:pPr>
            <a:r>
              <a:rPr lang="ru-RU" dirty="0" smtClean="0"/>
              <a:t>- присвоение нового знания, новой информации учеником; </a:t>
            </a:r>
          </a:p>
          <a:p>
            <a:pPr>
              <a:buNone/>
            </a:pPr>
            <a:r>
              <a:rPr lang="ru-RU" dirty="0" smtClean="0"/>
              <a:t>- формирование у каждого из учащихся собственного отношения к изучаемому материалу.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Примеры  методических приемов и стратегий РКМЧП: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 smtClean="0"/>
              <a:t>Инсерт</a:t>
            </a:r>
            <a:endParaRPr lang="ru-RU" dirty="0" smtClean="0"/>
          </a:p>
          <a:p>
            <a:pPr lvl="0"/>
            <a:r>
              <a:rPr lang="ru-RU" dirty="0" smtClean="0"/>
              <a:t>Прием «толстых» и «тонких» вопросов</a:t>
            </a:r>
          </a:p>
          <a:p>
            <a:pPr lvl="0"/>
            <a:r>
              <a:rPr lang="ru-RU" dirty="0" smtClean="0"/>
              <a:t>Кластер</a:t>
            </a:r>
          </a:p>
          <a:p>
            <a:pPr lvl="0"/>
            <a:r>
              <a:rPr lang="ru-RU" dirty="0" err="1" smtClean="0"/>
              <a:t>Синквейн</a:t>
            </a:r>
            <a:endParaRPr lang="ru-RU" dirty="0" smtClean="0"/>
          </a:p>
          <a:p>
            <a:pPr lvl="0"/>
            <a:r>
              <a:rPr lang="ru-RU" dirty="0" smtClean="0"/>
              <a:t>Прием «Сводная таблица»</a:t>
            </a:r>
          </a:p>
          <a:p>
            <a:pPr lvl="0"/>
            <a:r>
              <a:rPr lang="ru-RU" dirty="0" smtClean="0"/>
              <a:t>Прием «Написание эссе»</a:t>
            </a:r>
          </a:p>
          <a:p>
            <a:pPr lvl="0"/>
            <a:r>
              <a:rPr lang="ru-RU" dirty="0" smtClean="0"/>
              <a:t>Прием «</a:t>
            </a:r>
            <a:r>
              <a:rPr lang="ru-RU" dirty="0" err="1" smtClean="0"/>
              <a:t>Верные-неверные</a:t>
            </a:r>
            <a:r>
              <a:rPr lang="ru-RU" dirty="0" smtClean="0"/>
              <a:t> утверждения»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86800" cy="507209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Приём кластер («гроздь»)</a:t>
            </a:r>
            <a:r>
              <a:rPr lang="ru-RU" dirty="0" smtClean="0"/>
              <a:t> - это выделение смысловых единиц текста и графическое их оформление в определенном порядке в виде грозди. «Грозди» — графический прием систематизации </a:t>
            </a:r>
            <a:r>
              <a:rPr lang="ru-RU" dirty="0" err="1" smtClean="0"/>
              <a:t>материала.</a:t>
            </a:r>
            <a:r>
              <a:rPr lang="ru-RU" b="1" dirty="0" err="1" smtClean="0"/>
              <a:t>Как</a:t>
            </a:r>
            <a:r>
              <a:rPr lang="ru-RU" b="1" dirty="0" smtClean="0"/>
              <a:t> составляется кластер?</a:t>
            </a:r>
            <a:r>
              <a:rPr lang="ru-RU" dirty="0" smtClean="0"/>
              <a:t> В центре листа записывается ключевое понятие. От него в разные стороны расходятся стрелки – лучи, которые соединяют это слово с другими, от которых лучи могут ветвиться дальше и  дальше. Кластер можно использовать на разных этапах урока:</a:t>
            </a:r>
          </a:p>
          <a:p>
            <a:r>
              <a:rPr lang="ru-RU" dirty="0" smtClean="0"/>
              <a:t>- в начале – для стимулирования мыслительной деятельности;</a:t>
            </a:r>
          </a:p>
          <a:p>
            <a:r>
              <a:rPr lang="ru-RU" dirty="0" smtClean="0"/>
              <a:t>- на этапе ознакомления с новым материалом или для закрепления его– для структурирования этого материала;</a:t>
            </a:r>
          </a:p>
          <a:p>
            <a:r>
              <a:rPr lang="ru-RU" dirty="0" smtClean="0"/>
              <a:t>- на этапе обобщения, повторения большой темы – для подведения итогов того, что учащиеся изучили.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/>
              <a:t>Пример кластера по теме «имя существительное»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57554" y="3214686"/>
            <a:ext cx="2214578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Имя существительное</a:t>
            </a:r>
            <a:endParaRPr lang="ru-RU" sz="1400" dirty="0"/>
          </a:p>
        </p:txBody>
      </p:sp>
      <p:sp>
        <p:nvSpPr>
          <p:cNvPr id="5" name="Овал 4"/>
          <p:cNvSpPr/>
          <p:nvPr/>
        </p:nvSpPr>
        <p:spPr>
          <a:xfrm>
            <a:off x="2214546" y="1785926"/>
            <a:ext cx="1571636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Часть речи</a:t>
            </a:r>
            <a:endParaRPr lang="ru-RU" sz="1400" dirty="0"/>
          </a:p>
        </p:txBody>
      </p:sp>
      <p:sp>
        <p:nvSpPr>
          <p:cNvPr id="6" name="Овал 5"/>
          <p:cNvSpPr/>
          <p:nvPr/>
        </p:nvSpPr>
        <p:spPr>
          <a:xfrm>
            <a:off x="1214414" y="3143248"/>
            <a:ext cx="128588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Падеж</a:t>
            </a:r>
            <a:endParaRPr lang="ru-RU" sz="1400" dirty="0"/>
          </a:p>
        </p:txBody>
      </p:sp>
      <p:sp>
        <p:nvSpPr>
          <p:cNvPr id="7" name="Овал 6"/>
          <p:cNvSpPr/>
          <p:nvPr/>
        </p:nvSpPr>
        <p:spPr>
          <a:xfrm>
            <a:off x="1357290" y="4572008"/>
            <a:ext cx="178595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Подлежащее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4500562" y="1428736"/>
            <a:ext cx="128588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Число</a:t>
            </a:r>
            <a:endParaRPr lang="ru-RU" sz="1400" dirty="0"/>
          </a:p>
        </p:txBody>
      </p:sp>
      <p:sp>
        <p:nvSpPr>
          <p:cNvPr id="9" name="Овал 8"/>
          <p:cNvSpPr/>
          <p:nvPr/>
        </p:nvSpPr>
        <p:spPr>
          <a:xfrm>
            <a:off x="6215074" y="2357430"/>
            <a:ext cx="17145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Кто? Что?</a:t>
            </a:r>
            <a:endParaRPr lang="ru-RU" sz="1400" dirty="0"/>
          </a:p>
        </p:txBody>
      </p:sp>
      <p:sp>
        <p:nvSpPr>
          <p:cNvPr id="11" name="Овал 10"/>
          <p:cNvSpPr/>
          <p:nvPr/>
        </p:nvSpPr>
        <p:spPr>
          <a:xfrm>
            <a:off x="3857620" y="4857760"/>
            <a:ext cx="128588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Род</a:t>
            </a:r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6215074" y="4286256"/>
            <a:ext cx="1571636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Предмет</a:t>
            </a:r>
            <a:endParaRPr lang="ru-RU" sz="1400" dirty="0"/>
          </a:p>
        </p:txBody>
      </p:sp>
      <p:sp>
        <p:nvSpPr>
          <p:cNvPr id="13" name="Стрелка вверх 12"/>
          <p:cNvSpPr/>
          <p:nvPr/>
        </p:nvSpPr>
        <p:spPr>
          <a:xfrm rot="20181545">
            <a:off x="3458615" y="2445453"/>
            <a:ext cx="335500" cy="930547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357686" y="4071942"/>
            <a:ext cx="341756" cy="78581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7234365">
            <a:off x="4382356" y="2522979"/>
            <a:ext cx="1076085" cy="3437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8693086">
            <a:off x="5735092" y="3602274"/>
            <a:ext cx="345555" cy="112145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9507005">
            <a:off x="5366182" y="2964156"/>
            <a:ext cx="978408" cy="33664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1617460">
            <a:off x="2471210" y="3484446"/>
            <a:ext cx="883875" cy="35562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2381584">
            <a:off x="3096528" y="3793438"/>
            <a:ext cx="352266" cy="106726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/>
              <a:t>Пример кластера по теме «виды предложений»</a:t>
            </a:r>
            <a:endParaRPr lang="ru-RU" sz="2400" dirty="0"/>
          </a:p>
        </p:txBody>
      </p:sp>
      <p:pic>
        <p:nvPicPr>
          <p:cNvPr id="1026" name="Picture 2" descr="G:\P10100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54163"/>
            <a:ext cx="7715304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Прием </a:t>
            </a:r>
            <a:r>
              <a:rPr lang="ru-RU" b="1" dirty="0" err="1" smtClean="0"/>
              <a:t>синквейн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err="1" smtClean="0"/>
              <a:t>Синквейн</a:t>
            </a:r>
            <a:r>
              <a:rPr lang="ru-RU" dirty="0" smtClean="0"/>
              <a:t> </a:t>
            </a:r>
            <a:r>
              <a:rPr lang="ru-RU" dirty="0" smtClean="0"/>
              <a:t>в переводе с французского «пять строк». </a:t>
            </a:r>
            <a:r>
              <a:rPr lang="ru-RU" dirty="0" err="1" smtClean="0"/>
              <a:t>Синквейн</a:t>
            </a:r>
            <a:r>
              <a:rPr lang="ru-RU" dirty="0" smtClean="0"/>
              <a:t> – белый стих, помогающий синтезировать, резюмировать информацию. Почему интересен именно этот прием? Это форма свободного творчества, но по особым правилам. Технология критического мышления учит осмысленно пользоваться понятиями и определять свое личное отношение к рассматриваемой проблеме. Ценность заключается в том, что все это собрано в пяти строках. Так, в нестандартной ситуации, дети усваивают научные понятия, применяют знания и умения. Рождаются мысли, развиваются мыслительные навыки.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написания </a:t>
            </a:r>
            <a:r>
              <a:rPr lang="ru-RU" dirty="0" err="1" smtClean="0"/>
              <a:t>синквейна</a:t>
            </a:r>
            <a:r>
              <a:rPr lang="ru-RU" dirty="0" smtClean="0"/>
              <a:t> </a:t>
            </a:r>
            <a:r>
              <a:rPr lang="ru-RU" dirty="0" smtClean="0"/>
              <a:t>таковы: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/>
              <a:t>1 строка – Кто? Что?(тема) - 1 существительное. </a:t>
            </a:r>
          </a:p>
          <a:p>
            <a:pPr>
              <a:buNone/>
            </a:pPr>
            <a:r>
              <a:rPr lang="ru-RU" dirty="0" smtClean="0"/>
              <a:t>- 2 строка- Какой?(определение темы) - 2 прилагательных.</a:t>
            </a:r>
          </a:p>
          <a:p>
            <a:pPr>
              <a:buNone/>
            </a:pPr>
            <a:r>
              <a:rPr lang="ru-RU" dirty="0" smtClean="0"/>
              <a:t>- 3 строка – Что делает? (характерные действия или состояния предмета) - 3 глагола.</a:t>
            </a:r>
          </a:p>
          <a:p>
            <a:pPr>
              <a:buNone/>
            </a:pPr>
            <a:r>
              <a:rPr lang="ru-RU" dirty="0" smtClean="0"/>
              <a:t>- 4строка- Что думает автор?- фраза из 4 слов. </a:t>
            </a:r>
          </a:p>
          <a:p>
            <a:pPr>
              <a:buNone/>
            </a:pPr>
            <a:r>
              <a:rPr lang="ru-RU" dirty="0" smtClean="0"/>
              <a:t>- 5 строка –Кто? Что?(новое звучание темы)- 1 существительное.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702832" cy="8412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Примеры </a:t>
            </a:r>
            <a:r>
              <a:rPr lang="ru-RU" dirty="0" err="1" smtClean="0"/>
              <a:t>синквейна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Морфология</a:t>
            </a:r>
          </a:p>
          <a:p>
            <a:pPr>
              <a:buNone/>
            </a:pPr>
            <a:r>
              <a:rPr lang="ru-RU" sz="2400" dirty="0" smtClean="0"/>
              <a:t>Самостоятельные, служебные</a:t>
            </a:r>
          </a:p>
          <a:p>
            <a:pPr>
              <a:buNone/>
            </a:pPr>
            <a:r>
              <a:rPr lang="ru-RU" sz="2400" dirty="0" smtClean="0"/>
              <a:t>Спрягаются, склоняются, изучают</a:t>
            </a:r>
          </a:p>
          <a:p>
            <a:pPr>
              <a:buNone/>
            </a:pPr>
            <a:r>
              <a:rPr lang="ru-RU" sz="2400" dirty="0" smtClean="0"/>
              <a:t>Мы изучаем части речи</a:t>
            </a:r>
          </a:p>
          <a:p>
            <a:pPr>
              <a:buNone/>
            </a:pPr>
            <a:r>
              <a:rPr lang="ru-RU" sz="2400" dirty="0" smtClean="0"/>
              <a:t>Лингвистика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dirty="0" smtClean="0"/>
              <a:t>(Чайкин Алексей, ученик 6 класса)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Предложение</a:t>
            </a:r>
          </a:p>
          <a:p>
            <a:pPr>
              <a:buNone/>
            </a:pPr>
            <a:r>
              <a:rPr lang="ru-RU" sz="2400" dirty="0" smtClean="0"/>
              <a:t>Простые, сложные</a:t>
            </a:r>
          </a:p>
          <a:p>
            <a:pPr>
              <a:buNone/>
            </a:pPr>
            <a:r>
              <a:rPr lang="ru-RU" sz="2400" dirty="0" smtClean="0"/>
              <a:t>Имеют, передают, заключают</a:t>
            </a:r>
          </a:p>
          <a:p>
            <a:pPr>
              <a:buNone/>
            </a:pPr>
            <a:r>
              <a:rPr lang="ru-RU" sz="2400" dirty="0" smtClean="0"/>
              <a:t>Предложение основная единица синтаксиса</a:t>
            </a:r>
          </a:p>
          <a:p>
            <a:pPr>
              <a:buNone/>
            </a:pPr>
            <a:r>
              <a:rPr lang="ru-RU" sz="2400" dirty="0" smtClean="0"/>
              <a:t>Предикативность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dirty="0" smtClean="0"/>
              <a:t>(Хасанов Денис, ученик 8 класса)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Технология «Метод проектов».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«Я знаю, для чего мне надо все, что я познаю. Я знаю, где и как я могу это применить»</a:t>
            </a:r>
            <a:r>
              <a:rPr lang="ru-RU" dirty="0" smtClean="0"/>
              <a:t> - основной тезис метода проектов.</a:t>
            </a:r>
          </a:p>
          <a:p>
            <a:pPr>
              <a:buNone/>
            </a:pPr>
            <a:r>
              <a:rPr lang="ru-RU" b="1" dirty="0" smtClean="0"/>
              <a:t>Метод проектов на уроках  решает следующие задачи:</a:t>
            </a:r>
            <a:endParaRPr lang="ru-RU" dirty="0" smtClean="0"/>
          </a:p>
          <a:p>
            <a:pPr lvl="0"/>
            <a:r>
              <a:rPr lang="ru-RU" b="1" dirty="0" smtClean="0"/>
              <a:t>развитие </a:t>
            </a:r>
            <a:r>
              <a:rPr lang="ru-RU" b="1" dirty="0" smtClean="0"/>
              <a:t>познавательных навыков учащихся;</a:t>
            </a:r>
            <a:endParaRPr lang="ru-RU" dirty="0" smtClean="0"/>
          </a:p>
          <a:p>
            <a:pPr lvl="0"/>
            <a:r>
              <a:rPr lang="ru-RU" b="1" dirty="0" smtClean="0"/>
              <a:t>развитие </a:t>
            </a:r>
            <a:r>
              <a:rPr lang="ru-RU" b="1" dirty="0" smtClean="0"/>
              <a:t>умений ориентироваться в информационном пространстве;</a:t>
            </a:r>
            <a:endParaRPr lang="ru-RU" dirty="0" smtClean="0"/>
          </a:p>
          <a:p>
            <a:pPr lvl="0"/>
            <a:r>
              <a:rPr lang="ru-RU" b="1" dirty="0" smtClean="0"/>
              <a:t>развитие </a:t>
            </a:r>
            <a:r>
              <a:rPr lang="ru-RU" b="1" dirty="0" smtClean="0"/>
              <a:t>критического и творческого мышления.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Организация проектной деятельности имеет следующую структуру: </a:t>
            </a:r>
            <a:r>
              <a:rPr lang="ru-RU" i="1" dirty="0" smtClean="0"/>
              <a:t>мотив, проблема, цель, задачи, методы и способы, план, действия, результаты, рефлексия.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Типология проектов: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Исследовательские </a:t>
            </a:r>
            <a:r>
              <a:rPr lang="ru-RU" b="1" dirty="0" smtClean="0"/>
              <a:t>проекты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Творческие проекты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Ролевые, игровые проекты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Практико-ориентированные проекты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Формы реализации проекта также различны: это может быть печатная работа, статья, доклад на конференцию, стенгазета, альманах, </a:t>
            </a:r>
            <a:r>
              <a:rPr lang="ru-RU" dirty="0" smtClean="0"/>
              <a:t>мультимедиа презентация</a:t>
            </a:r>
            <a:r>
              <a:rPr lang="ru-RU" dirty="0" smtClean="0"/>
              <a:t>, творческий отчет и т.п.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ИСТОРИЯ ВОПРОСА</a:t>
            </a:r>
            <a:endParaRPr lang="ru-RU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Язык – это история народа. Язык – это путь цивилизации и культуры. Поэтому-то изучение и сбережение русского языка является не праздным занятием от нечего делать, но насущной необходимостью.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                           А.И.Куприн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Неуклонное улучшение речевых навыков является в школьном возрасте решающим моментом, определяющим всю судьбу умственного развития ребенка.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                                    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Л.С.Выготский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Метод проектов всегда ориентирован на самостоятельную деятельность учащихся (индивидуальную , парную, групповую), которую они выполняют в отведенное для этой работы время (от нескольких минут урока до нескольких недель).  Чаще всего тематика проектов определяется практической значимостью вопроса, а также возможностью его решения при привлечении знаний учащихся из разных областей изучаемых в школе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Пример проекта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5" y="428604"/>
          <a:ext cx="8215371" cy="6072230"/>
        </p:xfrm>
        <a:graphic>
          <a:graphicData uri="http://schemas.openxmlformats.org/drawingml/2006/table">
            <a:tbl>
              <a:tblPr/>
              <a:tblGrid>
                <a:gridCol w="2836427"/>
                <a:gridCol w="2737077"/>
                <a:gridCol w="2641867"/>
              </a:tblGrid>
              <a:tr h="3378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Calibri"/>
                        </a:rPr>
                        <a:t>Мария Волконская (Раевская)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omic Sans MS" pitchFamily="66" charset="0"/>
                          <a:ea typeface="Calibri"/>
                          <a:cs typeface="Calibri"/>
                        </a:rPr>
                        <a:t>Адресаты любви </a:t>
                      </a:r>
                      <a:endParaRPr lang="ru-RU" sz="1400" b="1" dirty="0">
                        <a:latin typeface="Comic Sans MS" pitchFamily="66" charset="0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Monotype Corsiva"/>
                          <a:ea typeface="Calibri"/>
                          <a:cs typeface="Calibri"/>
                        </a:rPr>
                        <a:t>Александра Сергеевича</a:t>
                      </a:r>
                      <a:r>
                        <a:rPr lang="ru-RU" sz="1400" b="0" baseline="0" dirty="0" smtClean="0">
                          <a:latin typeface="Monotype Corsiva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400" b="0" dirty="0" smtClean="0">
                          <a:latin typeface="Monotype Corsiva"/>
                          <a:ea typeface="Calibri"/>
                          <a:cs typeface="Calibri"/>
                        </a:rPr>
                        <a:t>ПУШКИНА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Monotype Corsiv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Monotype Corsiv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Monotype Corsiv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Monotype Corsiv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Monotype Corsiv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Monotype Corsiv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Monotype Corsiv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Monotype Corsiv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Calibri"/>
                        </a:rPr>
                        <a:t>Елизавета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Calibri"/>
                        </a:rPr>
                        <a:t>Ксаверьевна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Calibri"/>
                        </a:rPr>
                        <a:t> Воронцова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Calibri"/>
                        </a:rPr>
                        <a:t>Анна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Calibri"/>
                        </a:rPr>
                        <a:t>Петровна Керн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Calibri"/>
                        </a:rPr>
                        <a:t>Амалия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Calibri"/>
                        </a:rPr>
                        <a:t>Ризнич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Calibri"/>
                        </a:rPr>
                        <a:t>Наталья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Calibri"/>
                        </a:rPr>
                        <a:t>Николаевна Гончарова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86" name="Рисунок 4" descr="http://img1.liveinternet.ru/images/attach/c/2/69/617/69617815_Neizvestnuyy_hudozhnik_nachalo_1820h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642918"/>
            <a:ext cx="1838325" cy="2038350"/>
          </a:xfrm>
          <a:prstGeom prst="rect">
            <a:avLst/>
          </a:prstGeom>
          <a:noFill/>
        </p:spPr>
      </p:pic>
      <p:pic>
        <p:nvPicPr>
          <p:cNvPr id="20485" name="Рисунок 1" descr="http://im5-tub-ru.yandex.net/i?id=141254471-0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1142984"/>
            <a:ext cx="1933575" cy="2124075"/>
          </a:xfrm>
          <a:prstGeom prst="rect">
            <a:avLst/>
          </a:prstGeom>
          <a:noFill/>
        </p:spPr>
      </p:pic>
      <p:pic>
        <p:nvPicPr>
          <p:cNvPr id="20484" name="Рисунок 13" descr="http://www.art-prints-on-demand.com/kunst/pyotr_fyodorovich_sokolov/portrait_princess_elizabeth_v_hi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26" y="500042"/>
            <a:ext cx="1790700" cy="2209800"/>
          </a:xfrm>
          <a:prstGeom prst="rect">
            <a:avLst/>
          </a:prstGeom>
          <a:noFill/>
        </p:spPr>
      </p:pic>
      <p:pic>
        <p:nvPicPr>
          <p:cNvPr id="20483" name="Рисунок 7" descr="http://stat20.privet.ru/lr/0b2ab65aed4ad6555f0c377dd39e045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4348" y="3500438"/>
            <a:ext cx="2071702" cy="2286016"/>
          </a:xfrm>
          <a:prstGeom prst="rect">
            <a:avLst/>
          </a:prstGeom>
          <a:noFill/>
        </p:spPr>
      </p:pic>
      <p:pic>
        <p:nvPicPr>
          <p:cNvPr id="20482" name="Рисунок 10" descr="http://rodtour.ru/images/image116.jpg">
            <a:hlinkClick r:id="rId10" tooltip="&quot;Ризнич Амалия&quot;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71868" y="3643314"/>
            <a:ext cx="2133918" cy="2286016"/>
          </a:xfrm>
          <a:prstGeom prst="rect">
            <a:avLst/>
          </a:prstGeom>
          <a:noFill/>
        </p:spPr>
      </p:pic>
      <p:pic>
        <p:nvPicPr>
          <p:cNvPr id="20481" name="Рисунок 19" descr="http://os1.i.ua/3/1/10465654_bd1cf455.jpg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357950" y="3500438"/>
            <a:ext cx="1928826" cy="2295525"/>
          </a:xfrm>
          <a:prstGeom prst="rect">
            <a:avLst/>
          </a:prstGeom>
          <a:noFill/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Новые информационные технологии в преподавании русского языка.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dirty="0" smtClean="0"/>
              <a:t>Информационные </a:t>
            </a:r>
            <a:r>
              <a:rPr lang="ru-RU" dirty="0" smtClean="0"/>
              <a:t>технологии применяются на всех этапах урока: при объяснении нового материала, закреплении, повторении, контроле. В основном использую такие формы подачи материала и оценивания знаний с помощью информационных технологий, как информационно-обучающие программы, тесты, проекты, наглядные пособия, слайдовые презентации, </a:t>
            </a:r>
            <a:r>
              <a:rPr lang="ru-RU" dirty="0" err="1" smtClean="0"/>
              <a:t>видеоуроки</a:t>
            </a:r>
            <a:r>
              <a:rPr lang="ru-RU" dirty="0" smtClean="0"/>
              <a:t>. Возможности мультимедиа делает уроки русского языка яркими, интересными, эффектными. Конкретно-наглядная основа урока позволяет сделать обычные учебные занятия зрелищными и поэтому легко запоминающимися.Причём презентация может стать своеобразным планом урока, его логической структурой, отражением самых интересных моментов темы.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Применение компьютера и мультимедиа на уроках решает ряд задач: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формирование </a:t>
            </a:r>
            <a:r>
              <a:rPr lang="ru-RU" dirty="0" smtClean="0"/>
              <a:t>прочных орфографических и пунктуационных умений и навыков;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обогащение словарного запаса;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овладение нормами литературного языка;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знание лингвистических терминов;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формирование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и навыков.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Технология речевого развития (работа с текстом)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40000" lnSpcReduction="20000"/>
          </a:bodyPr>
          <a:lstStyle/>
          <a:p>
            <a:pPr fontAlgn="base">
              <a:buNone/>
            </a:pPr>
            <a:r>
              <a:rPr lang="ru-RU" sz="4500" dirty="0" smtClean="0"/>
              <a:t>По </a:t>
            </a:r>
            <a:r>
              <a:rPr lang="ru-RU" sz="4500" dirty="0" smtClean="0"/>
              <a:t>мнению Л. </a:t>
            </a:r>
            <a:r>
              <a:rPr lang="ru-RU" sz="4500" dirty="0" err="1" smtClean="0"/>
              <a:t>С.Выготского</a:t>
            </a:r>
            <a:r>
              <a:rPr lang="ru-RU" sz="4500" dirty="0" smtClean="0"/>
              <a:t> (“Мышление и речь” М.,Л.,1934 г), “мышление ребенка развивается в зависимости от речи”. Так как текст играет роль “установки” на речевое развитие, поэтому текст как художественная </a:t>
            </a:r>
            <a:r>
              <a:rPr lang="ru-RU" sz="4500" u="sng" dirty="0" smtClean="0">
                <a:hlinkClick r:id="rId2"/>
              </a:rPr>
              <a:t>целостность</a:t>
            </a:r>
            <a:r>
              <a:rPr lang="ru-RU" sz="4500" dirty="0" smtClean="0"/>
              <a:t> занимает все более прочное место в современных уроках русского языка. Стимулирование речи ребенка происходит в процессе непосредственного общения с явлениями жизни, будь то природа, люди или произведения искусства, и обостряется ситуацией общения со сверстниками и учителем в классе. Поэтому “забота о речевой среде”, по справедливому замечанию М. Р. Львова, составляет “условие речевого развития”. Языковое развитие основано на “языковом чутье”.</a:t>
            </a:r>
          </a:p>
          <a:p>
            <a:pPr fontAlgn="base">
              <a:buNone/>
            </a:pPr>
            <a:r>
              <a:rPr lang="ru-RU" sz="4500" dirty="0" smtClean="0"/>
              <a:t>Словесник призван развивать “языковое чутье”. В чем оно состоит? Прежде всего в</a:t>
            </a:r>
          </a:p>
          <a:p>
            <a:pPr fontAlgn="base">
              <a:buNone/>
            </a:pPr>
            <a:r>
              <a:rPr lang="ru-RU" sz="4500" dirty="0" smtClean="0"/>
              <a:t>- языковом “магнетизме”, проявляющемся в умении слышать речь и способности эмоционально реагировать на неё, в тяготении к яркой, содержательной, интонационно богатой речи;</a:t>
            </a:r>
          </a:p>
          <a:p>
            <a:pPr fontAlgn="base">
              <a:buNone/>
            </a:pPr>
            <a:r>
              <a:rPr lang="ru-RU" sz="4500" dirty="0" smtClean="0"/>
              <a:t>- речевой памяти – возможности быстро запоминать слова и выражения и длительно сохранять их в речевом общении;</a:t>
            </a:r>
          </a:p>
          <a:p>
            <a:pPr fontAlgn="base">
              <a:buNone/>
            </a:pPr>
            <a:r>
              <a:rPr lang="ru-RU" sz="4500" dirty="0" smtClean="0"/>
              <a:t>- слуховой и смысловой ассоциативности при восприятии и творении речи, ощущении многозначности слова и потребности видеть его этимологию, “гнездование” слов по звучанию и содержанию;</a:t>
            </a:r>
          </a:p>
          <a:p>
            <a:pPr fontAlgn="base">
              <a:buNone/>
            </a:pPr>
            <a:r>
              <a:rPr lang="ru-RU" sz="4500" dirty="0" smtClean="0"/>
              <a:t>- умении чувствовать собеседника, понимать ситуацию общения и строить свою речь соответственно этой конкретной ситуации.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уроках русского языка можно использовать тексты четырех </a:t>
            </a:r>
            <a:r>
              <a:rPr lang="ru-RU" dirty="0" smtClean="0"/>
              <a:t>типов: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/>
            <a:r>
              <a:rPr lang="ru-RU" dirty="0" smtClean="0"/>
              <a:t>связанные </a:t>
            </a:r>
            <a:r>
              <a:rPr lang="ru-RU" dirty="0" smtClean="0"/>
              <a:t>с биографией выдающихся людей;</a:t>
            </a:r>
          </a:p>
          <a:p>
            <a:pPr lvl="0" fontAlgn="base"/>
            <a:r>
              <a:rPr lang="ru-RU" dirty="0" smtClean="0"/>
              <a:t>тексты духовно-нравственной тематики;</a:t>
            </a:r>
          </a:p>
          <a:p>
            <a:pPr lvl="0" fontAlgn="base"/>
            <a:r>
              <a:rPr lang="ru-RU" dirty="0" smtClean="0"/>
              <a:t>краеведческие ;</a:t>
            </a:r>
          </a:p>
          <a:p>
            <a:pPr lvl="0" fontAlgn="base"/>
            <a:r>
              <a:rPr lang="ru-RU" dirty="0" smtClean="0"/>
              <a:t>художественные.</a:t>
            </a:r>
          </a:p>
          <a:p>
            <a:pPr fontAlgn="base">
              <a:buNone/>
            </a:pPr>
            <a:r>
              <a:rPr lang="ru-RU" dirty="0" smtClean="0"/>
              <a:t> Важно , чтобы при использовании таких текстов  учитель соблюдал принцип тематического единства. Тексты должны органично вписываться в канву урока, находя продолжение и в домашних работах учащихся.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работы с текстом: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синтаксическая </a:t>
            </a:r>
            <a:r>
              <a:rPr lang="ru-RU" dirty="0" smtClean="0"/>
              <a:t>пятиминутка;</a:t>
            </a:r>
          </a:p>
          <a:p>
            <a:pPr lvl="0"/>
            <a:r>
              <a:rPr lang="ru-RU" dirty="0" smtClean="0"/>
              <a:t>включи воображение;</a:t>
            </a:r>
          </a:p>
          <a:p>
            <a:pPr lvl="0"/>
            <a:r>
              <a:rPr lang="ru-RU" dirty="0" smtClean="0"/>
              <a:t>лингвистические «</a:t>
            </a:r>
            <a:r>
              <a:rPr lang="ru-RU" dirty="0" err="1" smtClean="0"/>
              <a:t>угадайки</a:t>
            </a:r>
            <a:r>
              <a:rPr lang="ru-RU" dirty="0" smtClean="0"/>
              <a:t>»;</a:t>
            </a:r>
          </a:p>
          <a:p>
            <a:pPr lvl="0"/>
            <a:r>
              <a:rPr lang="ru-RU" dirty="0" smtClean="0"/>
              <a:t>лингвистические «почемучки»;</a:t>
            </a:r>
          </a:p>
          <a:p>
            <a:pPr lvl="0"/>
            <a:r>
              <a:rPr lang="ru-RU" dirty="0" smtClean="0"/>
              <a:t>напиши подобно;</a:t>
            </a:r>
          </a:p>
          <a:p>
            <a:pPr lvl="0"/>
            <a:r>
              <a:rPr lang="ru-RU" dirty="0" smtClean="0"/>
              <a:t>пересказ текста;</a:t>
            </a:r>
          </a:p>
          <a:p>
            <a:pPr lvl="0"/>
            <a:r>
              <a:rPr lang="ru-RU" dirty="0" smtClean="0"/>
              <a:t>лингвистический анализ текста;</a:t>
            </a:r>
          </a:p>
          <a:p>
            <a:pPr lvl="0"/>
            <a:r>
              <a:rPr lang="ru-RU" dirty="0" smtClean="0"/>
              <a:t>комплексный анализ текста;</a:t>
            </a:r>
          </a:p>
          <a:p>
            <a:pPr lvl="0"/>
            <a:r>
              <a:rPr lang="ru-RU" dirty="0" smtClean="0"/>
              <a:t>создание собственного письменного высказывания на основе прочитанного текста (часть С ЕГЭ)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/>
              <a:t>Примеры форм работы с текстом.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Синтаксическая пятиминутка.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Задание </a:t>
            </a:r>
            <a:r>
              <a:rPr lang="ru-RU" b="1" dirty="0" smtClean="0"/>
              <a:t> 1</a:t>
            </a:r>
            <a:r>
              <a:rPr lang="ru-RU" b="1" dirty="0" smtClean="0"/>
              <a:t>. Назовите грамматическую основу предложения. Составьте схему предложения. Устно сделайте синтаксический разбор.</a:t>
            </a:r>
            <a:br>
              <a:rPr lang="ru-RU" b="1" dirty="0" smtClean="0"/>
            </a:br>
            <a:r>
              <a:rPr lang="ru-RU" dirty="0" smtClean="0"/>
              <a:t>Камыши и высокие травы опушились блестящим инеем.</a:t>
            </a:r>
          </a:p>
          <a:p>
            <a:pPr>
              <a:buNone/>
            </a:pPr>
            <a:r>
              <a:rPr lang="ru-RU" b="1" dirty="0" smtClean="0"/>
              <a:t>Задание 2.Записать предложение и построить их схемы.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Двери отворились, и вошел мужчина лет тридцати двух, прекрасный собою.</a:t>
            </a:r>
          </a:p>
          <a:p>
            <a:pPr lvl="0">
              <a:buNone/>
            </a:pPr>
            <a:r>
              <a:rPr lang="ru-RU" dirty="0" smtClean="0"/>
              <a:t>Богатое собрание пистолетов было единственной роскошью бедной </a:t>
            </a:r>
            <a:r>
              <a:rPr lang="ru-RU" dirty="0" err="1" smtClean="0"/>
              <a:t>мазонки</a:t>
            </a:r>
            <a:r>
              <a:rPr lang="ru-RU" dirty="0" smtClean="0"/>
              <a:t>, где он жил.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285860"/>
            <a:ext cx="4714908" cy="50387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300" b="1" i="1" u="sng" dirty="0" smtClean="0">
                <a:solidFill>
                  <a:srgbClr val="FF0000"/>
                </a:solidFill>
              </a:rPr>
              <a:t>Лингвистические «</a:t>
            </a:r>
            <a:r>
              <a:rPr lang="ru-RU" sz="3300" b="1" i="1" u="sng" dirty="0" err="1" smtClean="0">
                <a:solidFill>
                  <a:srgbClr val="FF0000"/>
                </a:solidFill>
              </a:rPr>
              <a:t>угадайки</a:t>
            </a:r>
            <a:r>
              <a:rPr lang="ru-RU" sz="3300" i="1" u="sng" dirty="0" smtClean="0">
                <a:solidFill>
                  <a:srgbClr val="FF0000"/>
                </a:solidFill>
              </a:rPr>
              <a:t>»</a:t>
            </a:r>
          </a:p>
          <a:p>
            <a:pPr>
              <a:buNone/>
            </a:pPr>
            <a:r>
              <a:rPr lang="ru-RU" sz="3300" b="1" dirty="0" smtClean="0"/>
              <a:t>Задание 1. Угадайте слово по его описанию. Объясните, как вам это удалось сделать.</a:t>
            </a: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"Глаз" автомобиля. "Свежезамороженный" дождь. "Слово" регулировщика. "Архитектурное строение" пчел.</a:t>
            </a:r>
          </a:p>
          <a:p>
            <a:pPr>
              <a:buNone/>
            </a:pPr>
            <a:r>
              <a:rPr lang="ru-RU" sz="3300" dirty="0" smtClean="0"/>
              <a:t>Родной или крестный. Шляпка на ножке. Лесной барабанщик. Собачья радость.</a:t>
            </a:r>
          </a:p>
          <a:p>
            <a:pPr>
              <a:buNone/>
            </a:pPr>
            <a:r>
              <a:rPr lang="ru-RU" sz="3300" b="1" dirty="0" smtClean="0"/>
              <a:t>Задание 2. Какие пословицы, поговорки, скороговорки здесь зашифрованы? Запишите их. Объясните смысл.</a:t>
            </a: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1. Не воробей. 2. На дворе, на траве. 3. Продукт, который маслом не испортишь. 4. Она пуще неволи. 5. Суп, сваренный Демьяном. 6. Мельник, работающий неделями. 7. </a:t>
            </a:r>
            <a:r>
              <a:rPr lang="ru-RU" sz="3300" dirty="0" err="1" smtClean="0"/>
              <a:t>Отсеминедужник</a:t>
            </a:r>
            <a:r>
              <a:rPr lang="ru-RU" sz="3300" dirty="0" smtClean="0"/>
              <a:t>. (По материалам газеты "Московский комсомолец".)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86446" y="1600200"/>
            <a:ext cx="2857520" cy="4724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300" b="1" u="sng" dirty="0" smtClean="0">
                <a:solidFill>
                  <a:srgbClr val="FF0000"/>
                </a:solidFill>
              </a:rPr>
              <a:t>Упражнение «Включи воображение»</a:t>
            </a:r>
            <a:endParaRPr lang="ru-RU" sz="3300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300" i="1" dirty="0" smtClean="0"/>
              <a:t>«И льется чистая лазурь на отдыхающее поле»</a:t>
            </a:r>
            <a:endParaRPr lang="ru-RU" sz="3300" dirty="0" smtClean="0"/>
          </a:p>
          <a:p>
            <a:pPr lvl="0">
              <a:buNone/>
            </a:pPr>
            <a:endParaRPr lang="ru-RU" sz="3300" i="1" dirty="0" smtClean="0"/>
          </a:p>
          <a:p>
            <a:pPr lvl="0">
              <a:buNone/>
            </a:pPr>
            <a:r>
              <a:rPr lang="ru-RU" sz="3300" i="1" dirty="0" smtClean="0"/>
              <a:t>Какое </a:t>
            </a:r>
            <a:r>
              <a:rPr lang="ru-RU" sz="3300" i="1" dirty="0" smtClean="0"/>
              <a:t>время года описывает поэт? </a:t>
            </a:r>
            <a:endParaRPr lang="ru-RU" sz="3300" dirty="0" smtClean="0"/>
          </a:p>
          <a:p>
            <a:pPr lvl="0">
              <a:buNone/>
            </a:pPr>
            <a:r>
              <a:rPr lang="ru-RU" sz="3300" i="1" dirty="0" smtClean="0"/>
              <a:t>Представьте </a:t>
            </a:r>
            <a:r>
              <a:rPr lang="ru-RU" sz="3300" i="1" dirty="0" smtClean="0"/>
              <a:t>себя художником, которому нужно нарисовать цветную иллюстрацию к тексту. </a:t>
            </a:r>
            <a:endParaRPr lang="ru-RU" sz="3300" i="1" dirty="0" smtClean="0"/>
          </a:p>
          <a:p>
            <a:pPr lvl="0">
              <a:buNone/>
            </a:pPr>
            <a:r>
              <a:rPr lang="ru-RU" sz="3300" i="1" dirty="0" smtClean="0"/>
              <a:t>Какие </a:t>
            </a:r>
            <a:r>
              <a:rPr lang="ru-RU" sz="3300" i="1" dirty="0" smtClean="0"/>
              <a:t>краски вам понадобятся?</a:t>
            </a:r>
            <a:endParaRPr lang="ru-RU" sz="3300" dirty="0" smtClean="0"/>
          </a:p>
          <a:p>
            <a:pPr lvl="0">
              <a:buNone/>
            </a:pPr>
            <a:r>
              <a:rPr lang="ru-RU" sz="3300" i="1" dirty="0" smtClean="0"/>
              <a:t>Как вы понимаете «отдыхающее поле»?</a:t>
            </a:r>
            <a:endParaRPr lang="ru-RU" sz="3300" dirty="0" smtClean="0"/>
          </a:p>
          <a:p>
            <a:pPr>
              <a:buNone/>
            </a:pPr>
            <a:r>
              <a:rPr lang="ru-RU" sz="44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482042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Практика </a:t>
            </a:r>
            <a:r>
              <a:rPr lang="ru-RU" dirty="0" smtClean="0"/>
              <a:t>реализации данных приемов  позволяет говорить пусть пока еще не об успехах в речевой подготовке выпускников, а о создании устойчивой мотивации для самостоятельной работы по совершенствованию своей речи. У учащихся появляется желание писать и говорить, испытывая эстетическое удовольствие от собственных удачных коммуникативных опытов. </a:t>
            </a:r>
            <a:br>
              <a:rPr lang="ru-RU" dirty="0" smtClean="0"/>
            </a:br>
            <a:r>
              <a:rPr lang="ru-RU" dirty="0" smtClean="0"/>
              <a:t>Нам потребуется еще немало усилий по развитию речевой культуры школьников, приобщению их к литературному языку. Только системный, творческий подход к работе даст положительные результаты.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ОСНОВАНИЕ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выпускники часто не знают норм литературного языка, стилистически некомпетентны, порой не способны к этической и эстетической оценке письменной и устной речи;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низкий уровень грамотности и культуры в целом, воздействие средств массовой информации, в том числе интернет-СМИ, в которых безграмотность выдается за норму, а современный молодежный сленг за литературный язык;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актуальным является формирование у обучающегося устойчиво высокого уровня языковой культуры на основе осмысленного отношения к русскому языку как духовной сокровищнице нации;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задания по ЕГЭ проверяют подготовку учащихся по всем основным разделам и аспектам школьного курса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Предпосылки вопроса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Из государственного стандарта образования по русскому языку:</a:t>
            </a:r>
          </a:p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Языковую сторону художественных произведений литературы рассматривать в первую очередь как средство духовного и эстетического воспитания, формирования языковой грамотности учащихся и выразительности их речи. </a:t>
            </a:r>
          </a:p>
          <a:p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В </a:t>
            </a:r>
            <a:r>
              <a:rPr lang="ru-RU" dirty="0" smtClean="0"/>
              <a:t>педагогике существует много </a:t>
            </a:r>
            <a:r>
              <a:rPr lang="ru-RU" dirty="0" smtClean="0"/>
              <a:t>различных</a:t>
            </a:r>
          </a:p>
          <a:p>
            <a:pPr>
              <a:buNone/>
            </a:pPr>
            <a:r>
              <a:rPr lang="ru-RU" dirty="0" smtClean="0"/>
              <a:t>классификаций </a:t>
            </a:r>
            <a:r>
              <a:rPr lang="ru-RU" dirty="0" smtClean="0"/>
              <a:t>педагогических технологий, многие </a:t>
            </a:r>
            <a:r>
              <a:rPr lang="ru-RU" dirty="0" smtClean="0"/>
              <a:t>из</a:t>
            </a:r>
          </a:p>
          <a:p>
            <a:pPr>
              <a:buNone/>
            </a:pPr>
            <a:r>
              <a:rPr lang="ru-RU" dirty="0" smtClean="0"/>
              <a:t>них </a:t>
            </a:r>
            <a:r>
              <a:rPr lang="ru-RU" dirty="0" smtClean="0"/>
              <a:t>мы используем в </a:t>
            </a:r>
            <a:r>
              <a:rPr lang="ru-RU" dirty="0" smtClean="0"/>
              <a:t>обучении.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Некоторые </a:t>
            </a:r>
            <a:r>
              <a:rPr lang="ru-RU" dirty="0" smtClean="0"/>
              <a:t>современные развивающие технологии </a:t>
            </a:r>
            <a:r>
              <a:rPr lang="ru-RU" dirty="0" smtClean="0"/>
              <a:t>на</a:t>
            </a:r>
          </a:p>
          <a:p>
            <a:pPr>
              <a:buNone/>
            </a:pPr>
            <a:r>
              <a:rPr lang="ru-RU" dirty="0" smtClean="0"/>
              <a:t>уроках </a:t>
            </a:r>
            <a:r>
              <a:rPr lang="ru-RU" dirty="0" smtClean="0"/>
              <a:t>русского языка и литературы, которые мы чаще </a:t>
            </a:r>
            <a:r>
              <a:rPr lang="ru-RU" dirty="0" smtClean="0"/>
              <a:t>всего</a:t>
            </a:r>
          </a:p>
          <a:p>
            <a:pPr>
              <a:buNone/>
            </a:pPr>
            <a:r>
              <a:rPr lang="ru-RU" dirty="0" smtClean="0"/>
              <a:t>используем:</a:t>
            </a:r>
          </a:p>
          <a:p>
            <a:pPr>
              <a:buNone/>
            </a:pPr>
            <a:r>
              <a:rPr lang="ru-RU" b="1" dirty="0" smtClean="0"/>
              <a:t>*</a:t>
            </a:r>
            <a:r>
              <a:rPr lang="ru-RU" b="1" dirty="0" smtClean="0"/>
              <a:t>Технология проблемного обучения</a:t>
            </a:r>
            <a:r>
              <a:rPr lang="ru-RU" b="1" dirty="0" smtClean="0"/>
              <a:t>;</a:t>
            </a:r>
          </a:p>
          <a:p>
            <a:pPr>
              <a:buNone/>
            </a:pPr>
            <a:r>
              <a:rPr lang="ru-RU" b="1" dirty="0" smtClean="0"/>
              <a:t> *Технология развития критического мышления через чтение и письмо</a:t>
            </a:r>
            <a:r>
              <a:rPr lang="ru-RU" b="1" dirty="0" smtClean="0"/>
              <a:t>;</a:t>
            </a:r>
          </a:p>
          <a:p>
            <a:pPr>
              <a:buNone/>
            </a:pPr>
            <a:r>
              <a:rPr lang="ru-RU" b="1" dirty="0" smtClean="0"/>
              <a:t>*</a:t>
            </a:r>
            <a:r>
              <a:rPr lang="ru-RU" b="1" dirty="0" smtClean="0"/>
              <a:t>Технология «Метод проектов»;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*Новые информационные технологии в преподавании русского языка</a:t>
            </a:r>
            <a:r>
              <a:rPr lang="ru-RU" b="1" dirty="0" smtClean="0"/>
              <a:t>;</a:t>
            </a:r>
          </a:p>
          <a:p>
            <a:pPr>
              <a:buNone/>
            </a:pPr>
            <a:r>
              <a:rPr lang="ru-RU" dirty="0" smtClean="0"/>
              <a:t>*</a:t>
            </a:r>
            <a:r>
              <a:rPr lang="ru-RU" b="1" dirty="0" smtClean="0"/>
              <a:t>Технология речевого развития (работа с текстом).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Технология проблемного обучения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форма </a:t>
            </a:r>
            <a:r>
              <a:rPr lang="ru-RU" dirty="0" smtClean="0"/>
              <a:t>организации </a:t>
            </a:r>
            <a:r>
              <a:rPr lang="ru-RU" dirty="0" smtClean="0"/>
              <a:t>учебно-воспитательного</a:t>
            </a:r>
          </a:p>
          <a:p>
            <a:pPr>
              <a:buNone/>
            </a:pPr>
            <a:r>
              <a:rPr lang="ru-RU" dirty="0" smtClean="0"/>
              <a:t>процесса </a:t>
            </a:r>
            <a:r>
              <a:rPr lang="ru-RU" dirty="0" smtClean="0"/>
              <a:t>с помощью проблемных задач </a:t>
            </a:r>
            <a:r>
              <a:rPr lang="ru-RU" dirty="0" smtClean="0"/>
              <a:t>и</a:t>
            </a:r>
          </a:p>
          <a:p>
            <a:pPr>
              <a:buNone/>
            </a:pPr>
            <a:r>
              <a:rPr lang="ru-RU" dirty="0" smtClean="0"/>
              <a:t>проблемных </a:t>
            </a:r>
            <a:r>
              <a:rPr lang="ru-RU" dirty="0" smtClean="0"/>
              <a:t>ситуаций, которые </a:t>
            </a:r>
            <a:r>
              <a:rPr lang="ru-RU" dirty="0" smtClean="0"/>
              <a:t>придают</a:t>
            </a:r>
          </a:p>
          <a:p>
            <a:pPr>
              <a:buNone/>
            </a:pPr>
            <a:r>
              <a:rPr lang="ru-RU" dirty="0" smtClean="0"/>
              <a:t>обучению </a:t>
            </a:r>
            <a:r>
              <a:rPr lang="ru-RU" dirty="0" smtClean="0"/>
              <a:t>поисковый ,  исследовательский </a:t>
            </a:r>
            <a:r>
              <a:rPr lang="ru-RU" dirty="0" smtClean="0"/>
              <a:t>и</a:t>
            </a:r>
          </a:p>
          <a:p>
            <a:pPr>
              <a:buNone/>
            </a:pPr>
            <a:r>
              <a:rPr lang="ru-RU" dirty="0" smtClean="0"/>
              <a:t>интерактивный </a:t>
            </a:r>
            <a:r>
              <a:rPr lang="ru-RU" dirty="0" smtClean="0"/>
              <a:t>характер. </a:t>
            </a:r>
            <a:r>
              <a:rPr lang="ru-RU" dirty="0" smtClean="0"/>
              <a:t>Методом</a:t>
            </a:r>
          </a:p>
          <a:p>
            <a:pPr>
              <a:buNone/>
            </a:pPr>
            <a:r>
              <a:rPr lang="ru-RU" dirty="0" smtClean="0"/>
              <a:t>проблемного </a:t>
            </a:r>
            <a:r>
              <a:rPr lang="ru-RU" dirty="0" smtClean="0"/>
              <a:t>обучения является </a:t>
            </a:r>
            <a:r>
              <a:rPr lang="ru-RU" dirty="0" smtClean="0"/>
              <a:t>проблемная</a:t>
            </a:r>
          </a:p>
          <a:p>
            <a:pPr>
              <a:buNone/>
            </a:pPr>
            <a:r>
              <a:rPr lang="ru-RU" dirty="0" smtClean="0"/>
              <a:t>задача </a:t>
            </a:r>
            <a:r>
              <a:rPr lang="ru-RU" dirty="0" smtClean="0"/>
              <a:t>или ситуация, требующая </a:t>
            </a:r>
            <a:r>
              <a:rPr lang="ru-RU" dirty="0" smtClean="0"/>
              <a:t>актуализации</a:t>
            </a:r>
          </a:p>
          <a:p>
            <a:pPr>
              <a:buNone/>
            </a:pPr>
            <a:r>
              <a:rPr lang="ru-RU" dirty="0" smtClean="0"/>
              <a:t>универсальных </a:t>
            </a:r>
            <a:r>
              <a:rPr lang="ru-RU" dirty="0" smtClean="0"/>
              <a:t>(</a:t>
            </a:r>
            <a:r>
              <a:rPr lang="ru-RU" dirty="0" err="1" smtClean="0"/>
              <a:t>общеучебных</a:t>
            </a:r>
            <a:r>
              <a:rPr lang="ru-RU" dirty="0" smtClean="0"/>
              <a:t>) знаний.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Для создания проблемной ситуации необходимо соблюдение таких правил:</a:t>
            </a:r>
          </a:p>
          <a:p>
            <a:pPr>
              <a:buNone/>
            </a:pPr>
            <a:r>
              <a:rPr lang="ru-RU" dirty="0" smtClean="0"/>
              <a:t>перед учащимся должно быть поставлено такое практическое или теоретическое задание, при выполнении которого он должен открыть подлежащие усвоению новые знания или действия. При этом следует соблюдать такие условия:</a:t>
            </a:r>
          </a:p>
          <a:p>
            <a:pPr>
              <a:buNone/>
            </a:pPr>
            <a:r>
              <a:rPr lang="ru-RU" dirty="0" smtClean="0"/>
              <a:t>1. задание основывается на тех знаниях и умениях, которыми владеет учащийся;</a:t>
            </a:r>
          </a:p>
          <a:p>
            <a:pPr>
              <a:buNone/>
            </a:pPr>
            <a:r>
              <a:rPr lang="ru-RU" dirty="0" smtClean="0"/>
              <a:t>2. неизвестное, которое нужно открыть, составляет подлежащую усвоению общую закономерность, общий способ действия или некоторые общие условия выполнения действия;</a:t>
            </a:r>
          </a:p>
          <a:p>
            <a:pPr>
              <a:buNone/>
            </a:pPr>
            <a:r>
              <a:rPr lang="ru-RU" dirty="0" smtClean="0"/>
              <a:t>3. выполнение проблемного задания должно вызвать у учащегося потребность в усваиваемом знании.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пример. Учащиеся 5-го класса не знакомы с понятием о видах глагола. Все другие грамматические признаки глагола (число, время, переходность и т.д.) им известны.  Обращаем внимание учащихся на доску, где разноцветными мелками в два столбика написаны глаголы: I  и II спряжения</a:t>
            </a:r>
          </a:p>
          <a:p>
            <a:pPr>
              <a:buNone/>
            </a:pPr>
            <a:r>
              <a:rPr lang="ru-RU" dirty="0" smtClean="0"/>
              <a:t>                                       Наклеивать</a:t>
            </a:r>
            <a:r>
              <a:rPr lang="ru-RU" dirty="0" smtClean="0"/>
              <a:t>         Наклеить</a:t>
            </a:r>
          </a:p>
          <a:p>
            <a:pPr>
              <a:buNone/>
            </a:pPr>
            <a:r>
              <a:rPr lang="ru-RU" dirty="0" smtClean="0"/>
              <a:t>                                       Прибегать            Прибежать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Печь </a:t>
            </a:r>
            <a:r>
              <a:rPr lang="ru-RU" dirty="0" smtClean="0"/>
              <a:t>           </a:t>
            </a:r>
            <a:r>
              <a:rPr lang="ru-RU" dirty="0" smtClean="0"/>
              <a:t>         </a:t>
            </a:r>
            <a:r>
              <a:rPr lang="ru-RU" dirty="0" smtClean="0"/>
              <a:t> Испечь</a:t>
            </a:r>
          </a:p>
          <a:p>
            <a:pPr>
              <a:buNone/>
            </a:pPr>
            <a:r>
              <a:rPr lang="ru-RU" dirty="0" smtClean="0"/>
              <a:t>При первом же знакомстве с этими глаголами учащиеся видят несоответствия между видовыми парами.</a:t>
            </a:r>
          </a:p>
          <a:p>
            <a:pPr>
              <a:buNone/>
            </a:pPr>
            <a:r>
              <a:rPr lang="ru-RU" dirty="0" smtClean="0"/>
              <a:t>         </a:t>
            </a:r>
            <a:r>
              <a:rPr lang="ru-RU" b="1" dirty="0" smtClean="0"/>
              <a:t> Вопрос</a:t>
            </a:r>
            <a:r>
              <a:rPr lang="ru-RU" dirty="0" smtClean="0"/>
              <a:t>. По какому грамматическому признаку различаются глаголы первого и второго столбиков?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Технология развития критического мышления через чтение и письмо.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Критическое </a:t>
            </a:r>
            <a:r>
              <a:rPr lang="ru-RU" b="1" dirty="0" smtClean="0"/>
              <a:t>мышление</a:t>
            </a:r>
            <a:r>
              <a:rPr lang="ru-RU" dirty="0" smtClean="0"/>
              <a:t> – это точка опоры для мышления человека, это естественный способ взаимодействия с идеями и информацией. Мы и наши ученики часто стоим перед проблемой выбора, выбора информации. Необходимо умение не только овладеть информацией, но и критически ее оценить, осмыслить, применить. Встречаясь с новой информацией, обучающиеся 5-11 классов должны уметь рассматривать ее вдумчиво, критически, оценивать новые идеи с различных точек зрения, делая выводы относительно точности и ценности данной информации.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196</TotalTime>
  <Words>1677</Words>
  <Application>Microsoft Office PowerPoint</Application>
  <PresentationFormat>Экран (4:3)</PresentationFormat>
  <Paragraphs>261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Трек</vt:lpstr>
      <vt:lpstr>Формирование языковой культуры школьников на основе современных технологий обучения русскому языку</vt:lpstr>
      <vt:lpstr>ИСТОРИЯ ВОПРОСА</vt:lpstr>
      <vt:lpstr>ОСНОВАНИЕ</vt:lpstr>
      <vt:lpstr>Предпосылки вопроса</vt:lpstr>
      <vt:lpstr>Слайд 5</vt:lpstr>
      <vt:lpstr>Технология проблемного обучения-</vt:lpstr>
      <vt:lpstr>Слайд 7</vt:lpstr>
      <vt:lpstr>Слайд 8</vt:lpstr>
      <vt:lpstr>Технология развития критического мышления через чтение и письмо.  </vt:lpstr>
      <vt:lpstr>Методика развития критического мышления включает три этапа или стадии. Это «Вызов – Осмысление – Рефлексия».  </vt:lpstr>
      <vt:lpstr>Примеры  методических приемов и стратегий РКМЧП: </vt:lpstr>
      <vt:lpstr>Слайд 12</vt:lpstr>
      <vt:lpstr>Пример кластера по теме «имя существительное»</vt:lpstr>
      <vt:lpstr>Пример кластера по теме «виды предложений»</vt:lpstr>
      <vt:lpstr>Прием синквейн </vt:lpstr>
      <vt:lpstr>Правила написания синквейна таковы:</vt:lpstr>
      <vt:lpstr>Примеры синквейна</vt:lpstr>
      <vt:lpstr>Технология «Метод проектов».  </vt:lpstr>
      <vt:lpstr>Типология проектов: </vt:lpstr>
      <vt:lpstr>Слайд 20</vt:lpstr>
      <vt:lpstr>Слайд 21</vt:lpstr>
      <vt:lpstr>Новые информационные технологии в преподавании русского языка. </vt:lpstr>
      <vt:lpstr>Применение компьютера и мультимедиа на уроках решает ряд задач: </vt:lpstr>
      <vt:lpstr>Технология речевого развития (работа с текстом) </vt:lpstr>
      <vt:lpstr>На уроках русского языка можно использовать тексты четырех типов:</vt:lpstr>
      <vt:lpstr>Формы работы с текстом:  </vt:lpstr>
      <vt:lpstr>Примеры форм работы с текстом. 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языковой культуры школьников на основе современных методик обучения русскому языку</dc:title>
  <dc:creator>Иван</dc:creator>
  <cp:lastModifiedBy>Иван</cp:lastModifiedBy>
  <cp:revision>21</cp:revision>
  <dcterms:created xsi:type="dcterms:W3CDTF">2013-11-10T15:36:25Z</dcterms:created>
  <dcterms:modified xsi:type="dcterms:W3CDTF">2013-11-26T14:09:15Z</dcterms:modified>
</cp:coreProperties>
</file>