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59" r:id="rId7"/>
    <p:sldId id="257" r:id="rId8"/>
    <p:sldId id="258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11CC8-8392-46B2-AE94-15D365E73AB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A5123-C4AC-414B-B8ED-5D1595F9B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439850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/>
              <a:t>При  проверке  экзаменационных  сочинений  ЕГЭ  эксперт  работает  со  следующими документами: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1)  формулировкой задания с развёрнутым ответом;  </a:t>
            </a:r>
          </a:p>
          <a:p>
            <a:pPr>
              <a:buNone/>
            </a:pPr>
            <a:r>
              <a:rPr lang="ru-RU" dirty="0" smtClean="0"/>
              <a:t>2)  текстом, на основе которого создаётся экзаменационное сочинение;  </a:t>
            </a:r>
          </a:p>
          <a:p>
            <a:pPr>
              <a:buNone/>
            </a:pPr>
            <a:r>
              <a:rPr lang="ru-RU" dirty="0" smtClean="0"/>
              <a:t>3)  текстом рецензии задания В8;  </a:t>
            </a:r>
          </a:p>
          <a:p>
            <a:pPr>
              <a:buNone/>
            </a:pPr>
            <a:r>
              <a:rPr lang="ru-RU" dirty="0" smtClean="0"/>
              <a:t>4)  информацией о тексте; </a:t>
            </a:r>
          </a:p>
          <a:p>
            <a:pPr>
              <a:buNone/>
            </a:pPr>
            <a:r>
              <a:rPr lang="ru-RU" dirty="0" smtClean="0"/>
              <a:t>5)  информацией об авторе текста; </a:t>
            </a:r>
          </a:p>
          <a:p>
            <a:pPr>
              <a:buNone/>
            </a:pPr>
            <a:r>
              <a:rPr lang="ru-RU" dirty="0" smtClean="0"/>
              <a:t>6)  общими критериями оценивания ответа на задание С1; </a:t>
            </a:r>
          </a:p>
          <a:p>
            <a:pPr>
              <a:buNone/>
            </a:pPr>
            <a:r>
              <a:rPr lang="ru-RU" dirty="0" smtClean="0"/>
              <a:t>7)  протоколом проверки ответов на задания бланка № 2; </a:t>
            </a:r>
          </a:p>
          <a:p>
            <a:pPr>
              <a:buNone/>
            </a:pPr>
            <a:r>
              <a:rPr lang="ru-RU" dirty="0" smtClean="0"/>
              <a:t>8)  памяткой для эксперта, проверяющего ответ на задание С1 по русскому языку; </a:t>
            </a:r>
          </a:p>
          <a:p>
            <a:pPr>
              <a:buNone/>
            </a:pPr>
            <a:r>
              <a:rPr lang="ru-RU" dirty="0" smtClean="0"/>
              <a:t>9)  работой экзаменуемого.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Оцени!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411760" y="188640"/>
            <a:ext cx="6192688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Комментарий из сочинения выпускника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23528" y="836712"/>
            <a:ext cx="5544616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/>
              <a:t>«Главная проблема этого текста – роль книги в жизни человека. Сергей Михалков </a:t>
            </a:r>
          </a:p>
          <a:p>
            <a:pPr>
              <a:buNone/>
            </a:pPr>
            <a:r>
              <a:rPr lang="ru-RU" sz="2000" b="1" dirty="0" smtClean="0"/>
              <a:t>пишет  о  том, что бешеный  темп  жизни приводит  к  тому,  что  времени  на прочтение </a:t>
            </a:r>
          </a:p>
          <a:p>
            <a:pPr>
              <a:buNone/>
            </a:pPr>
            <a:r>
              <a:rPr lang="ru-RU" sz="2000" b="1" dirty="0" smtClean="0"/>
              <a:t>важнейших и бессмертных литературных произведений практически не остаётся. Этот </a:t>
            </a:r>
          </a:p>
          <a:p>
            <a:pPr>
              <a:buNone/>
            </a:pPr>
            <a:r>
              <a:rPr lang="ru-RU" sz="2000" b="1" dirty="0" smtClean="0"/>
              <a:t>убыстряющийся  ритм  жизни  не  может  не  сказываться  на  развитии  личности. Примером,  подтверждающим  это,  может  служить  разговор  Михалкова  с  ребятами, </a:t>
            </a:r>
          </a:p>
          <a:p>
            <a:pPr>
              <a:buNone/>
            </a:pPr>
            <a:r>
              <a:rPr lang="ru-RU" sz="2000" b="1" dirty="0" smtClean="0"/>
              <a:t>живущими  в  легендарных  местах,  описанных  Некрасовым  в  поэме  «Дед  </a:t>
            </a:r>
            <a:r>
              <a:rPr lang="ru-RU" sz="2000" b="1" dirty="0" err="1" smtClean="0"/>
              <a:t>Мазай</a:t>
            </a:r>
            <a:r>
              <a:rPr lang="ru-RU" sz="2000" b="1" dirty="0" smtClean="0"/>
              <a:t>».  Дети </a:t>
            </a:r>
          </a:p>
          <a:p>
            <a:pPr>
              <a:buNone/>
            </a:pPr>
            <a:r>
              <a:rPr lang="ru-RU" sz="2000" b="1" dirty="0" smtClean="0"/>
              <a:t>знали много о  науке  и  технике,  и  тем  не  менее  у  них  не  хватало  времени на  главное – </a:t>
            </a:r>
            <a:r>
              <a:rPr lang="ru-RU" sz="2000" b="1" dirty="0" smtClean="0"/>
              <a:t> чтение </a:t>
            </a:r>
            <a:r>
              <a:rPr lang="ru-RU" sz="2000" b="1" dirty="0" smtClean="0"/>
              <a:t>художественной литературы». </a:t>
            </a:r>
            <a:endParaRPr lang="ru-RU" sz="2000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724128" y="1214422"/>
            <a:ext cx="2961085" cy="571505"/>
          </a:xfrm>
        </p:spPr>
        <p:txBody>
          <a:bodyPr>
            <a:normAutofit/>
          </a:bodyPr>
          <a:lstStyle/>
          <a:p>
            <a:r>
              <a:rPr lang="ru-RU" sz="2900" dirty="0" smtClean="0">
                <a:solidFill>
                  <a:srgbClr val="C00000"/>
                </a:solidFill>
              </a:rPr>
              <a:t>Оценка эксперта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5940152" y="1500174"/>
            <a:ext cx="2746648" cy="462598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В  следующем  примере  прокомментирована  другая,  не  сформулированная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экзаменуемым проблема. </a:t>
            </a:r>
          </a:p>
          <a:p>
            <a:pPr algn="ctr">
              <a:buNone/>
            </a:pPr>
            <a:endParaRPr lang="ru-RU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0 баллов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Оцени!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0" y="836712"/>
            <a:ext cx="6588224" cy="528945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«В  этом  рассказе С.Михалков рассказывал о том, как  он бывал в  тех  местах, где 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дед  </a:t>
            </a:r>
            <a:r>
              <a:rPr lang="ru-RU" b="1" dirty="0" err="1" smtClean="0"/>
              <a:t>Мазай</a:t>
            </a:r>
            <a:r>
              <a:rPr lang="ru-RU" b="1" dirty="0" smtClean="0"/>
              <a:t>  спасал  несчастных  зайцев.  Здесь  Михалкову  обидно  было  слышать  от 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местных  ребят,  что  они  не  смогли  наизусть  прочитать  из  «Деда  </a:t>
            </a:r>
            <a:r>
              <a:rPr lang="ru-RU" b="1" dirty="0" err="1" smtClean="0"/>
              <a:t>Мазая</a:t>
            </a:r>
            <a:r>
              <a:rPr lang="ru-RU" b="1" dirty="0" smtClean="0"/>
              <a:t>»  ни  одного 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четверостишия. Автор с горечью подумал об этих ребятах, а не была бы богаче их душа, 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если  бы наряду с  тем,  что они знают о  науке, политике и технике, они знали бы ещё и 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стихи – много стихов! Пушкина, Лермонтова, Некрасова, Фета, Тютчева, Блока и других 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 smtClean="0"/>
              <a:t>замечательных поэтов». </a:t>
            </a:r>
            <a:endParaRPr lang="ru-RU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876256" y="620688"/>
            <a:ext cx="2088232" cy="1368152"/>
          </a:xfrm>
        </p:spPr>
        <p:txBody>
          <a:bodyPr>
            <a:normAutofit/>
          </a:bodyPr>
          <a:lstStyle/>
          <a:p>
            <a:r>
              <a:rPr lang="ru-RU" sz="2900" dirty="0" smtClean="0">
                <a:solidFill>
                  <a:srgbClr val="C00000"/>
                </a:solidFill>
              </a:rPr>
              <a:t>Оценка эксперта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6444208" y="1500174"/>
            <a:ext cx="2520280" cy="462598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В  этом  сочинении  в  качестве  комментариев  к  исходному  тексту  дан  простой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пересказ фрагмента. </a:t>
            </a:r>
          </a:p>
          <a:p>
            <a:pPr algn="ctr">
              <a:buNone/>
            </a:pPr>
            <a:endParaRPr lang="ru-RU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0 баллов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5"/>
          <p:cNvSpPr txBox="1">
            <a:spLocks/>
          </p:cNvSpPr>
          <p:nvPr/>
        </p:nvSpPr>
        <p:spPr>
          <a:xfrm>
            <a:off x="2699792" y="188640"/>
            <a:ext cx="6120680" cy="936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Комментарий из сочинения выпускника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Оцени!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627784" y="260648"/>
            <a:ext cx="6120680" cy="936104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Комментарий из сочинения выпускника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42844" y="692696"/>
            <a:ext cx="5725300" cy="590465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«Сергей Михалков пишет в своём рассказе об этом так: «Как-то я побывал в тех </a:t>
            </a:r>
          </a:p>
          <a:p>
            <a:pPr algn="ctr">
              <a:buNone/>
            </a:pPr>
            <a:r>
              <a:rPr lang="ru-RU" b="1" dirty="0" smtClean="0"/>
              <a:t>местах, где дед </a:t>
            </a:r>
            <a:r>
              <a:rPr lang="ru-RU" b="1" dirty="0" err="1" smtClean="0"/>
              <a:t>Мазай</a:t>
            </a:r>
            <a:r>
              <a:rPr lang="ru-RU" b="1" dirty="0" smtClean="0"/>
              <a:t> спасал  несчастных зайцев. Ребята, с которыми я разговорился в </a:t>
            </a:r>
          </a:p>
          <a:p>
            <a:pPr algn="ctr">
              <a:buNone/>
            </a:pPr>
            <a:r>
              <a:rPr lang="ru-RU" b="1" dirty="0" smtClean="0"/>
              <a:t>одной из  деревень, рассуждали о космических кораблях, о полете на Луну, о событиях в </a:t>
            </a:r>
          </a:p>
          <a:p>
            <a:pPr algn="ctr">
              <a:buNone/>
            </a:pPr>
            <a:r>
              <a:rPr lang="ru-RU" b="1" dirty="0" smtClean="0"/>
              <a:t>мире. Но когда я заговорил с ними о Некрасове, напомнил строки, где поэт описывает их </a:t>
            </a:r>
          </a:p>
          <a:p>
            <a:pPr algn="ctr">
              <a:buNone/>
            </a:pPr>
            <a:r>
              <a:rPr lang="ru-RU" b="1" dirty="0" smtClean="0"/>
              <a:t>родные  места,  ребята  замялись  и  никто,  увы,  не  смог  прочитать  наизусть  из  «Деда </a:t>
            </a:r>
          </a:p>
          <a:p>
            <a:pPr algn="ctr">
              <a:buNone/>
            </a:pPr>
            <a:r>
              <a:rPr lang="ru-RU" b="1" dirty="0" err="1" smtClean="0"/>
              <a:t>Мазая</a:t>
            </a:r>
            <a:r>
              <a:rPr lang="ru-RU" b="1" dirty="0" smtClean="0"/>
              <a:t>» ни  одного четверостишия.  Я с горечью  подумал: а  не  была  бы  богаче  их  душа, </a:t>
            </a:r>
          </a:p>
          <a:p>
            <a:pPr algn="ctr">
              <a:buNone/>
            </a:pPr>
            <a:r>
              <a:rPr lang="ru-RU" b="1" dirty="0" smtClean="0"/>
              <a:t>если  бы  наряду  с  тем,  что они  знают о  науке,  технике  и  политических  событиях, они </a:t>
            </a:r>
          </a:p>
          <a:p>
            <a:pPr algn="ctr">
              <a:buNone/>
            </a:pPr>
            <a:r>
              <a:rPr lang="ru-RU" b="1" dirty="0" smtClean="0"/>
              <a:t>знали  бы  еще  и  стихи  —  много  стихов!  —  Пушкина,  Лермонтова,  Некрасова,  Фета, </a:t>
            </a:r>
          </a:p>
          <a:p>
            <a:pPr algn="ctr">
              <a:buNone/>
            </a:pPr>
            <a:r>
              <a:rPr lang="ru-RU" b="1" dirty="0" smtClean="0"/>
              <a:t>Тютчева,  Блока  и  других  замечательных  русских  поэтов.  Без  некоторых  книг,  не </a:t>
            </a:r>
          </a:p>
          <a:p>
            <a:pPr algn="ctr">
              <a:buNone/>
            </a:pPr>
            <a:r>
              <a:rPr lang="ru-RU" b="1" dirty="0" smtClean="0"/>
              <a:t>пережитых  в  детстве,  в  отрочестве,  сущность  человека  со  всей  его  психологией </a:t>
            </a:r>
          </a:p>
          <a:p>
            <a:pPr algn="ctr">
              <a:buNone/>
            </a:pPr>
            <a:r>
              <a:rPr lang="ru-RU" b="1" dirty="0" smtClean="0"/>
              <a:t>останется грубой и неотесанной». </a:t>
            </a:r>
            <a:endParaRPr lang="ru-RU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868144" y="1214422"/>
            <a:ext cx="2817069" cy="571505"/>
          </a:xfrm>
        </p:spPr>
        <p:txBody>
          <a:bodyPr>
            <a:normAutofit fontScale="92500"/>
          </a:bodyPr>
          <a:lstStyle/>
          <a:p>
            <a:r>
              <a:rPr lang="ru-RU" sz="2900" dirty="0" smtClean="0">
                <a:solidFill>
                  <a:srgbClr val="C00000"/>
                </a:solidFill>
              </a:rPr>
              <a:t>Оценка эксперта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6084168" y="1500174"/>
            <a:ext cx="2602632" cy="462598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В этом сочинении в  качестве комментария цитируется большой фрагмент исходного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текста.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0 баллов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01622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К3. Отражение позиции автора исходного текста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275856" y="2420888"/>
            <a:ext cx="5400600" cy="3217912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«Увидеть и понять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автора произведения –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значит увидеть и понять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другое, чужое сознание и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его мир…»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М.М. Бахтин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0"/>
          <a:ext cx="8568951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6480720"/>
                <a:gridCol w="1008111"/>
              </a:tblGrid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К3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Отражение позиции автора исходного текста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292608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Экзаменуемый верно сформулировал позицию автора (рассказчика)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исходного текста по прокомментированной проблеме.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Фактических ошибок, связанных с пониманием позиции автора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исходного текста, нет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 smtClean="0"/>
                    </a:p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</a:tr>
              <a:tr h="256032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Позиция автора исходного текста экзаменуемым сформулирована</a:t>
                      </a:r>
                    </a:p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неверно,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</a:t>
                      </a:r>
                    </a:p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позиция автора исходного текста не сформулирована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 smtClean="0"/>
                    </a:p>
                    <a:p>
                      <a:pPr algn="ctr"/>
                      <a:r>
                        <a:rPr lang="ru-RU" sz="2800" b="1" dirty="0" smtClean="0"/>
                        <a:t>0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Позиция  </a:t>
            </a:r>
            <a:r>
              <a:rPr lang="ru-RU" b="1" dirty="0" smtClean="0"/>
              <a:t>автора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836712"/>
            <a:ext cx="5940152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rgbClr val="002060"/>
                </a:solidFill>
              </a:rPr>
              <a:t>«Автор считает, что «вовремя прочитанная книга может решить судьбу </a:t>
            </a:r>
            <a:r>
              <a:rPr lang="ru-RU" sz="2400" b="1" i="1" dirty="0" smtClean="0">
                <a:solidFill>
                  <a:srgbClr val="002060"/>
                </a:solidFill>
              </a:rPr>
              <a:t>человека, стать </a:t>
            </a:r>
            <a:r>
              <a:rPr lang="ru-RU" sz="2400" b="1" i="1" dirty="0" smtClean="0">
                <a:solidFill>
                  <a:srgbClr val="002060"/>
                </a:solidFill>
              </a:rPr>
              <a:t>его путеводной звездой, на всю жизнь определить его идеалы».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rgbClr val="002060"/>
                </a:solidFill>
              </a:rPr>
              <a:t>«Я полностью согласен с мнением автора о том, что какой бы интересной ни </a:t>
            </a:r>
            <a:r>
              <a:rPr lang="ru-RU" sz="2400" b="1" i="1" dirty="0" smtClean="0">
                <a:solidFill>
                  <a:srgbClr val="002060"/>
                </a:solidFill>
              </a:rPr>
              <a:t>была  жизнь </a:t>
            </a:r>
            <a:r>
              <a:rPr lang="ru-RU" sz="2400" b="1" i="1" dirty="0" smtClean="0">
                <a:solidFill>
                  <a:srgbClr val="002060"/>
                </a:solidFill>
              </a:rPr>
              <a:t>ребёнка, не прочти он этих драгоценных книг, он духовно обворован».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rgbClr val="002060"/>
                </a:solidFill>
              </a:rPr>
              <a:t>«Автор считает, что «важно… не упустить минуты и вовремя прочесть </a:t>
            </a:r>
            <a:r>
              <a:rPr lang="ru-RU" sz="2400" b="1" i="1" dirty="0" smtClean="0">
                <a:solidFill>
                  <a:srgbClr val="002060"/>
                </a:solidFill>
              </a:rPr>
              <a:t>эти прекрасные </a:t>
            </a:r>
            <a:r>
              <a:rPr lang="ru-RU" sz="2400" b="1" i="1" dirty="0" smtClean="0">
                <a:solidFill>
                  <a:srgbClr val="002060"/>
                </a:solidFill>
              </a:rPr>
              <a:t>книги». Он называет детей, оторванных от художественной литературы,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       «</a:t>
            </a:r>
            <a:r>
              <a:rPr lang="ru-RU" sz="2400" b="1" i="1" dirty="0" smtClean="0">
                <a:solidFill>
                  <a:srgbClr val="002060"/>
                </a:solidFill>
              </a:rPr>
              <a:t>обворованными».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96136" y="1124744"/>
            <a:ext cx="3347864" cy="554461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Достаточным может считаться умение экзаменуемого адекватно воспринять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позицию автора (позитивное, негативное, нейтральное, двоякое и т. п. отношение к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рассказанному, предлагаемый ответ автора на поставленные им в тексте </a:t>
            </a:r>
            <a:r>
              <a:rPr lang="ru-RU" b="1" dirty="0" smtClean="0">
                <a:solidFill>
                  <a:srgbClr val="C00000"/>
                </a:solidFill>
              </a:rPr>
              <a:t>вопросы, основные </a:t>
            </a:r>
            <a:r>
              <a:rPr lang="ru-RU" b="1" dirty="0" smtClean="0">
                <a:solidFill>
                  <a:srgbClr val="C00000"/>
                </a:solidFill>
              </a:rPr>
              <a:t>аргументы автора, проясняющие его позицию).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Позиция  </a:t>
            </a:r>
            <a:r>
              <a:rPr lang="ru-RU" b="1" dirty="0" smtClean="0"/>
              <a:t>автора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836712"/>
            <a:ext cx="5940152" cy="568863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rgbClr val="002060"/>
                </a:solidFill>
              </a:rPr>
              <a:t>«Автор выступает против неучтивого отношения к великим творениям </a:t>
            </a:r>
            <a:r>
              <a:rPr lang="ru-RU" sz="2400" b="1" i="1" dirty="0" smtClean="0">
                <a:solidFill>
                  <a:srgbClr val="002060"/>
                </a:solidFill>
              </a:rPr>
              <a:t>Пушкина, Лермонтова</a:t>
            </a:r>
            <a:r>
              <a:rPr lang="ru-RU" sz="2400" b="1" i="1" dirty="0" smtClean="0">
                <a:solidFill>
                  <a:srgbClr val="002060"/>
                </a:solidFill>
              </a:rPr>
              <a:t>, Некрасова, Фета, Тютчева, Блока и других выдающихся русских поэтов</a:t>
            </a:r>
            <a:r>
              <a:rPr lang="ru-RU" sz="2400" b="1" i="1" dirty="0" smtClean="0">
                <a:solidFill>
                  <a:srgbClr val="002060"/>
                </a:solidFill>
              </a:rPr>
              <a:t>».«</a:t>
            </a:r>
            <a:r>
              <a:rPr lang="ru-RU" sz="2400" b="1" i="1" dirty="0" smtClean="0">
                <a:solidFill>
                  <a:srgbClr val="002060"/>
                </a:solidFill>
              </a:rPr>
              <a:t>Позиция автора такова, что, если вовремя прочесть какую-либо книгу, </a:t>
            </a:r>
            <a:r>
              <a:rPr lang="ru-RU" sz="2400" b="1" i="1" dirty="0" smtClean="0">
                <a:solidFill>
                  <a:srgbClr val="002060"/>
                </a:solidFill>
              </a:rPr>
              <a:t>то воспоминания </a:t>
            </a:r>
            <a:r>
              <a:rPr lang="ru-RU" sz="2400" b="1" i="1" dirty="0" smtClean="0">
                <a:solidFill>
                  <a:srgbClr val="002060"/>
                </a:solidFill>
              </a:rPr>
              <a:t>о ней останутся на всю жизнь».</a:t>
            </a:r>
          </a:p>
          <a:p>
            <a:pPr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rgbClr val="002060"/>
                </a:solidFill>
              </a:rPr>
              <a:t>     «</a:t>
            </a:r>
            <a:r>
              <a:rPr lang="ru-RU" sz="2400" b="1" i="1" dirty="0" smtClean="0">
                <a:solidFill>
                  <a:srgbClr val="002060"/>
                </a:solidFill>
              </a:rPr>
              <a:t>Автор считает, что детство длится сравнительно недолго и оно уже никогда </a:t>
            </a:r>
            <a:r>
              <a:rPr lang="ru-RU" sz="2400" b="1" i="1" dirty="0" smtClean="0">
                <a:solidFill>
                  <a:srgbClr val="002060"/>
                </a:solidFill>
              </a:rPr>
              <a:t>не возвращается </a:t>
            </a:r>
            <a:r>
              <a:rPr lang="ru-RU" sz="2400" b="1" i="1" dirty="0" smtClean="0">
                <a:solidFill>
                  <a:srgbClr val="002060"/>
                </a:solidFill>
              </a:rPr>
              <a:t>к людям».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80112" y="1124744"/>
            <a:ext cx="3563888" cy="554461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«позиция автора исходного текста экзаменуемым</a:t>
            </a:r>
          </a:p>
          <a:p>
            <a:pPr algn="ctr">
              <a:buNone/>
            </a:pPr>
            <a:r>
              <a:rPr lang="ru-RU" b="1" dirty="0" smtClean="0"/>
              <a:t>    сформулирована       неверно»</a:t>
            </a:r>
          </a:p>
          <a:p>
            <a:pPr algn="ctr"/>
            <a:r>
              <a:rPr lang="ru-RU" b="1" dirty="0" smtClean="0"/>
              <a:t>позиция </a:t>
            </a:r>
            <a:r>
              <a:rPr lang="ru-RU" b="1" dirty="0" smtClean="0"/>
              <a:t>автора исходного текста </a:t>
            </a:r>
            <a:r>
              <a:rPr lang="ru-RU" b="1" dirty="0" smtClean="0"/>
              <a:t>не сформулирована</a:t>
            </a:r>
            <a:r>
              <a:rPr lang="ru-RU" b="1" dirty="0" smtClean="0"/>
              <a:t>»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Проблема текста.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14"/>
                <a:gridCol w="6500858"/>
                <a:gridCol w="97152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Формулировка проблем исходного текста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Экзаменуемый (в той или иной форме в любой из  частей  сочинения) </a:t>
                      </a:r>
                    </a:p>
                    <a:p>
                      <a:r>
                        <a:rPr lang="ru-RU" b="1" dirty="0" smtClean="0"/>
                        <a:t>верно сформулировал одну из проблем исходного текста. </a:t>
                      </a:r>
                    </a:p>
                    <a:p>
                      <a:r>
                        <a:rPr lang="ru-RU" b="1" dirty="0" smtClean="0"/>
                        <a:t>Фактических  ошибок,  связанных  с  пониманием  и  формулировкой </a:t>
                      </a:r>
                    </a:p>
                    <a:p>
                      <a:r>
                        <a:rPr lang="ru-RU" b="1" dirty="0" smtClean="0"/>
                        <a:t>проблемы, нет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 smtClean="0"/>
                    </a:p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Экзаменуемый  не  смог  верно  сформулировать  ни  одну  из  проблем </a:t>
                      </a:r>
                    </a:p>
                    <a:p>
                      <a:r>
                        <a:rPr lang="ru-RU" b="1" dirty="0" smtClean="0"/>
                        <a:t>исходного текста </a:t>
                      </a:r>
                    </a:p>
                    <a:p>
                      <a:r>
                        <a:rPr lang="ru-RU" b="1" dirty="0" smtClean="0"/>
                        <a:t>*Если  экзаменуемый  не  сформулировал  или  сформулировал </a:t>
                      </a:r>
                    </a:p>
                    <a:p>
                      <a:r>
                        <a:rPr lang="ru-RU" b="1" dirty="0" smtClean="0"/>
                        <a:t>неверно (в той или иной форме в любой из частей сочинения) одну </a:t>
                      </a:r>
                    </a:p>
                    <a:p>
                      <a:r>
                        <a:rPr lang="ru-RU" b="1" dirty="0" smtClean="0"/>
                        <a:t>из проблем исходного текста, то такая работа по критериям К1–К4 </a:t>
                      </a:r>
                    </a:p>
                    <a:p>
                      <a:r>
                        <a:rPr lang="ru-RU" b="1" dirty="0" smtClean="0"/>
                        <a:t>оценивается 0 баллов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 smtClean="0"/>
                    </a:p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C00000"/>
                </a:solidFill>
              </a:rPr>
              <a:t>Сравните!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643182"/>
            <a:ext cx="4038600" cy="348298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«Писатель Сергей Михалков ставит очень важную проблему – </a:t>
            </a:r>
            <a:r>
              <a:rPr lang="ru-RU" b="1" dirty="0" err="1" smtClean="0"/>
              <a:t>проблему</a:t>
            </a:r>
            <a:r>
              <a:rPr lang="ru-RU" b="1" dirty="0" smtClean="0"/>
              <a:t> важности чтения классической художественной литературы в детстве».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«Основная  проблема,  поставленная  Сергеем  Михалковым,  связана  с  влиянием классической художественной литературы на внутренний мир ребёнка. Почему именно в детстве  важно  прочесть  лучшие  книги  мировой  классики?  Может  ли  счастливо сложиться  судьба  человека,  если  он  не  прочтёт  в  детстве  книг,  вошедших  в сокровищницу мировой литературы? Какова роль книги в процессе становления человека как личности?»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rgbClr val="C00000"/>
                </a:solidFill>
              </a:rPr>
              <a:t>Неоправданно расширенная формулировка проблемы!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«Основная  проблема,  поставленная  Сергеем  Михалковым,  связана  с  влиянием классической художественной литературы на внутренний мир ребёнка. Почему именно в детстве  важно  прочесть  лучшие  книги  мировой  классики?  Может  ли  счастливо сложиться  судьба  человека,  если  он  не  прочтёт  в  детстве  книг,  вошедших  в сокровищницу мировой литературы? Какова роль книги в процессе становления человека как личности?»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Иногда учащиеся расширяют проблематику текста или используют содержащийся в нем  фактический  материал  для  выводов,  не  имеющих  отношения  к  обсуждаемой проблеме.  Если  при  этом  указанное  выше  основное  требование  выполнено,  оценка  за понимание не должна снижаться.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Информация  о  тексте для экспертов, проверяющих работу </a:t>
            </a:r>
            <a:endParaRPr lang="ru-RU" i="1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1785926"/>
          <a:ext cx="8072494" cy="390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Примерный круг проблем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Авторская позиция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 Роль  чтения  в  детстве  –  в  период </a:t>
                      </a:r>
                    </a:p>
                    <a:p>
                      <a:r>
                        <a:rPr lang="ru-RU" sz="2000" b="1" dirty="0" smtClean="0"/>
                        <a:t>становлении  личности  человека.  (Какую </a:t>
                      </a:r>
                    </a:p>
                    <a:p>
                      <a:r>
                        <a:rPr lang="ru-RU" sz="2000" b="1" dirty="0" smtClean="0"/>
                        <a:t>рол играет чтение в детстве?)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 Общение с книгой особенно важно </a:t>
                      </a:r>
                    </a:p>
                    <a:p>
                      <a:r>
                        <a:rPr lang="ru-RU" sz="2000" b="1" dirty="0" smtClean="0"/>
                        <a:t>в  детстве,  в  период  формирования </a:t>
                      </a:r>
                    </a:p>
                    <a:p>
                      <a:r>
                        <a:rPr lang="ru-RU" sz="2000" b="1" dirty="0" smtClean="0"/>
                        <a:t>личности. 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2000" b="1" dirty="0" smtClean="0"/>
                        <a:t>2. Проблема влияния книги на судьбу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2000" b="1" dirty="0" smtClean="0"/>
                        <a:t>человека. (Каким образом книги влияют на судьбу человека?)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2. Вовремя  прочитанная  книга  может </a:t>
                      </a:r>
                    </a:p>
                    <a:p>
                      <a:r>
                        <a:rPr lang="ru-RU" sz="2000" b="1" dirty="0" smtClean="0"/>
                        <a:t>определить  психологию,  мировоззрение, </a:t>
                      </a:r>
                    </a:p>
                    <a:p>
                      <a:r>
                        <a:rPr lang="ru-RU" sz="2000" b="1" dirty="0" smtClean="0"/>
                        <a:t>нравственные принципы человека. 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42844" y="285729"/>
          <a:ext cx="8858249" cy="6095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230"/>
                <a:gridCol w="7612611"/>
                <a:gridCol w="484408"/>
              </a:tblGrid>
              <a:tr h="343652">
                <a:tc>
                  <a:txBody>
                    <a:bodyPr/>
                    <a:lstStyle/>
                    <a:p>
                      <a:r>
                        <a:rPr lang="ru-RU" dirty="0" smtClean="0"/>
                        <a:t>К2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Комментарий к сформулированной проблеме исходного текста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2319"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Сформулированная  экзаменуемым  проблема  прокомментирована  с опорой на исходный текст.  Фактических  ошибок, связанных с пониманием  проблемы  исходного </a:t>
                      </a:r>
                    </a:p>
                    <a:p>
                      <a:r>
                        <a:rPr lang="ru-RU" sz="1600" b="1" dirty="0" smtClean="0"/>
                        <a:t>текста, в комментариях нет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</a:tr>
              <a:tr h="123142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Сформулированная  экзаменуемым  проблема  исходного  текста прокомментирована, 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но </a:t>
                      </a:r>
                    </a:p>
                    <a:p>
                      <a:r>
                        <a:rPr lang="ru-RU" sz="1600" b="1" dirty="0" smtClean="0"/>
                        <a:t>в  комментариях  допущена  1  фактическая  ошибка,  связанная  с пониманием исходного текста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335196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Сформулированная экзаменуемым проблема не прокомментирована  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или </a:t>
                      </a:r>
                    </a:p>
                    <a:p>
                      <a:r>
                        <a:rPr lang="ru-RU" sz="1600" b="1" dirty="0" smtClean="0"/>
                        <a:t>прокомментирована без опоры на исходный текст, 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или </a:t>
                      </a:r>
                    </a:p>
                    <a:p>
                      <a:r>
                        <a:rPr lang="ru-RU" sz="1600" b="1" dirty="0" smtClean="0"/>
                        <a:t>в комментариях  допущено более 1  фактической  ошибки, связанной с пониманием исходного текста, 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или </a:t>
                      </a:r>
                    </a:p>
                    <a:p>
                      <a:r>
                        <a:rPr lang="ru-RU" sz="1600" b="1" dirty="0" smtClean="0"/>
                        <a:t>прокомментирована  другая,  не  сформулированная  экзаменуемым проблема, 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или</a:t>
                      </a:r>
                      <a:r>
                        <a:rPr lang="ru-RU" sz="1600" b="1" dirty="0" smtClean="0"/>
                        <a:t> </a:t>
                      </a:r>
                    </a:p>
                    <a:p>
                      <a:r>
                        <a:rPr lang="ru-RU" sz="1600" b="1" dirty="0" smtClean="0"/>
                        <a:t>в  качестве  комментариев  дан  простой  пересказ  текста  или  его фрагмента,  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или </a:t>
                      </a:r>
                    </a:p>
                    <a:p>
                      <a:r>
                        <a:rPr lang="ru-RU" sz="1600" b="1" dirty="0" smtClean="0"/>
                        <a:t>в  качестве  комментариев  цитируется  большой  фрагмент  исходного текста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 smtClean="0"/>
                    </a:p>
                    <a:p>
                      <a:endParaRPr lang="ru-RU" b="1" dirty="0" smtClean="0"/>
                    </a:p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Оцени!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71472" y="500042"/>
            <a:ext cx="4111626" cy="35719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Комментарий из сочинения выпускника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142844" y="1000108"/>
            <a:ext cx="5429288" cy="5126055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</a:rPr>
              <a:t>«Писатель Сергей Михалков говорит о том, что дети перестают читать хорошие книги,  а  ведь  эти  книги  развивают  духовный  мир  ребёнка.  Хорошие  книги  –  это художественная  литература,  прежде  всего,  мировая  классика,  отражающая  мировой духовный  опыт.  Эти  книги  известны  образованным  людям,  и  автор  текста  тоже  их называет:  «Том  Сойер»,  «Вечера  на хуторе близ  Диканьки»,  русская поэзия…  Именно  с помощью  такой  литературы  человек  может  научиться  размышлять,  оценивать поступки  других  людей,  сформировать  собственные  нравственные  ориентиры.  Автор текста  обращает  внимания  на  особую  роль  художественной  книги.  Эта  роль заключается  в  воспитании  души,  развитии  особого  умения  –  чувствовать, сопереживать.  И  неслучайно  писатель  особо  подчёркивает  роль  этих  книг  именно  в детстве, когда человек ещё в начале своего жизненного пути». 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5929322" y="642918"/>
            <a:ext cx="2757478" cy="285751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C00000"/>
                </a:solidFill>
              </a:rPr>
              <a:t>Оценка эксперта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57818" y="1071546"/>
            <a:ext cx="3786182" cy="5054617"/>
          </a:xfrm>
        </p:spPr>
        <p:txBody>
          <a:bodyPr>
            <a:noAutofit/>
          </a:bodyPr>
          <a:lstStyle/>
          <a:p>
            <a:r>
              <a:rPr lang="ru-RU" sz="1400" b="1" i="1" dirty="0" smtClean="0"/>
              <a:t>Автор  сочинения  свободно  излагает  основные  стороны  выделенной  им  проблемы, правильно  понимая и композиционно  выделяя  в  ней  главное  –  тревогу  автора в  связи  с тем, что «дети перестают читать хорошие книги».</a:t>
            </a:r>
          </a:p>
          <a:p>
            <a:r>
              <a:rPr lang="ru-RU" sz="1400" b="1" i="1" dirty="0" smtClean="0"/>
              <a:t>В работе с опорой на текст прокомментированы все основные затронутые писателем аспекты проблемы:  </a:t>
            </a:r>
          </a:p>
          <a:p>
            <a:pPr>
              <a:buNone/>
            </a:pPr>
            <a:r>
              <a:rPr lang="ru-RU" sz="1400" b="1" i="1" dirty="0" smtClean="0"/>
              <a:t>        - спад интереса к чтению художественной литературы в наше время; </a:t>
            </a:r>
          </a:p>
          <a:p>
            <a:pPr>
              <a:buNone/>
            </a:pPr>
            <a:r>
              <a:rPr lang="ru-RU" sz="1400" b="1" i="1" dirty="0" smtClean="0"/>
              <a:t>         - важная роль чтения классики в формировании и развитии личности; </a:t>
            </a:r>
          </a:p>
          <a:p>
            <a:pPr>
              <a:buNone/>
            </a:pPr>
            <a:r>
              <a:rPr lang="ru-RU" sz="1400" b="1" i="1" dirty="0" smtClean="0"/>
              <a:t>        - первостепенная роль такого чтения именно в детские годы. </a:t>
            </a:r>
          </a:p>
          <a:p>
            <a:pPr>
              <a:buNone/>
            </a:pPr>
            <a:r>
              <a:rPr lang="ru-RU" sz="1400" b="1" i="1" dirty="0" smtClean="0"/>
              <a:t>         Искажений  смысла  авторского текста  (то  есть  фактических  ошибок  в  понимании проблемы) нет. 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FF0000"/>
                </a:solidFill>
              </a:rPr>
              <a:t>                    2 балла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Оцени!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0034" y="928670"/>
            <a:ext cx="4040188" cy="50006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Комментарий из сочинения выпускника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4354544" cy="462598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«Автор  настаивает  на  своевременности  познания  окружающего  мира.  Он упоминает  такие  произведения,  как  «Том  Сойер»,  «Вий».  Михалков  говорит  о формировании  психологии  и мировосприятия  в  золотую  пору  детских  лет,  что немаловажно для дальнейшей взрослой жизни». </a:t>
            </a:r>
            <a:endParaRPr lang="ru-RU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000628" y="1214422"/>
            <a:ext cx="3684585" cy="571505"/>
          </a:xfrm>
        </p:spPr>
        <p:txBody>
          <a:bodyPr>
            <a:normAutofit/>
          </a:bodyPr>
          <a:lstStyle/>
          <a:p>
            <a:r>
              <a:rPr lang="ru-RU" sz="2900" dirty="0" smtClean="0">
                <a:solidFill>
                  <a:srgbClr val="C00000"/>
                </a:solidFill>
              </a:rPr>
              <a:t>Оценка эксперта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535782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Неглубокое  понимание  проблематики  проявляется  в  следующих  случаях: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–  воспринята  и  прокомментирована  только  часть  проблемы  (или  проблем),  поднятой автором; 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–  проблемы,  поднятые  в  исходном  тексте,  отражены  настолько  неточно  и/или противоречиво, что нельзя судить об их адекватном восприятии. Однако  говорить  о  том,  что  проблема  исходного  текста  полностью  лишена  в сочинении  комментария  было  бы  неправильно.  Более  того,  экзаменуемый  стремится сделать  опору на  исходный  текст, о  чем  свидетельствуют  слова-маркеры:  «настаивает», «упоминает», «говорит».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 </a:t>
            </a:r>
          </a:p>
          <a:p>
            <a:pPr>
              <a:buNone/>
            </a:pPr>
            <a:r>
              <a:rPr lang="ru-RU" b="1" dirty="0" smtClean="0"/>
              <a:t>                        1 балл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Оцени!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0034" y="928670"/>
            <a:ext cx="4040188" cy="50006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Комментарий из сочинения выпускника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4354544" cy="462598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«Сергей  Михалков  утверждает, что  молодёжь  читает  фантастику, детективы: </a:t>
            </a:r>
          </a:p>
          <a:p>
            <a:pPr algn="ctr">
              <a:buNone/>
            </a:pPr>
            <a:r>
              <a:rPr lang="ru-RU" b="1" dirty="0" smtClean="0"/>
              <a:t>Ребята, с которыми разговаривал автор в одной из деревень, рассуждали о космических </a:t>
            </a:r>
          </a:p>
          <a:p>
            <a:pPr algn="ctr">
              <a:buNone/>
            </a:pPr>
            <a:r>
              <a:rPr lang="ru-RU" b="1" dirty="0" smtClean="0"/>
              <a:t>кораблях, о полёте на Луну, о событиях в мире. Классические произведения из разных эпох </a:t>
            </a:r>
          </a:p>
          <a:p>
            <a:pPr algn="ctr">
              <a:buNone/>
            </a:pPr>
            <a:r>
              <a:rPr lang="ru-RU" b="1" dirty="0" smtClean="0"/>
              <a:t>их не интересуют». </a:t>
            </a:r>
            <a:endParaRPr lang="ru-RU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000628" y="1214422"/>
            <a:ext cx="3684585" cy="571505"/>
          </a:xfrm>
        </p:spPr>
        <p:txBody>
          <a:bodyPr>
            <a:normAutofit/>
          </a:bodyPr>
          <a:lstStyle/>
          <a:p>
            <a:r>
              <a:rPr lang="ru-RU" sz="2900" dirty="0" smtClean="0">
                <a:solidFill>
                  <a:srgbClr val="C00000"/>
                </a:solidFill>
              </a:rPr>
              <a:t>Оценка эксперта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462598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Здесь  допущены  фактические  ошибки,  связанные  с  пониманием  проблематики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исходного текста.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0 баллов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1753</Words>
  <Application>Microsoft Office PowerPoint</Application>
  <PresentationFormat>Экран (4:3)</PresentationFormat>
  <Paragraphs>185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При  проверке  экзаменационных  сочинений  ЕГЭ  эксперт  работает  со  следующими документами:   </vt:lpstr>
      <vt:lpstr>Проблема текста.</vt:lpstr>
      <vt:lpstr>Сравните!</vt:lpstr>
      <vt:lpstr>Неоправданно расширенная формулировка проблемы!</vt:lpstr>
      <vt:lpstr>Информация  о  тексте для экспертов, проверяющих работу </vt:lpstr>
      <vt:lpstr>Слайд 6</vt:lpstr>
      <vt:lpstr>Оцени!</vt:lpstr>
      <vt:lpstr>Оцени!</vt:lpstr>
      <vt:lpstr>Оцени!</vt:lpstr>
      <vt:lpstr>Оцени!</vt:lpstr>
      <vt:lpstr>Оцени!</vt:lpstr>
      <vt:lpstr>Оцени!</vt:lpstr>
      <vt:lpstr>К3. Отражение позиции автора исходного текста </vt:lpstr>
      <vt:lpstr>Слайд 14</vt:lpstr>
      <vt:lpstr>Позиция  автора </vt:lpstr>
      <vt:lpstr>Позиция  автора </vt:lpstr>
      <vt:lpstr>Слайд 17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 проверке  экзаменационных  сочинений  ЕГЭ  эксперт  работает  со  следующими документами:   </dc:title>
  <dc:creator>SamLab.ws</dc:creator>
  <cp:lastModifiedBy>Учитель</cp:lastModifiedBy>
  <cp:revision>42</cp:revision>
  <dcterms:created xsi:type="dcterms:W3CDTF">2014-04-07T12:32:09Z</dcterms:created>
  <dcterms:modified xsi:type="dcterms:W3CDTF">2014-04-21T08:07:10Z</dcterms:modified>
</cp:coreProperties>
</file>