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71" r:id="rId3"/>
    <p:sldId id="260" r:id="rId4"/>
    <p:sldId id="258" r:id="rId5"/>
    <p:sldId id="265" r:id="rId6"/>
    <p:sldId id="267" r:id="rId7"/>
    <p:sldId id="269" r:id="rId8"/>
    <p:sldId id="262" r:id="rId9"/>
    <p:sldId id="263" r:id="rId10"/>
    <p:sldId id="259" r:id="rId11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118" autoAdjust="0"/>
    <p:restoredTop sz="94607" autoAdjust="0"/>
  </p:normalViewPr>
  <p:slideViewPr>
    <p:cSldViewPr>
      <p:cViewPr varScale="1">
        <p:scale>
          <a:sx n="69" d="100"/>
          <a:sy n="69" d="100"/>
        </p:scale>
        <p:origin x="-142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B2A9AAA-B811-4C4D-9B63-6B19DC806DF3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9C34CEF-D9AA-4D72-A50D-C7A8821B1B63}">
      <dgm:prSet phldrT="[Текст]"/>
      <dgm:spPr/>
      <dgm:t>
        <a:bodyPr/>
        <a:lstStyle/>
        <a:p>
          <a:r>
            <a:rPr lang="ru-RU" b="1" dirty="0" smtClean="0"/>
            <a:t>1. Мотивация к учебной деятельности.</a:t>
          </a:r>
          <a:endParaRPr lang="ru-RU" dirty="0"/>
        </a:p>
      </dgm:t>
    </dgm:pt>
    <dgm:pt modelId="{461A3FDB-588E-43DF-B9A9-D046200F33F6}" type="parTrans" cxnId="{66F6FF4F-8BD8-4937-AE2A-2872D9721325}">
      <dgm:prSet/>
      <dgm:spPr/>
      <dgm:t>
        <a:bodyPr/>
        <a:lstStyle/>
        <a:p>
          <a:endParaRPr lang="ru-RU"/>
        </a:p>
      </dgm:t>
    </dgm:pt>
    <dgm:pt modelId="{24EA8B37-D5E7-4443-A667-BCE1E0FFCB3A}" type="sibTrans" cxnId="{66F6FF4F-8BD8-4937-AE2A-2872D9721325}">
      <dgm:prSet/>
      <dgm:spPr/>
      <dgm:t>
        <a:bodyPr/>
        <a:lstStyle/>
        <a:p>
          <a:endParaRPr lang="ru-RU"/>
        </a:p>
      </dgm:t>
    </dgm:pt>
    <dgm:pt modelId="{D64722DF-F404-4E8C-8B64-828ED029DE6A}">
      <dgm:prSet phldrT="[Текст]"/>
      <dgm:spPr/>
      <dgm:t>
        <a:bodyPr/>
        <a:lstStyle/>
        <a:p>
          <a:r>
            <a:rPr lang="ru-RU" b="1" dirty="0" smtClean="0"/>
            <a:t>2. Актуализация и фиксирование индивидуального затруднения в пробном учебном действии.</a:t>
          </a:r>
          <a:endParaRPr lang="ru-RU" dirty="0"/>
        </a:p>
      </dgm:t>
    </dgm:pt>
    <dgm:pt modelId="{98E48070-49BC-4815-A7D5-6EAF15C75876}" type="parTrans" cxnId="{CA4EC0BF-DEE1-43D0-9BEE-C04F5453D916}">
      <dgm:prSet/>
      <dgm:spPr/>
      <dgm:t>
        <a:bodyPr/>
        <a:lstStyle/>
        <a:p>
          <a:endParaRPr lang="ru-RU"/>
        </a:p>
      </dgm:t>
    </dgm:pt>
    <dgm:pt modelId="{014CA0B8-666E-4B15-AEBD-CFABF1FD19F0}" type="sibTrans" cxnId="{CA4EC0BF-DEE1-43D0-9BEE-C04F5453D916}">
      <dgm:prSet/>
      <dgm:spPr/>
      <dgm:t>
        <a:bodyPr/>
        <a:lstStyle/>
        <a:p>
          <a:endParaRPr lang="ru-RU"/>
        </a:p>
      </dgm:t>
    </dgm:pt>
    <dgm:pt modelId="{6C6D9C72-7400-4DA0-B25A-8B1D2EE7F9B5}">
      <dgm:prSet phldrT="[Текст]"/>
      <dgm:spPr/>
      <dgm:t>
        <a:bodyPr/>
        <a:lstStyle/>
        <a:p>
          <a:r>
            <a:rPr lang="ru-RU" b="1" dirty="0" smtClean="0"/>
            <a:t>3. Выявление места и причины затруднения.</a:t>
          </a:r>
          <a:endParaRPr lang="ru-RU" dirty="0"/>
        </a:p>
      </dgm:t>
    </dgm:pt>
    <dgm:pt modelId="{B92B538C-110B-464F-BA77-0EF05BF840F4}" type="parTrans" cxnId="{092E0103-952C-4CFE-9731-727CA0FF1446}">
      <dgm:prSet/>
      <dgm:spPr/>
      <dgm:t>
        <a:bodyPr/>
        <a:lstStyle/>
        <a:p>
          <a:endParaRPr lang="ru-RU"/>
        </a:p>
      </dgm:t>
    </dgm:pt>
    <dgm:pt modelId="{09B5A5EC-4DCE-4425-84BC-B852B9CE6AF7}" type="sibTrans" cxnId="{092E0103-952C-4CFE-9731-727CA0FF1446}">
      <dgm:prSet/>
      <dgm:spPr/>
      <dgm:t>
        <a:bodyPr/>
        <a:lstStyle/>
        <a:p>
          <a:endParaRPr lang="ru-RU"/>
        </a:p>
      </dgm:t>
    </dgm:pt>
    <dgm:pt modelId="{188CD77A-FF45-4122-93A3-E4175F3EE009}">
      <dgm:prSet phldrT="[Текст]"/>
      <dgm:spPr/>
      <dgm:t>
        <a:bodyPr/>
        <a:lstStyle/>
        <a:p>
          <a:r>
            <a:rPr lang="ru-RU" b="1" dirty="0" smtClean="0"/>
            <a:t>4. Построение проекта выхода из затруднения (цель и тема, способ, план, средство).</a:t>
          </a:r>
          <a:endParaRPr lang="ru-RU" dirty="0"/>
        </a:p>
      </dgm:t>
    </dgm:pt>
    <dgm:pt modelId="{529F5414-18F2-4CB4-A05A-FA9419CB011F}" type="parTrans" cxnId="{FC36BCBF-7870-4998-B422-C476C914961C}">
      <dgm:prSet/>
      <dgm:spPr/>
      <dgm:t>
        <a:bodyPr/>
        <a:lstStyle/>
        <a:p>
          <a:endParaRPr lang="ru-RU"/>
        </a:p>
      </dgm:t>
    </dgm:pt>
    <dgm:pt modelId="{82DE25DE-A624-4266-8542-7434A8260FBB}" type="sibTrans" cxnId="{FC36BCBF-7870-4998-B422-C476C914961C}">
      <dgm:prSet/>
      <dgm:spPr/>
      <dgm:t>
        <a:bodyPr/>
        <a:lstStyle/>
        <a:p>
          <a:endParaRPr lang="ru-RU"/>
        </a:p>
      </dgm:t>
    </dgm:pt>
    <dgm:pt modelId="{461499C8-AD01-4BDF-BD07-F0110B8CA65A}">
      <dgm:prSet phldrT="[Текст]"/>
      <dgm:spPr/>
      <dgm:t>
        <a:bodyPr/>
        <a:lstStyle/>
        <a:p>
          <a:r>
            <a:rPr lang="ru-RU" b="1" dirty="0" smtClean="0"/>
            <a:t>5. Реализация построенного проекта.</a:t>
          </a:r>
          <a:endParaRPr lang="ru-RU" dirty="0"/>
        </a:p>
      </dgm:t>
    </dgm:pt>
    <dgm:pt modelId="{F535DBC0-9F29-48CE-AE17-FB8766A4E05B}" type="parTrans" cxnId="{F42E6A41-BFC1-4FFD-A10B-5F0628C35A06}">
      <dgm:prSet/>
      <dgm:spPr/>
      <dgm:t>
        <a:bodyPr/>
        <a:lstStyle/>
        <a:p>
          <a:endParaRPr lang="ru-RU"/>
        </a:p>
      </dgm:t>
    </dgm:pt>
    <dgm:pt modelId="{D5255C31-437E-486C-AD67-F2E6D7FB458F}" type="sibTrans" cxnId="{F42E6A41-BFC1-4FFD-A10B-5F0628C35A06}">
      <dgm:prSet/>
      <dgm:spPr/>
      <dgm:t>
        <a:bodyPr/>
        <a:lstStyle/>
        <a:p>
          <a:endParaRPr lang="ru-RU"/>
        </a:p>
      </dgm:t>
    </dgm:pt>
    <dgm:pt modelId="{85CEE8D1-6BE6-45B8-A20B-FF00C147F6EF}">
      <dgm:prSet phldrT="[Текст]"/>
      <dgm:spPr/>
      <dgm:t>
        <a:bodyPr/>
        <a:lstStyle/>
        <a:p>
          <a:r>
            <a:rPr lang="ru-RU" b="1" dirty="0" smtClean="0"/>
            <a:t>9. Рефлексия учебной деятельности на уроке (итог).</a:t>
          </a:r>
          <a:endParaRPr lang="ru-RU" dirty="0"/>
        </a:p>
      </dgm:t>
    </dgm:pt>
    <dgm:pt modelId="{076B35D1-FC1A-4B63-800D-8324EFE27B98}" type="parTrans" cxnId="{5060904A-CBEF-4857-9B20-49D21149B02A}">
      <dgm:prSet/>
      <dgm:spPr/>
    </dgm:pt>
    <dgm:pt modelId="{91F5642B-B2D0-4365-AE65-7AD6D5A067C9}" type="sibTrans" cxnId="{5060904A-CBEF-4857-9B20-49D21149B02A}">
      <dgm:prSet/>
      <dgm:spPr/>
    </dgm:pt>
    <dgm:pt modelId="{B372A85F-2FD1-4C0C-B699-09BD9EB2D774}">
      <dgm:prSet phldrT="[Текст]"/>
      <dgm:spPr/>
      <dgm:t>
        <a:bodyPr/>
        <a:lstStyle/>
        <a:p>
          <a:r>
            <a:rPr lang="ru-RU" b="1" dirty="0" smtClean="0"/>
            <a:t>6. Первичное закрепление с проговариванием во внешней речи.</a:t>
          </a:r>
          <a:endParaRPr lang="ru-RU" dirty="0"/>
        </a:p>
      </dgm:t>
    </dgm:pt>
    <dgm:pt modelId="{4AAEB1FB-9E86-437F-8B29-E359120A2186}" type="parTrans" cxnId="{D835965D-6CDF-43AB-B995-B5DC73BF9B66}">
      <dgm:prSet/>
      <dgm:spPr/>
    </dgm:pt>
    <dgm:pt modelId="{F49EFE36-830B-4D8C-9557-13A70A88BB6B}" type="sibTrans" cxnId="{D835965D-6CDF-43AB-B995-B5DC73BF9B66}">
      <dgm:prSet/>
      <dgm:spPr/>
    </dgm:pt>
    <dgm:pt modelId="{888A8C92-FA68-4519-BDDE-9A9A7AE78A1A}">
      <dgm:prSet phldrT="[Текст]"/>
      <dgm:spPr/>
      <dgm:t>
        <a:bodyPr/>
        <a:lstStyle/>
        <a:p>
          <a:r>
            <a:rPr lang="ru-RU" b="1" dirty="0" smtClean="0"/>
            <a:t>7. Самостоятельная работа с самопроверкой по эталону.</a:t>
          </a:r>
          <a:endParaRPr lang="ru-RU" dirty="0"/>
        </a:p>
      </dgm:t>
    </dgm:pt>
    <dgm:pt modelId="{7B78F39C-76D6-43BC-A95D-AF3C969A126F}" type="parTrans" cxnId="{82E33F6C-F532-496F-9403-B992499B84D3}">
      <dgm:prSet/>
      <dgm:spPr/>
    </dgm:pt>
    <dgm:pt modelId="{FFF8CC5A-AC33-4393-B73B-A0152FE6929C}" type="sibTrans" cxnId="{82E33F6C-F532-496F-9403-B992499B84D3}">
      <dgm:prSet/>
      <dgm:spPr/>
    </dgm:pt>
    <dgm:pt modelId="{3741AFDD-4064-4A7F-A64B-9271DF0262FE}">
      <dgm:prSet phldrT="[Текст]"/>
      <dgm:spPr/>
      <dgm:t>
        <a:bodyPr/>
        <a:lstStyle/>
        <a:p>
          <a:r>
            <a:rPr lang="ru-RU" b="1" dirty="0" smtClean="0"/>
            <a:t>8. Включение в систему знаний и повторение.</a:t>
          </a:r>
          <a:endParaRPr lang="ru-RU" dirty="0"/>
        </a:p>
      </dgm:t>
    </dgm:pt>
    <dgm:pt modelId="{F9674052-3BBE-4FA7-8785-4F27FAFE685C}" type="parTrans" cxnId="{6A302184-DA06-4977-AABB-B79DFE4172EF}">
      <dgm:prSet/>
      <dgm:spPr/>
    </dgm:pt>
    <dgm:pt modelId="{6C104BE5-3FB8-4BAB-A141-6BDC4AB70ABA}" type="sibTrans" cxnId="{6A302184-DA06-4977-AABB-B79DFE4172EF}">
      <dgm:prSet/>
      <dgm:spPr/>
    </dgm:pt>
    <dgm:pt modelId="{54428F3D-8DB1-45C6-8086-2FD439B14138}" type="pres">
      <dgm:prSet presAssocID="{9B2A9AAA-B811-4C4D-9B63-6B19DC806DF3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E8C0DC0-C60A-42E8-8CD2-1D18B57B75EB}" type="pres">
      <dgm:prSet presAssocID="{F9C34CEF-D9AA-4D72-A50D-C7A8821B1B63}" presName="node" presStyleLbl="node1" presStyleIdx="0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3582F47-E3DB-474B-A9AF-983CD0817866}" type="pres">
      <dgm:prSet presAssocID="{24EA8B37-D5E7-4443-A667-BCE1E0FFCB3A}" presName="sibTrans" presStyleCnt="0"/>
      <dgm:spPr/>
    </dgm:pt>
    <dgm:pt modelId="{652D9E05-18B0-41E4-98EB-00A90F945151}" type="pres">
      <dgm:prSet presAssocID="{D64722DF-F404-4E8C-8B64-828ED029DE6A}" presName="node" presStyleLbl="node1" presStyleIdx="1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082DB0E-2C96-43B3-A1A8-E3E7912157B2}" type="pres">
      <dgm:prSet presAssocID="{014CA0B8-666E-4B15-AEBD-CFABF1FD19F0}" presName="sibTrans" presStyleCnt="0"/>
      <dgm:spPr/>
    </dgm:pt>
    <dgm:pt modelId="{660DE028-AB15-4736-BA62-8ACDF75152A5}" type="pres">
      <dgm:prSet presAssocID="{6C6D9C72-7400-4DA0-B25A-8B1D2EE7F9B5}" presName="node" presStyleLbl="node1" presStyleIdx="2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2BC41FE-3D38-4C18-923F-7FCDAE58DF3C}" type="pres">
      <dgm:prSet presAssocID="{09B5A5EC-4DCE-4425-84BC-B852B9CE6AF7}" presName="sibTrans" presStyleCnt="0"/>
      <dgm:spPr/>
    </dgm:pt>
    <dgm:pt modelId="{7EB71183-2181-4FC0-8147-314B930E363E}" type="pres">
      <dgm:prSet presAssocID="{188CD77A-FF45-4122-93A3-E4175F3EE009}" presName="node" presStyleLbl="node1" presStyleIdx="3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006CF6F-322D-4307-BF36-B9D657754F0A}" type="pres">
      <dgm:prSet presAssocID="{82DE25DE-A624-4266-8542-7434A8260FBB}" presName="sibTrans" presStyleCnt="0"/>
      <dgm:spPr/>
    </dgm:pt>
    <dgm:pt modelId="{F270BE49-374B-4887-B23E-8330719636AC}" type="pres">
      <dgm:prSet presAssocID="{461499C8-AD01-4BDF-BD07-F0110B8CA65A}" presName="node" presStyleLbl="node1" presStyleIdx="4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CB62ADE-10AD-4E21-99FB-D92FB2210AF7}" type="pres">
      <dgm:prSet presAssocID="{D5255C31-437E-486C-AD67-F2E6D7FB458F}" presName="sibTrans" presStyleCnt="0"/>
      <dgm:spPr/>
    </dgm:pt>
    <dgm:pt modelId="{16D403A6-52F5-494D-A77A-1458F76BE227}" type="pres">
      <dgm:prSet presAssocID="{B372A85F-2FD1-4C0C-B699-09BD9EB2D774}" presName="node" presStyleLbl="node1" presStyleIdx="5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90D4B79-AF05-4E94-BA79-35F85984E454}" type="pres">
      <dgm:prSet presAssocID="{F49EFE36-830B-4D8C-9557-13A70A88BB6B}" presName="sibTrans" presStyleCnt="0"/>
      <dgm:spPr/>
    </dgm:pt>
    <dgm:pt modelId="{EB46D111-1970-4E88-87C1-8D71FEFC49E5}" type="pres">
      <dgm:prSet presAssocID="{888A8C92-FA68-4519-BDDE-9A9A7AE78A1A}" presName="node" presStyleLbl="node1" presStyleIdx="6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DF2078E-6ADF-4B0C-9953-C0DBB4D017C3}" type="pres">
      <dgm:prSet presAssocID="{FFF8CC5A-AC33-4393-B73B-A0152FE6929C}" presName="sibTrans" presStyleCnt="0"/>
      <dgm:spPr/>
    </dgm:pt>
    <dgm:pt modelId="{7968A721-3780-450E-814E-3BC9ED525548}" type="pres">
      <dgm:prSet presAssocID="{3741AFDD-4064-4A7F-A64B-9271DF0262FE}" presName="node" presStyleLbl="node1" presStyleIdx="7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0B87CEF-4A70-401D-9A87-6888F3B20CF3}" type="pres">
      <dgm:prSet presAssocID="{6C104BE5-3FB8-4BAB-A141-6BDC4AB70ABA}" presName="sibTrans" presStyleCnt="0"/>
      <dgm:spPr/>
    </dgm:pt>
    <dgm:pt modelId="{0BA5480C-1D2D-4269-99CB-D5014F478C8C}" type="pres">
      <dgm:prSet presAssocID="{85CEE8D1-6BE6-45B8-A20B-FF00C147F6EF}" presName="node" presStyleLbl="node1" presStyleIdx="8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3C376EB-E22B-4588-831C-4F3F098E897C}" type="presOf" srcId="{3741AFDD-4064-4A7F-A64B-9271DF0262FE}" destId="{7968A721-3780-450E-814E-3BC9ED525548}" srcOrd="0" destOrd="0" presId="urn:microsoft.com/office/officeart/2005/8/layout/default"/>
    <dgm:cxn modelId="{092E0103-952C-4CFE-9731-727CA0FF1446}" srcId="{9B2A9AAA-B811-4C4D-9B63-6B19DC806DF3}" destId="{6C6D9C72-7400-4DA0-B25A-8B1D2EE7F9B5}" srcOrd="2" destOrd="0" parTransId="{B92B538C-110B-464F-BA77-0EF05BF840F4}" sibTransId="{09B5A5EC-4DCE-4425-84BC-B852B9CE6AF7}"/>
    <dgm:cxn modelId="{B9C26903-E5C6-440F-8043-C89B447A90CA}" type="presOf" srcId="{B372A85F-2FD1-4C0C-B699-09BD9EB2D774}" destId="{16D403A6-52F5-494D-A77A-1458F76BE227}" srcOrd="0" destOrd="0" presId="urn:microsoft.com/office/officeart/2005/8/layout/default"/>
    <dgm:cxn modelId="{7C97D3A4-16F0-4610-8077-DC2FB6CE871E}" type="presOf" srcId="{D64722DF-F404-4E8C-8B64-828ED029DE6A}" destId="{652D9E05-18B0-41E4-98EB-00A90F945151}" srcOrd="0" destOrd="0" presId="urn:microsoft.com/office/officeart/2005/8/layout/default"/>
    <dgm:cxn modelId="{1760C69F-5142-41E2-9924-8CF69BAFD943}" type="presOf" srcId="{888A8C92-FA68-4519-BDDE-9A9A7AE78A1A}" destId="{EB46D111-1970-4E88-87C1-8D71FEFC49E5}" srcOrd="0" destOrd="0" presId="urn:microsoft.com/office/officeart/2005/8/layout/default"/>
    <dgm:cxn modelId="{5060904A-CBEF-4857-9B20-49D21149B02A}" srcId="{9B2A9AAA-B811-4C4D-9B63-6B19DC806DF3}" destId="{85CEE8D1-6BE6-45B8-A20B-FF00C147F6EF}" srcOrd="8" destOrd="0" parTransId="{076B35D1-FC1A-4B63-800D-8324EFE27B98}" sibTransId="{91F5642B-B2D0-4365-AE65-7AD6D5A067C9}"/>
    <dgm:cxn modelId="{46D7A095-F848-4911-ACEA-5ADDB0B0335C}" type="presOf" srcId="{461499C8-AD01-4BDF-BD07-F0110B8CA65A}" destId="{F270BE49-374B-4887-B23E-8330719636AC}" srcOrd="0" destOrd="0" presId="urn:microsoft.com/office/officeart/2005/8/layout/default"/>
    <dgm:cxn modelId="{7C3000CA-3637-49D6-A8AF-9D39AFF88FC2}" type="presOf" srcId="{F9C34CEF-D9AA-4D72-A50D-C7A8821B1B63}" destId="{BE8C0DC0-C60A-42E8-8CD2-1D18B57B75EB}" srcOrd="0" destOrd="0" presId="urn:microsoft.com/office/officeart/2005/8/layout/default"/>
    <dgm:cxn modelId="{82E33F6C-F532-496F-9403-B992499B84D3}" srcId="{9B2A9AAA-B811-4C4D-9B63-6B19DC806DF3}" destId="{888A8C92-FA68-4519-BDDE-9A9A7AE78A1A}" srcOrd="6" destOrd="0" parTransId="{7B78F39C-76D6-43BC-A95D-AF3C969A126F}" sibTransId="{FFF8CC5A-AC33-4393-B73B-A0152FE6929C}"/>
    <dgm:cxn modelId="{D835965D-6CDF-43AB-B995-B5DC73BF9B66}" srcId="{9B2A9AAA-B811-4C4D-9B63-6B19DC806DF3}" destId="{B372A85F-2FD1-4C0C-B699-09BD9EB2D774}" srcOrd="5" destOrd="0" parTransId="{4AAEB1FB-9E86-437F-8B29-E359120A2186}" sibTransId="{F49EFE36-830B-4D8C-9557-13A70A88BB6B}"/>
    <dgm:cxn modelId="{1D188B6F-2F87-4DD7-B97D-D9DAF8E06B61}" type="presOf" srcId="{85CEE8D1-6BE6-45B8-A20B-FF00C147F6EF}" destId="{0BA5480C-1D2D-4269-99CB-D5014F478C8C}" srcOrd="0" destOrd="0" presId="urn:microsoft.com/office/officeart/2005/8/layout/default"/>
    <dgm:cxn modelId="{86E89034-D350-4DE5-9469-4F6F92BA5B75}" type="presOf" srcId="{6C6D9C72-7400-4DA0-B25A-8B1D2EE7F9B5}" destId="{660DE028-AB15-4736-BA62-8ACDF75152A5}" srcOrd="0" destOrd="0" presId="urn:microsoft.com/office/officeart/2005/8/layout/default"/>
    <dgm:cxn modelId="{CA4EC0BF-DEE1-43D0-9BEE-C04F5453D916}" srcId="{9B2A9AAA-B811-4C4D-9B63-6B19DC806DF3}" destId="{D64722DF-F404-4E8C-8B64-828ED029DE6A}" srcOrd="1" destOrd="0" parTransId="{98E48070-49BC-4815-A7D5-6EAF15C75876}" sibTransId="{014CA0B8-666E-4B15-AEBD-CFABF1FD19F0}"/>
    <dgm:cxn modelId="{FC36BCBF-7870-4998-B422-C476C914961C}" srcId="{9B2A9AAA-B811-4C4D-9B63-6B19DC806DF3}" destId="{188CD77A-FF45-4122-93A3-E4175F3EE009}" srcOrd="3" destOrd="0" parTransId="{529F5414-18F2-4CB4-A05A-FA9419CB011F}" sibTransId="{82DE25DE-A624-4266-8542-7434A8260FBB}"/>
    <dgm:cxn modelId="{41584079-BCA1-4E1B-ADC5-9D8F6B8F45A0}" type="presOf" srcId="{9B2A9AAA-B811-4C4D-9B63-6B19DC806DF3}" destId="{54428F3D-8DB1-45C6-8086-2FD439B14138}" srcOrd="0" destOrd="0" presId="urn:microsoft.com/office/officeart/2005/8/layout/default"/>
    <dgm:cxn modelId="{6A302184-DA06-4977-AABB-B79DFE4172EF}" srcId="{9B2A9AAA-B811-4C4D-9B63-6B19DC806DF3}" destId="{3741AFDD-4064-4A7F-A64B-9271DF0262FE}" srcOrd="7" destOrd="0" parTransId="{F9674052-3BBE-4FA7-8785-4F27FAFE685C}" sibTransId="{6C104BE5-3FB8-4BAB-A141-6BDC4AB70ABA}"/>
    <dgm:cxn modelId="{F42E6A41-BFC1-4FFD-A10B-5F0628C35A06}" srcId="{9B2A9AAA-B811-4C4D-9B63-6B19DC806DF3}" destId="{461499C8-AD01-4BDF-BD07-F0110B8CA65A}" srcOrd="4" destOrd="0" parTransId="{F535DBC0-9F29-48CE-AE17-FB8766A4E05B}" sibTransId="{D5255C31-437E-486C-AD67-F2E6D7FB458F}"/>
    <dgm:cxn modelId="{6549EB2E-560C-4233-97BD-7B68CE312C1F}" type="presOf" srcId="{188CD77A-FF45-4122-93A3-E4175F3EE009}" destId="{7EB71183-2181-4FC0-8147-314B930E363E}" srcOrd="0" destOrd="0" presId="urn:microsoft.com/office/officeart/2005/8/layout/default"/>
    <dgm:cxn modelId="{66F6FF4F-8BD8-4937-AE2A-2872D9721325}" srcId="{9B2A9AAA-B811-4C4D-9B63-6B19DC806DF3}" destId="{F9C34CEF-D9AA-4D72-A50D-C7A8821B1B63}" srcOrd="0" destOrd="0" parTransId="{461A3FDB-588E-43DF-B9A9-D046200F33F6}" sibTransId="{24EA8B37-D5E7-4443-A667-BCE1E0FFCB3A}"/>
    <dgm:cxn modelId="{53C9F1F3-145E-47DA-BBC3-7B929EE7469D}" type="presParOf" srcId="{54428F3D-8DB1-45C6-8086-2FD439B14138}" destId="{BE8C0DC0-C60A-42E8-8CD2-1D18B57B75EB}" srcOrd="0" destOrd="0" presId="urn:microsoft.com/office/officeart/2005/8/layout/default"/>
    <dgm:cxn modelId="{187BDE7C-2707-4133-A6D4-9633794911B7}" type="presParOf" srcId="{54428F3D-8DB1-45C6-8086-2FD439B14138}" destId="{33582F47-E3DB-474B-A9AF-983CD0817866}" srcOrd="1" destOrd="0" presId="urn:microsoft.com/office/officeart/2005/8/layout/default"/>
    <dgm:cxn modelId="{69289610-FC21-4CD2-9860-10E237980798}" type="presParOf" srcId="{54428F3D-8DB1-45C6-8086-2FD439B14138}" destId="{652D9E05-18B0-41E4-98EB-00A90F945151}" srcOrd="2" destOrd="0" presId="urn:microsoft.com/office/officeart/2005/8/layout/default"/>
    <dgm:cxn modelId="{C5B7377F-E91A-4AD2-8B01-8D9C2AABA61A}" type="presParOf" srcId="{54428F3D-8DB1-45C6-8086-2FD439B14138}" destId="{7082DB0E-2C96-43B3-A1A8-E3E7912157B2}" srcOrd="3" destOrd="0" presId="urn:microsoft.com/office/officeart/2005/8/layout/default"/>
    <dgm:cxn modelId="{ACEA84CA-3647-4193-A2FA-DEC6CC142135}" type="presParOf" srcId="{54428F3D-8DB1-45C6-8086-2FD439B14138}" destId="{660DE028-AB15-4736-BA62-8ACDF75152A5}" srcOrd="4" destOrd="0" presId="urn:microsoft.com/office/officeart/2005/8/layout/default"/>
    <dgm:cxn modelId="{14D23C94-B75D-4AE6-B05C-F7D208834F89}" type="presParOf" srcId="{54428F3D-8DB1-45C6-8086-2FD439B14138}" destId="{72BC41FE-3D38-4C18-923F-7FCDAE58DF3C}" srcOrd="5" destOrd="0" presId="urn:microsoft.com/office/officeart/2005/8/layout/default"/>
    <dgm:cxn modelId="{3F545ABF-C636-4C42-939F-942E55E51E9A}" type="presParOf" srcId="{54428F3D-8DB1-45C6-8086-2FD439B14138}" destId="{7EB71183-2181-4FC0-8147-314B930E363E}" srcOrd="6" destOrd="0" presId="urn:microsoft.com/office/officeart/2005/8/layout/default"/>
    <dgm:cxn modelId="{F9770FD2-54D5-430A-9B36-C541A80E4404}" type="presParOf" srcId="{54428F3D-8DB1-45C6-8086-2FD439B14138}" destId="{0006CF6F-322D-4307-BF36-B9D657754F0A}" srcOrd="7" destOrd="0" presId="urn:microsoft.com/office/officeart/2005/8/layout/default"/>
    <dgm:cxn modelId="{6E49AD60-5721-4E0A-B3E6-B6A8B097F665}" type="presParOf" srcId="{54428F3D-8DB1-45C6-8086-2FD439B14138}" destId="{F270BE49-374B-4887-B23E-8330719636AC}" srcOrd="8" destOrd="0" presId="urn:microsoft.com/office/officeart/2005/8/layout/default"/>
    <dgm:cxn modelId="{775FFBCB-6775-4EC9-B9B3-033F68DB2500}" type="presParOf" srcId="{54428F3D-8DB1-45C6-8086-2FD439B14138}" destId="{ACB62ADE-10AD-4E21-99FB-D92FB2210AF7}" srcOrd="9" destOrd="0" presId="urn:microsoft.com/office/officeart/2005/8/layout/default"/>
    <dgm:cxn modelId="{328EB812-3130-4295-80AE-F7A54D4690EA}" type="presParOf" srcId="{54428F3D-8DB1-45C6-8086-2FD439B14138}" destId="{16D403A6-52F5-494D-A77A-1458F76BE227}" srcOrd="10" destOrd="0" presId="urn:microsoft.com/office/officeart/2005/8/layout/default"/>
    <dgm:cxn modelId="{B265D510-0711-4D73-8358-DDE56F6CFE76}" type="presParOf" srcId="{54428F3D-8DB1-45C6-8086-2FD439B14138}" destId="{D90D4B79-AF05-4E94-BA79-35F85984E454}" srcOrd="11" destOrd="0" presId="urn:microsoft.com/office/officeart/2005/8/layout/default"/>
    <dgm:cxn modelId="{014AB9B1-7FEA-4830-8369-326D1188FB02}" type="presParOf" srcId="{54428F3D-8DB1-45C6-8086-2FD439B14138}" destId="{EB46D111-1970-4E88-87C1-8D71FEFC49E5}" srcOrd="12" destOrd="0" presId="urn:microsoft.com/office/officeart/2005/8/layout/default"/>
    <dgm:cxn modelId="{A6316995-7403-4B15-AE74-914C4D8F1463}" type="presParOf" srcId="{54428F3D-8DB1-45C6-8086-2FD439B14138}" destId="{BDF2078E-6ADF-4B0C-9953-C0DBB4D017C3}" srcOrd="13" destOrd="0" presId="urn:microsoft.com/office/officeart/2005/8/layout/default"/>
    <dgm:cxn modelId="{EC570A24-58F0-49E7-98F9-5B49A1E1E100}" type="presParOf" srcId="{54428F3D-8DB1-45C6-8086-2FD439B14138}" destId="{7968A721-3780-450E-814E-3BC9ED525548}" srcOrd="14" destOrd="0" presId="urn:microsoft.com/office/officeart/2005/8/layout/default"/>
    <dgm:cxn modelId="{959DC0D2-A5DD-4E24-9579-712D96A8A912}" type="presParOf" srcId="{54428F3D-8DB1-45C6-8086-2FD439B14138}" destId="{50B87CEF-4A70-401D-9A87-6888F3B20CF3}" srcOrd="15" destOrd="0" presId="urn:microsoft.com/office/officeart/2005/8/layout/default"/>
    <dgm:cxn modelId="{B7B0DB36-5E76-4DC1-A2FA-4B0B7032AE34}" type="presParOf" srcId="{54428F3D-8DB1-45C6-8086-2FD439B14138}" destId="{0BA5480C-1D2D-4269-99CB-D5014F478C8C}" srcOrd="16" destOrd="0" presId="urn:microsoft.com/office/officeart/2005/8/layout/default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2CE3F10-FE29-430F-A620-AA08876E47B8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2690E4A-A4AC-4685-B5B2-CAD2CAB1F509}">
      <dgm:prSet phldrT="[Текст]"/>
      <dgm:spPr/>
      <dgm:t>
        <a:bodyPr/>
        <a:lstStyle/>
        <a:p>
          <a:r>
            <a:rPr lang="ru-RU" dirty="0" smtClean="0"/>
            <a:t>интересам и потребностям</a:t>
          </a:r>
          <a:endParaRPr lang="ru-RU" dirty="0"/>
        </a:p>
      </dgm:t>
    </dgm:pt>
    <dgm:pt modelId="{19E065EA-5F6A-4829-B8F8-5AD0108AFB0C}" type="parTrans" cxnId="{FEDC8F99-29A4-4643-908D-F411DD902B84}">
      <dgm:prSet/>
      <dgm:spPr/>
      <dgm:t>
        <a:bodyPr/>
        <a:lstStyle/>
        <a:p>
          <a:endParaRPr lang="ru-RU"/>
        </a:p>
      </dgm:t>
    </dgm:pt>
    <dgm:pt modelId="{49AA2183-4D76-4063-B1E4-3E38CEDC2A34}" type="sibTrans" cxnId="{FEDC8F99-29A4-4643-908D-F411DD902B84}">
      <dgm:prSet/>
      <dgm:spPr/>
      <dgm:t>
        <a:bodyPr/>
        <a:lstStyle/>
        <a:p>
          <a:endParaRPr lang="ru-RU"/>
        </a:p>
      </dgm:t>
    </dgm:pt>
    <dgm:pt modelId="{401F4724-8123-49E0-BAA7-3C8C41024074}">
      <dgm:prSet phldrT="[Текст]"/>
      <dgm:spPr/>
      <dgm:t>
        <a:bodyPr/>
        <a:lstStyle/>
        <a:p>
          <a:r>
            <a:rPr lang="ru-RU" dirty="0" smtClean="0"/>
            <a:t>возможностям</a:t>
          </a:r>
          <a:endParaRPr lang="ru-RU" dirty="0"/>
        </a:p>
      </dgm:t>
    </dgm:pt>
    <dgm:pt modelId="{9446F3D4-6EE7-4738-8827-262E7BF55C3F}" type="parTrans" cxnId="{15D2AFCC-09D6-4EBC-807D-0DE95E1BCC8C}">
      <dgm:prSet/>
      <dgm:spPr/>
      <dgm:t>
        <a:bodyPr/>
        <a:lstStyle/>
        <a:p>
          <a:endParaRPr lang="ru-RU"/>
        </a:p>
      </dgm:t>
    </dgm:pt>
    <dgm:pt modelId="{F91DD9EB-4743-4175-9BDE-21324D2D9C2E}" type="sibTrans" cxnId="{15D2AFCC-09D6-4EBC-807D-0DE95E1BCC8C}">
      <dgm:prSet/>
      <dgm:spPr/>
      <dgm:t>
        <a:bodyPr/>
        <a:lstStyle/>
        <a:p>
          <a:endParaRPr lang="ru-RU"/>
        </a:p>
      </dgm:t>
    </dgm:pt>
    <dgm:pt modelId="{17004275-D75D-4D3E-920D-407D296228E8}" type="pres">
      <dgm:prSet presAssocID="{32CE3F10-FE29-430F-A620-AA08876E47B8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749197C-8E21-4100-B7F9-D3DD73256C92}" type="pres">
      <dgm:prSet presAssocID="{12690E4A-A4AC-4685-B5B2-CAD2CAB1F509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E6CF9C3-EDF0-41ED-A0FC-3688DE1ECA90}" type="pres">
      <dgm:prSet presAssocID="{49AA2183-4D76-4063-B1E4-3E38CEDC2A34}" presName="sibTrans" presStyleCnt="0"/>
      <dgm:spPr/>
    </dgm:pt>
    <dgm:pt modelId="{0A4D4C16-3C84-45E3-BDDA-FE55C3025319}" type="pres">
      <dgm:prSet presAssocID="{401F4724-8123-49E0-BAA7-3C8C41024074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F995486-AD8A-4300-807B-50DAEEE70944}" type="presOf" srcId="{12690E4A-A4AC-4685-B5B2-CAD2CAB1F509}" destId="{3749197C-8E21-4100-B7F9-D3DD73256C92}" srcOrd="0" destOrd="0" presId="urn:microsoft.com/office/officeart/2005/8/layout/default"/>
    <dgm:cxn modelId="{ACF6B115-BF81-4BF3-A878-253BA54D9F19}" type="presOf" srcId="{401F4724-8123-49E0-BAA7-3C8C41024074}" destId="{0A4D4C16-3C84-45E3-BDDA-FE55C3025319}" srcOrd="0" destOrd="0" presId="urn:microsoft.com/office/officeart/2005/8/layout/default"/>
    <dgm:cxn modelId="{4B0DD523-CD7B-4886-B896-05CDB3D9EA39}" type="presOf" srcId="{32CE3F10-FE29-430F-A620-AA08876E47B8}" destId="{17004275-D75D-4D3E-920D-407D296228E8}" srcOrd="0" destOrd="0" presId="urn:microsoft.com/office/officeart/2005/8/layout/default"/>
    <dgm:cxn modelId="{15D2AFCC-09D6-4EBC-807D-0DE95E1BCC8C}" srcId="{32CE3F10-FE29-430F-A620-AA08876E47B8}" destId="{401F4724-8123-49E0-BAA7-3C8C41024074}" srcOrd="1" destOrd="0" parTransId="{9446F3D4-6EE7-4738-8827-262E7BF55C3F}" sibTransId="{F91DD9EB-4743-4175-9BDE-21324D2D9C2E}"/>
    <dgm:cxn modelId="{FEDC8F99-29A4-4643-908D-F411DD902B84}" srcId="{32CE3F10-FE29-430F-A620-AA08876E47B8}" destId="{12690E4A-A4AC-4685-B5B2-CAD2CAB1F509}" srcOrd="0" destOrd="0" parTransId="{19E065EA-5F6A-4829-B8F8-5AD0108AFB0C}" sibTransId="{49AA2183-4D76-4063-B1E4-3E38CEDC2A34}"/>
    <dgm:cxn modelId="{3CFC915F-92EE-4543-A378-EFC686D0E883}" type="presParOf" srcId="{17004275-D75D-4D3E-920D-407D296228E8}" destId="{3749197C-8E21-4100-B7F9-D3DD73256C92}" srcOrd="0" destOrd="0" presId="urn:microsoft.com/office/officeart/2005/8/layout/default"/>
    <dgm:cxn modelId="{4BF58B0D-1926-457B-9C89-227A08387772}" type="presParOf" srcId="{17004275-D75D-4D3E-920D-407D296228E8}" destId="{1E6CF9C3-EDF0-41ED-A0FC-3688DE1ECA90}" srcOrd="1" destOrd="0" presId="urn:microsoft.com/office/officeart/2005/8/layout/default"/>
    <dgm:cxn modelId="{A45B8364-AA22-44CA-B9CA-09C6D9924598}" type="presParOf" srcId="{17004275-D75D-4D3E-920D-407D296228E8}" destId="{0A4D4C16-3C84-45E3-BDDA-FE55C3025319}" srcOrd="2" destOrd="0" presId="urn:microsoft.com/office/officeart/2005/8/layout/default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1/20/2014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1/20/2014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1/20/2014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1/20/2014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1/20/2014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1/20/2014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1/20/2014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1/20/2014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1/20/2014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1/20/2014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1/20/2014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1/20/2014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09600" y="2209800"/>
            <a:ext cx="8229600" cy="1828800"/>
          </a:xfrm>
        </p:spPr>
        <p:txBody>
          <a:bodyPr>
            <a:noAutofit/>
          </a:bodyPr>
          <a:lstStyle/>
          <a:p>
            <a:r>
              <a:rPr lang="ru-RU" sz="6000" dirty="0" smtClean="0"/>
              <a:t/>
            </a:r>
            <a:br>
              <a:rPr lang="ru-RU" sz="6000" dirty="0" smtClean="0"/>
            </a:br>
            <a:r>
              <a:rPr lang="ru-RU" sz="6000" dirty="0" smtClean="0"/>
              <a:t/>
            </a:r>
            <a:br>
              <a:rPr lang="ru-RU" sz="6000" dirty="0" smtClean="0"/>
            </a:br>
            <a:r>
              <a:rPr lang="ru-RU" sz="6000" dirty="0" smtClean="0"/>
              <a:t/>
            </a:r>
            <a:br>
              <a:rPr lang="ru-RU" sz="6000" dirty="0" smtClean="0"/>
            </a:br>
            <a:r>
              <a:rPr lang="ru-RU" sz="6000" dirty="0" smtClean="0"/>
              <a:t/>
            </a:r>
            <a:br>
              <a:rPr lang="ru-RU" sz="6000" dirty="0" smtClean="0"/>
            </a:br>
            <a:r>
              <a:rPr lang="ru-RU" sz="6000" dirty="0" smtClean="0"/>
              <a:t/>
            </a:r>
            <a:br>
              <a:rPr lang="ru-RU" sz="6000" dirty="0" smtClean="0"/>
            </a:br>
            <a:r>
              <a:rPr lang="ru-RU" sz="6000" dirty="0" smtClean="0"/>
              <a:t/>
            </a:r>
            <a:br>
              <a:rPr lang="ru-RU" sz="6000" dirty="0" smtClean="0"/>
            </a:br>
            <a:r>
              <a:rPr lang="ru-RU" sz="6000" dirty="0" smtClean="0"/>
              <a:t/>
            </a:r>
            <a:br>
              <a:rPr lang="ru-RU" sz="6000" dirty="0" smtClean="0"/>
            </a:br>
            <a:r>
              <a:rPr lang="ru-RU" sz="6000" dirty="0" smtClean="0"/>
              <a:t>Технология </a:t>
            </a:r>
            <a:r>
              <a:rPr lang="ru-RU" sz="6000" dirty="0" err="1" smtClean="0"/>
              <a:t>деятельностного</a:t>
            </a:r>
            <a:r>
              <a:rPr lang="ru-RU" sz="6000" dirty="0" smtClean="0"/>
              <a:t> метода</a:t>
            </a:r>
            <a:endParaRPr lang="ru-RU" sz="6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47800" y="2362200"/>
            <a:ext cx="6400800" cy="175260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Рисунок 3" descr="25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05200" y="4124876"/>
            <a:ext cx="2286000" cy="2733124"/>
          </a:xfrm>
          <a:prstGeom prst="rect">
            <a:avLst/>
          </a:prstGeom>
        </p:spPr>
      </p:pic>
    </p:spTree>
  </p:cSld>
  <p:clrMapOvr>
    <a:masterClrMapping/>
  </p:clrMapOvr>
  <p:transition>
    <p:wip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b="1" i="1" dirty="0" smtClean="0"/>
              <a:t>«Настоящий  учитель показывает  своему ученику не готовое задание, над которым положены тысячелетия труда, он ведет его  к  </a:t>
            </a:r>
            <a:r>
              <a:rPr lang="ru-RU" b="1" i="1" dirty="0" err="1" smtClean="0"/>
              <a:t>разрабатыванию</a:t>
            </a:r>
            <a:r>
              <a:rPr lang="ru-RU" b="1" i="1" dirty="0" smtClean="0"/>
              <a:t>  строительного материала,  возводит  здание  с  ним вместе,  учит  его  строительству»</a:t>
            </a:r>
            <a:endParaRPr lang="ru-RU" dirty="0" smtClean="0"/>
          </a:p>
          <a:p>
            <a:pPr lvl="0">
              <a:buNone/>
            </a:pPr>
            <a:r>
              <a:rPr lang="ru-RU" b="1" dirty="0" smtClean="0"/>
              <a:t>                                                          А. </a:t>
            </a:r>
            <a:r>
              <a:rPr lang="ru-RU" b="1" dirty="0" err="1" smtClean="0"/>
              <a:t>Дистервег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4" name="Рисунок 3" descr="25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0" y="4335554"/>
            <a:ext cx="2109788" cy="2522446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>
              <a:buNone/>
            </a:pPr>
            <a:endParaRPr lang="ru-RU" sz="4000" b="1" dirty="0" smtClean="0"/>
          </a:p>
          <a:p>
            <a:pPr algn="ctr">
              <a:buNone/>
            </a:pPr>
            <a:r>
              <a:rPr lang="ru-RU" sz="4000" b="1" dirty="0" smtClean="0"/>
              <a:t>Метод </a:t>
            </a:r>
            <a:r>
              <a:rPr lang="ru-RU" sz="4000" b="1" dirty="0" smtClean="0"/>
              <a:t>обучения, при котором ребенок не получает знания в готовом виде, а добывает их сам в процессе собственной учебно-познавательной деятельности называется </a:t>
            </a:r>
          </a:p>
          <a:p>
            <a:pPr algn="ctr">
              <a:buNone/>
            </a:pPr>
            <a:r>
              <a:rPr lang="ru-RU" sz="4000" b="1" dirty="0" err="1" smtClean="0">
                <a:solidFill>
                  <a:srgbClr val="002060"/>
                </a:solidFill>
              </a:rPr>
              <a:t>деятельностным</a:t>
            </a:r>
            <a:r>
              <a:rPr lang="ru-RU" sz="4000" b="1" dirty="0" smtClean="0">
                <a:solidFill>
                  <a:srgbClr val="002060"/>
                </a:solidFill>
              </a:rPr>
              <a:t> методом</a:t>
            </a:r>
            <a:endParaRPr lang="ru-RU" sz="4000" b="1" dirty="0">
              <a:solidFill>
                <a:srgbClr val="002060"/>
              </a:solidFill>
            </a:endParaRPr>
          </a:p>
        </p:txBody>
      </p:sp>
      <p:pic>
        <p:nvPicPr>
          <p:cNvPr id="4" name="Рисунок 3" descr="300px-T5u5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5879" y="0"/>
            <a:ext cx="2821021" cy="22098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ctr">
              <a:buNone/>
            </a:pPr>
            <a:r>
              <a:rPr lang="ru-RU" sz="3600" b="1" dirty="0" smtClean="0"/>
              <a:t>Новые социальные запросы определяют</a:t>
            </a:r>
          </a:p>
          <a:p>
            <a:pPr algn="ctr">
              <a:buNone/>
            </a:pPr>
            <a:r>
              <a:rPr lang="ru-RU" sz="3600" b="1" dirty="0" smtClean="0"/>
              <a:t> цели образования как общекультурное, </a:t>
            </a:r>
          </a:p>
          <a:p>
            <a:pPr algn="ctr">
              <a:buNone/>
            </a:pPr>
            <a:r>
              <a:rPr lang="ru-RU" sz="3600" b="1" dirty="0" smtClean="0"/>
              <a:t>личностное и познавательное развитие </a:t>
            </a:r>
          </a:p>
          <a:p>
            <a:pPr algn="ctr">
              <a:buNone/>
            </a:pPr>
            <a:r>
              <a:rPr lang="ru-RU" sz="3600" b="1" dirty="0" smtClean="0"/>
              <a:t>учащихся, обеспечивающие </a:t>
            </a:r>
          </a:p>
          <a:p>
            <a:pPr algn="ctr">
              <a:buNone/>
            </a:pPr>
            <a:r>
              <a:rPr lang="ru-RU" sz="3600" b="1" dirty="0" smtClean="0"/>
              <a:t>такую ключевую компетенцию </a:t>
            </a:r>
          </a:p>
          <a:p>
            <a:pPr algn="ctr">
              <a:buNone/>
            </a:pPr>
            <a:r>
              <a:rPr lang="ru-RU" sz="3600" b="1" dirty="0" smtClean="0"/>
              <a:t>образования как </a:t>
            </a:r>
          </a:p>
          <a:p>
            <a:pPr algn="ctr">
              <a:buNone/>
            </a:pPr>
            <a:r>
              <a:rPr lang="ru-RU" sz="3600" b="1" dirty="0" smtClean="0">
                <a:solidFill>
                  <a:srgbClr val="002060"/>
                </a:solidFill>
              </a:rPr>
              <a:t>«научить учиться». </a:t>
            </a:r>
          </a:p>
          <a:p>
            <a:endParaRPr lang="ru-RU" dirty="0"/>
          </a:p>
        </p:txBody>
      </p:sp>
      <p:pic>
        <p:nvPicPr>
          <p:cNvPr id="4" name="Рисунок 3" descr="test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637582"/>
            <a:ext cx="2057400" cy="2220418"/>
          </a:xfrm>
          <a:prstGeom prst="rect">
            <a:avLst/>
          </a:prstGeom>
        </p:spPr>
      </p:pic>
      <p:pic>
        <p:nvPicPr>
          <p:cNvPr id="5" name="Рисунок 4" descr="image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29450" y="4695825"/>
            <a:ext cx="2114550" cy="2162175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Структура уроков введения нового знания:</a:t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7085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1. Самоопределение к деятельности (организационный момент).</a:t>
            </a: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Цель: включение учащихся в деятельность. « Хочу, потому что могу».</a:t>
            </a:r>
          </a:p>
          <a:p>
            <a:pPr>
              <a:buNone/>
            </a:pPr>
            <a:r>
              <a:rPr lang="ru-RU" dirty="0" smtClean="0"/>
              <a:t>2. Актуализация знаний.</a:t>
            </a: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Цель: повторение изученного материала и выявление затруднений для «открытия нового».</a:t>
            </a:r>
          </a:p>
          <a:p>
            <a:pPr>
              <a:buNone/>
            </a:pPr>
            <a:r>
              <a:rPr lang="ru-RU" dirty="0" smtClean="0"/>
              <a:t>3. Постановка учебной задачи.</a:t>
            </a: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Цель: обсуждение затруднений и проговаривание целей урока. « Почему возникли затруднения?», « Чего мы ещё не знаем?»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4. Открытие новых знаний</a:t>
            </a: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Цель: построить проект выхода из затруднения, обсудить проект </a:t>
            </a:r>
            <a:r>
              <a:rPr lang="ru-RU" dirty="0" err="1" smtClean="0">
                <a:solidFill>
                  <a:srgbClr val="002060"/>
                </a:solidFill>
              </a:rPr>
              <a:t>решения,составить</a:t>
            </a:r>
            <a:r>
              <a:rPr lang="ru-RU" dirty="0" smtClean="0">
                <a:solidFill>
                  <a:srgbClr val="002060"/>
                </a:solidFill>
              </a:rPr>
              <a:t> алгоритм.</a:t>
            </a:r>
          </a:p>
          <a:p>
            <a:pPr>
              <a:buNone/>
            </a:pPr>
            <a:r>
              <a:rPr lang="ru-RU" dirty="0" smtClean="0"/>
              <a:t>5. Первичное закрепление.</a:t>
            </a: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Цель : Проговаривание нового, запись в виде опорного сигнала.</a:t>
            </a:r>
          </a:p>
          <a:p>
            <a:pPr>
              <a:buNone/>
            </a:pPr>
            <a:r>
              <a:rPr lang="ru-RU" dirty="0" smtClean="0"/>
              <a:t>6. Самостоятельная работа с самопроверкой по эталону. </a:t>
            </a: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Цель : Каждый для себя должен сделать вывод о том, что он уже умеет.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 7. Рефлексия деятельности.</a:t>
            </a: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Цель : осознание учащимися своей учебной деятельности, самооценка своей деятельности и всего класса. Вопросы : Какую задачу ставили? чем ещё нужно поработать?</a:t>
            </a:r>
          </a:p>
          <a:p>
            <a:pPr>
              <a:buNone/>
            </a:pPr>
            <a:r>
              <a:rPr lang="ru-RU" dirty="0" smtClean="0"/>
              <a:t>8. Высказываемся все !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Сегодня я узнал… 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Было интересно…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Я понял, что…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Теперь я могу…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Я попробую…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Было трудно…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ru-RU" dirty="0" smtClean="0">
              <a:solidFill>
                <a:srgbClr val="00206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Ребенок </a:t>
            </a:r>
            <a:r>
              <a:rPr lang="ru-RU" dirty="0" smtClean="0"/>
              <a:t>учится лучше и научится большему, когда он изучает то, что соответствует его:</a:t>
            </a:r>
          </a:p>
          <a:p>
            <a:endParaRPr lang="ru-RU" dirty="0"/>
          </a:p>
        </p:txBody>
      </p:sp>
      <p:graphicFrame>
        <p:nvGraphicFramePr>
          <p:cNvPr id="4" name="Схема 3"/>
          <p:cNvGraphicFramePr/>
          <p:nvPr/>
        </p:nvGraphicFramePr>
        <p:xfrm>
          <a:off x="1295400" y="2971800"/>
          <a:ext cx="6096000" cy="3098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Рисунок 4" descr="kazakova1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8200" y="228600"/>
            <a:ext cx="7315200" cy="22098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spcBef>
                <a:spcPts val="0"/>
              </a:spcBef>
              <a:buNone/>
              <a:defRPr/>
            </a:pPr>
            <a:r>
              <a:rPr lang="ru-RU" sz="4400" b="1" i="1" dirty="0" smtClean="0">
                <a:solidFill>
                  <a:srgbClr val="002060"/>
                </a:solidFill>
              </a:rPr>
              <a:t>«Знание только тогда знание, когда оно приобретено усилиями своей мысли, а не памятью». </a:t>
            </a:r>
            <a:r>
              <a:rPr lang="ru-RU" sz="4400" b="1" dirty="0" smtClean="0">
                <a:solidFill>
                  <a:srgbClr val="002060"/>
                </a:solidFill>
              </a:rPr>
              <a:t>                                                                                                   </a:t>
            </a:r>
          </a:p>
          <a:p>
            <a:pPr>
              <a:spcBef>
                <a:spcPts val="0"/>
              </a:spcBef>
              <a:buNone/>
              <a:defRPr/>
            </a:pPr>
            <a:r>
              <a:rPr lang="ru-RU" sz="4400" b="1" i="1" dirty="0" smtClean="0">
                <a:solidFill>
                  <a:srgbClr val="7030A0"/>
                </a:solidFill>
              </a:rPr>
              <a:t>                                                              </a:t>
            </a:r>
            <a:r>
              <a:rPr lang="ru-RU" b="1" i="1" dirty="0" smtClean="0"/>
              <a:t>Л.Н.Толстой</a:t>
            </a:r>
            <a:endParaRPr lang="ru-RU" b="1" dirty="0" smtClean="0"/>
          </a:p>
          <a:p>
            <a:pPr>
              <a:spcBef>
                <a:spcPts val="0"/>
              </a:spcBef>
              <a:buNone/>
              <a:defRPr/>
            </a:pPr>
            <a:r>
              <a:rPr lang="ru-RU" sz="4400" b="1" i="1" dirty="0" smtClean="0">
                <a:solidFill>
                  <a:srgbClr val="002060"/>
                </a:solidFill>
              </a:rPr>
              <a:t>«Плохой учитель преподносит истину, хороший учит ее находить».</a:t>
            </a:r>
            <a:endParaRPr lang="ru-RU" sz="4400" b="1" dirty="0" smtClean="0">
              <a:solidFill>
                <a:srgbClr val="002060"/>
              </a:solidFill>
            </a:endParaRPr>
          </a:p>
          <a:p>
            <a:pPr marL="0" indent="0">
              <a:spcBef>
                <a:spcPts val="0"/>
              </a:spcBef>
              <a:buFontTx/>
              <a:buNone/>
              <a:defRPr/>
            </a:pPr>
            <a:r>
              <a:rPr lang="ru-RU" b="1" i="1" dirty="0" smtClean="0"/>
              <a:t>                                                                                                                                                                                                          </a:t>
            </a:r>
          </a:p>
          <a:p>
            <a:pPr marL="0" indent="0">
              <a:spcBef>
                <a:spcPts val="0"/>
              </a:spcBef>
              <a:buFontTx/>
              <a:buNone/>
              <a:defRPr/>
            </a:pPr>
            <a:r>
              <a:rPr lang="ru-RU" b="1" i="1" dirty="0" smtClean="0"/>
              <a:t>                                                                                                  А. </a:t>
            </a:r>
            <a:r>
              <a:rPr lang="ru-RU" b="1" i="1" dirty="0" err="1" smtClean="0"/>
              <a:t>Дистервег</a:t>
            </a:r>
            <a:endParaRPr lang="ru-RU" b="1" dirty="0" smtClean="0"/>
          </a:p>
          <a:p>
            <a:pPr>
              <a:spcBef>
                <a:spcPts val="0"/>
              </a:spcBef>
              <a:buNone/>
              <a:defRPr/>
            </a:pPr>
            <a:r>
              <a:rPr lang="ru-RU" sz="4400" b="1" i="1" dirty="0" smtClean="0">
                <a:solidFill>
                  <a:srgbClr val="002060"/>
                </a:solidFill>
              </a:rPr>
              <a:t>«Важнейшая задача цивилизации - научить человека мыслить»  </a:t>
            </a:r>
            <a:endParaRPr lang="ru-RU" sz="4400" b="1" dirty="0" smtClean="0">
              <a:solidFill>
                <a:srgbClr val="002060"/>
              </a:solidFill>
            </a:endParaRPr>
          </a:p>
          <a:p>
            <a:pPr>
              <a:spcBef>
                <a:spcPts val="0"/>
              </a:spcBef>
              <a:buNone/>
              <a:defRPr/>
            </a:pPr>
            <a:r>
              <a:rPr lang="ru-RU" b="1" i="1" dirty="0" smtClean="0"/>
              <a:t>                                                                                                                                                                                                                 </a:t>
            </a:r>
          </a:p>
          <a:p>
            <a:pPr>
              <a:spcBef>
                <a:spcPts val="0"/>
              </a:spcBef>
              <a:buNone/>
              <a:defRPr/>
            </a:pPr>
            <a:r>
              <a:rPr lang="ru-RU" b="1" i="1" dirty="0" smtClean="0"/>
              <a:t>                                                              </a:t>
            </a:r>
            <a:r>
              <a:rPr lang="ru-RU" b="1" i="1" dirty="0" smtClean="0"/>
              <a:t>Т</a:t>
            </a:r>
            <a:r>
              <a:rPr lang="ru-RU" b="1" i="1" dirty="0" smtClean="0"/>
              <a:t>. Эдисон</a:t>
            </a:r>
            <a:endParaRPr lang="ru-RU" b="1" dirty="0" smtClean="0"/>
          </a:p>
          <a:p>
            <a:endParaRPr lang="ru-RU" dirty="0"/>
          </a:p>
        </p:txBody>
      </p:sp>
      <p:pic>
        <p:nvPicPr>
          <p:cNvPr id="4" name="Рисунок 3" descr="images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05675" y="5019675"/>
            <a:ext cx="1838325" cy="1838325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564</TotalTime>
  <Words>403</Words>
  <PresentationFormat>Экран (4:3)</PresentationFormat>
  <Paragraphs>59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Апекс</vt:lpstr>
      <vt:lpstr>       Технология деятельностного метода</vt:lpstr>
      <vt:lpstr>Слайд 2</vt:lpstr>
      <vt:lpstr>Слайд 3</vt:lpstr>
      <vt:lpstr>Структура уроков введения нового знания: 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Технология деятельностного метода</dc:title>
  <dc:creator>Олеся</dc:creator>
  <cp:lastModifiedBy>Олеся</cp:lastModifiedBy>
  <cp:revision>56</cp:revision>
  <dcterms:created xsi:type="dcterms:W3CDTF">2014-01-04T12:24:48Z</dcterms:created>
  <dcterms:modified xsi:type="dcterms:W3CDTF">2014-01-20T16:54:00Z</dcterms:modified>
</cp:coreProperties>
</file>