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9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DD97B7-6D07-40F0-A53B-2E6A503AB7D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9AA379-AE86-40C6-8755-BA54F2E98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Средства художественной выразительности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Corbel" pitchFamily="34" charset="0"/>
              </a:rPr>
              <a:t>3.  Укажите  предложение,  средством  выразительности  в 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ГИПЕРБОЛА</a:t>
            </a:r>
            <a:endParaRPr lang="ru-RU" sz="28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А</a:t>
            </a:r>
            <a:r>
              <a:rPr lang="ru-RU" sz="2400" b="1" dirty="0" smtClean="0">
                <a:solidFill>
                  <a:schemeClr val="bg1"/>
                </a:solidFill>
              </a:rPr>
              <a:t>.  О небо, небо! Ты мне будешь сниться!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Не может быть, чтоб ты совсем ослепло!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Б</a:t>
            </a:r>
            <a:r>
              <a:rPr lang="ru-RU" sz="2400" b="1" dirty="0" smtClean="0">
                <a:solidFill>
                  <a:schemeClr val="bg1"/>
                </a:solidFill>
              </a:rPr>
              <a:t>.  Горит восток зарею новой.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В</a:t>
            </a:r>
            <a:r>
              <a:rPr lang="ru-RU" sz="2400" b="1" dirty="0" smtClean="0">
                <a:solidFill>
                  <a:schemeClr val="bg1"/>
                </a:solidFill>
              </a:rPr>
              <a:t>.  В сто сорок солнц закат пылал,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В июль катилось лето.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Плыла жара, жара плыла –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На даче было это.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Г</a:t>
            </a:r>
            <a:r>
              <a:rPr lang="ru-RU" sz="2400" b="1" dirty="0" smtClean="0">
                <a:solidFill>
                  <a:schemeClr val="bg1"/>
                </a:solidFill>
              </a:rPr>
              <a:t>.   Скажите: скоро ль нам Варшава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Предпишет гордый свой закон?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Гипербола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В. </a:t>
            </a:r>
            <a:r>
              <a:rPr lang="ru-RU" sz="3600" b="1" dirty="0" smtClean="0">
                <a:solidFill>
                  <a:srgbClr val="FF0000"/>
                </a:solidFill>
              </a:rPr>
              <a:t>В сто сорок солнц </a:t>
            </a:r>
            <a:r>
              <a:rPr lang="ru-RU" sz="3600" b="1" dirty="0" smtClean="0">
                <a:solidFill>
                  <a:schemeClr val="bg1"/>
                </a:solidFill>
              </a:rPr>
              <a:t>закат пылал,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В июль катилось лето.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Плыла жара, жара плыла –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На даче было это.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285992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4. </a:t>
            </a:r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Укажите  предложение,  средством  выразительности  в 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ИНВЕРСИЯ.</a:t>
            </a:r>
            <a:endParaRPr lang="ru-RU" sz="28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928802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А.  Я тебя отвоюю у всех земель, у всех небес…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Б.  И каждый вздох — волна прибоя.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В. Я помню чудное мгновенье -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Передо мной явилась ты…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Г.  Под вечер, осенью ненастной,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В далёких дева шла местах…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Инверсия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500306"/>
            <a:ext cx="7772400" cy="45720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Г.  </a:t>
            </a:r>
            <a:r>
              <a:rPr lang="ru-RU" sz="3600" b="1" dirty="0" smtClean="0">
                <a:solidFill>
                  <a:schemeClr val="bg1"/>
                </a:solidFill>
              </a:rPr>
              <a:t>Под вечер, осенью ненастной,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</a:rPr>
              <a:t>В далёких дева шла местах</a:t>
            </a:r>
            <a:r>
              <a:rPr lang="ru-RU" sz="3600" b="1" dirty="0" smtClean="0">
                <a:solidFill>
                  <a:schemeClr val="bg1"/>
                </a:solidFill>
              </a:rPr>
              <a:t>…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357214"/>
            <a:ext cx="7486648" cy="1500174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 </a:t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dirty="0" smtClean="0">
                <a:solidFill>
                  <a:schemeClr val="bg1"/>
                </a:solidFill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.  Укажите  предложение,  средством  выразительности  в 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ЛИТОТА.</a:t>
            </a:r>
            <a:endParaRPr lang="ru-RU" sz="28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0024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А.   Я страница твоему перу.</a:t>
            </a:r>
          </a:p>
          <a:p>
            <a:pPr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Все приму – я белая страница…</a:t>
            </a:r>
          </a:p>
          <a:p>
            <a:pPr>
              <a:spcBef>
                <a:spcPct val="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Б</a:t>
            </a:r>
            <a:r>
              <a:rPr lang="ru-RU" sz="2400" b="1" dirty="0" smtClean="0">
                <a:solidFill>
                  <a:schemeClr val="bg1"/>
                </a:solidFill>
              </a:rPr>
              <a:t>.   Ночевала тучка золотая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На груди утеса-великана.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В.  </a:t>
            </a:r>
            <a:r>
              <a:rPr lang="ru-RU" sz="2400" b="1" dirty="0" smtClean="0">
                <a:solidFill>
                  <a:schemeClr val="bg1"/>
                </a:solidFill>
              </a:rPr>
              <a:t>Ваш шпиц — прелестный шпиц, не более         наперстка!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Я гладил всё его; как шёлковая шерстка!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Г</a:t>
            </a:r>
            <a:r>
              <a:rPr lang="ru-RU" sz="2400" b="1" dirty="0" smtClean="0">
                <a:solidFill>
                  <a:schemeClr val="bg1"/>
                </a:solidFill>
              </a:rPr>
              <a:t>.  Что ищет он в стране далекой?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Что кинул он в краю родном?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Литота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286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В.  </a:t>
            </a:r>
            <a:r>
              <a:rPr lang="ru-RU" sz="3600" b="1" dirty="0" smtClean="0">
                <a:solidFill>
                  <a:schemeClr val="bg1"/>
                </a:solidFill>
              </a:rPr>
              <a:t>Ваш шпиц — прелестный шпиц, </a:t>
            </a:r>
            <a:r>
              <a:rPr lang="ru-RU" sz="3600" b="1" dirty="0" smtClean="0">
                <a:solidFill>
                  <a:srgbClr val="FF0000"/>
                </a:solidFill>
              </a:rPr>
              <a:t>не более  наперстка</a:t>
            </a:r>
            <a:r>
              <a:rPr lang="ru-RU" sz="3600" b="1" dirty="0" smtClean="0">
                <a:solidFill>
                  <a:schemeClr val="bg1"/>
                </a:solidFill>
              </a:rPr>
              <a:t>!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Я гладил всё его; как шёлковая шерстка!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571528"/>
            <a:ext cx="6786610" cy="200024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 </a:t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6.  Укажите  предложение,  средством  выразительности  в  котором  является  </a:t>
            </a:r>
            <a:r>
              <a:rPr lang="ru-RU" sz="3200" b="1" dirty="0" smtClean="0">
                <a:solidFill>
                  <a:srgbClr val="FF0000"/>
                </a:solidFill>
                <a:latin typeface="Corbel" pitchFamily="34" charset="0"/>
              </a:rPr>
              <a:t>синтаксический параллелизм.</a:t>
            </a:r>
            <a:endParaRPr lang="ru-RU" sz="32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857364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А</a:t>
            </a:r>
            <a:r>
              <a:rPr lang="ru-RU" sz="2400" b="1" dirty="0" smtClean="0">
                <a:solidFill>
                  <a:schemeClr val="bg1"/>
                </a:solidFill>
              </a:rPr>
              <a:t>.  Не жалею, не зову, не плачу…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Б</a:t>
            </a:r>
            <a:r>
              <a:rPr lang="ru-RU" sz="2400" b="1" dirty="0" smtClean="0">
                <a:solidFill>
                  <a:schemeClr val="bg1"/>
                </a:solidFill>
              </a:rPr>
              <a:t>.  Увижу ль я твой светлый взор?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Услышу ль нежный разговор?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    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В.  Я сразу смазал карту будней,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Плеснувши краску из стакана.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Г.   Унылая пора, очей очарованье!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Приятна мне твоя прощальная краса…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00108"/>
            <a:ext cx="7772400" cy="91440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Синтаксический параллелизм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86058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Б</a:t>
            </a:r>
            <a:r>
              <a:rPr lang="ru-RU" sz="3600" b="1" dirty="0" smtClean="0">
                <a:solidFill>
                  <a:schemeClr val="bg1"/>
                </a:solidFill>
              </a:rPr>
              <a:t>.  </a:t>
            </a:r>
            <a:r>
              <a:rPr lang="ru-RU" sz="3600" b="1" dirty="0" smtClean="0">
                <a:solidFill>
                  <a:srgbClr val="FF0000"/>
                </a:solidFill>
              </a:rPr>
              <a:t>Увижу ль </a:t>
            </a:r>
            <a:r>
              <a:rPr lang="ru-RU" sz="3600" b="1" dirty="0" smtClean="0">
                <a:solidFill>
                  <a:schemeClr val="bg1"/>
                </a:solidFill>
              </a:rPr>
              <a:t>я твой светлый взор?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</a:t>
            </a:r>
            <a:r>
              <a:rPr lang="ru-RU" sz="3600" b="1" dirty="0" smtClean="0">
                <a:solidFill>
                  <a:srgbClr val="FF0000"/>
                </a:solidFill>
              </a:rPr>
              <a:t>Услышу ль </a:t>
            </a:r>
            <a:r>
              <a:rPr lang="ru-RU" sz="3600" b="1" dirty="0" smtClean="0">
                <a:solidFill>
                  <a:schemeClr val="bg1"/>
                </a:solidFill>
              </a:rPr>
              <a:t>нежный разговор?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72400" cy="9144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Corbel" pitchFamily="34" charset="0"/>
              </a:rPr>
              <a:t>7.  Укажите  предложение,  средством  выразительности  в  котором  является </a:t>
            </a:r>
            <a:r>
              <a:rPr lang="ru-RU" sz="2400" b="1" dirty="0" smtClean="0">
                <a:solidFill>
                  <a:srgbClr val="FF0000"/>
                </a:solidFill>
                <a:latin typeface="Corbel" pitchFamily="34" charset="0"/>
              </a:rPr>
              <a:t> ОКСЮМОРОН</a:t>
            </a:r>
            <a:r>
              <a:rPr lang="ru-RU" sz="2400" b="1" dirty="0" smtClean="0">
                <a:solidFill>
                  <a:srgbClr val="FFC000"/>
                </a:solidFill>
                <a:latin typeface="Corbel" pitchFamily="34" charset="0"/>
              </a:rPr>
              <a:t>.</a:t>
            </a:r>
            <a:endParaRPr lang="ru-RU" sz="2400" dirty="0">
              <a:solidFill>
                <a:srgbClr val="FFC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74"/>
            <a:ext cx="7700962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А.  Не зарастет на сердце рана,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Прольется чистыми слезами…     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Б. Дар напрасный, дар случайный,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Жизнь, зачем ты мне дана?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В.  И день настал. Встаёт с одра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Мазепа, сей страдалец хилый,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Сей труп живой, ещё вчера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Стонавший слабо над могилой…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Г.   Ветер, ветер! Ты могуч,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Ты гоняешь стаи туч…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772400" cy="91440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Оксюморон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86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     В</a:t>
            </a:r>
            <a:r>
              <a:rPr lang="ru-RU" sz="3200" b="1" dirty="0" smtClean="0">
                <a:solidFill>
                  <a:schemeClr val="bg1"/>
                </a:solidFill>
              </a:rPr>
              <a:t>.  И день настал. Встаёт с одра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       Мазепа, сей страдалец хилый,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       Сей </a:t>
            </a:r>
            <a:r>
              <a:rPr lang="ru-RU" sz="3200" b="1" dirty="0" smtClean="0">
                <a:solidFill>
                  <a:srgbClr val="FF0000"/>
                </a:solidFill>
              </a:rPr>
              <a:t>труп живой</a:t>
            </a:r>
            <a:r>
              <a:rPr lang="ru-RU" sz="3200" b="1" dirty="0" smtClean="0">
                <a:solidFill>
                  <a:schemeClr val="bg1"/>
                </a:solidFill>
              </a:rPr>
              <a:t>, ещё вчера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       Стонавший слабо над могилой…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01004" cy="23454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3560"/>
            <a:ext cx="7400948" cy="393145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800" dirty="0" smtClean="0"/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solidFill>
                  <a:schemeClr val="bg1"/>
                </a:solidFill>
              </a:rPr>
              <a:t>Основные</a:t>
            </a: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solidFill>
                  <a:schemeClr val="bg1"/>
                </a:solidFill>
              </a:rPr>
              <a:t>Специальные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1000108"/>
            <a:ext cx="61436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Лексические  средства выразительности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15596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8</a:t>
            </a:r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. Укажите  предложение,  средством  выразительности  в 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РИТОРИЧЕСКИЙ  ВОПРОС</a:t>
            </a:r>
            <a:r>
              <a:rPr lang="ru-RU" sz="2800" dirty="0" smtClean="0">
                <a:latin typeface="Corbel" pitchFamily="34" charset="0"/>
              </a:rPr>
              <a:t/>
            </a:r>
            <a:br>
              <a:rPr lang="ru-RU" sz="2800" dirty="0" smtClean="0">
                <a:latin typeface="Corbel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.</a:t>
            </a:r>
            <a:endParaRPr lang="ru-RU" sz="2800" dirty="0"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     А</a:t>
            </a:r>
            <a:r>
              <a:rPr lang="ru-RU" sz="2600" b="1" dirty="0" smtClean="0">
                <a:solidFill>
                  <a:schemeClr val="bg1"/>
                </a:solidFill>
              </a:rPr>
              <a:t>.  Могу ль узреть во блеске новом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 Мечты увядшей красоту?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 Могу ль опять одеть покровом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 Знакомой жизни наготу?    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</a:t>
            </a:r>
            <a:r>
              <a:rPr lang="ru-RU" sz="2600" dirty="0" smtClean="0">
                <a:solidFill>
                  <a:schemeClr val="bg1"/>
                </a:solidFill>
              </a:rPr>
              <a:t>                     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      Б</a:t>
            </a:r>
            <a:r>
              <a:rPr lang="ru-RU" sz="2600" b="1" dirty="0" smtClean="0">
                <a:solidFill>
                  <a:schemeClr val="bg1"/>
                </a:solidFill>
              </a:rPr>
              <a:t>.  Я теперь скупее стал в желаньях.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Жизнь моя, иль ты приснилась мне?</a:t>
            </a:r>
          </a:p>
          <a:p>
            <a:endParaRPr lang="ru-RU" sz="2600" b="1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      В</a:t>
            </a:r>
            <a:r>
              <a:rPr lang="ru-RU" sz="2600" b="1" dirty="0" smtClean="0">
                <a:solidFill>
                  <a:schemeClr val="bg1"/>
                </a:solidFill>
              </a:rPr>
              <a:t>.  Что же ты , моя старушка ,</a:t>
            </a:r>
          </a:p>
          <a:p>
            <a:pPr>
              <a:spcBef>
                <a:spcPct val="0"/>
              </a:spcBef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 Приумолкла у окна?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      Г.  </a:t>
            </a:r>
            <a:r>
              <a:rPr lang="ru-RU" sz="2600" b="1" dirty="0" smtClean="0">
                <a:solidFill>
                  <a:schemeClr val="bg1"/>
                </a:solidFill>
              </a:rPr>
              <a:t>Где ты, где ты, отчий дом,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Гревший спину под бугром?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Риторический вопрос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71678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А</a:t>
            </a:r>
            <a:r>
              <a:rPr lang="ru-RU" sz="3600" b="1" dirty="0" smtClean="0">
                <a:solidFill>
                  <a:schemeClr val="bg1"/>
                </a:solidFill>
              </a:rPr>
              <a:t>.  Могу ль узреть во блеске новом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     Мечты увядшей красоту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     Могу ль опять одеть покровом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     Знакомой жизни наготу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r>
              <a:rPr lang="ru-RU" sz="3600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ru-RU" sz="3600" dirty="0" smtClean="0"/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686700" cy="12738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9.  </a:t>
            </a:r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Укажите  предложение,  средством  выразительности  в 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ОЛИЦЕТВОРЕНИЕ.</a:t>
            </a:r>
            <a:endParaRPr lang="ru-RU" sz="28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А.   Синий колокольчик спит в тени берёз.</a:t>
            </a:r>
          </a:p>
          <a:p>
            <a:endParaRPr lang="ru-RU" sz="2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Б.   И уже говорю я не маме,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 А в чужой и хохочущий сброд…</a:t>
            </a:r>
          </a:p>
          <a:p>
            <a:pPr>
              <a:buNone/>
            </a:pPr>
            <a:endParaRPr lang="ru-RU" sz="2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В.  Спеша на званый пир по улице прегрязной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Вчера был поражен я сценой безобразной…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Г.   Есть в осени первоначальной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            Короткая, но дивная пора…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Олицетворение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1" name="Рисунок 10"/>
          <p:cNvSpPr>
            <a:spLocks noGrp="1"/>
          </p:cNvSpPr>
          <p:nvPr>
            <p:ph type="pic" idx="1"/>
          </p:nvPr>
        </p:nvSpPr>
        <p:spPr>
          <a:xfrm>
            <a:off x="1000100" y="2285992"/>
            <a:ext cx="6349348" cy="4357694"/>
          </a:xfrm>
        </p:spPr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000100" y="1071546"/>
            <a:ext cx="6858000" cy="68580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chemeClr val="bg1"/>
                </a:solidFill>
              </a:rPr>
              <a:t>А.   </a:t>
            </a:r>
            <a:r>
              <a:rPr lang="ru-RU" sz="11200" b="1" dirty="0" smtClean="0">
                <a:solidFill>
                  <a:schemeClr val="bg1"/>
                </a:solidFill>
              </a:rPr>
              <a:t>Синий </a:t>
            </a:r>
            <a:r>
              <a:rPr lang="ru-RU" sz="11200" b="1" dirty="0" smtClean="0">
                <a:solidFill>
                  <a:srgbClr val="FF0000"/>
                </a:solidFill>
              </a:rPr>
              <a:t>колокольчик спит </a:t>
            </a:r>
            <a:r>
              <a:rPr lang="ru-RU" sz="11200" b="1" dirty="0" smtClean="0">
                <a:solidFill>
                  <a:schemeClr val="bg1"/>
                </a:solidFill>
              </a:rPr>
              <a:t>в тени берёз.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         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1030" name="Picture 6" descr="D:\Admin\Desktop\к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00306"/>
            <a:ext cx="5023906" cy="3959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12738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10.  Укажите  предложение,  средством  выразительности  в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СРАВНЕНИЕ.</a:t>
            </a:r>
            <a:endParaRPr lang="ru-RU" sz="28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А.  Зима недаром злится –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Прошла ее пора.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Весна в окно стучится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И гонит со двора.</a:t>
            </a:r>
          </a:p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Б.  Мы все глядим в наполеоны…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В.  И жизнь уж нас томит, как ровный путь без цели,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Как пир на празднике чужом.</a:t>
            </a:r>
          </a:p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Г.  На свете счастья нет, но есть покой и воля…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Сравнение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    В.  И жизнь уж нас томит, </a:t>
            </a:r>
            <a:r>
              <a:rPr lang="ru-RU" sz="3200" dirty="0" smtClean="0">
                <a:solidFill>
                  <a:srgbClr val="FF0000"/>
                </a:solidFill>
              </a:rPr>
              <a:t>как ровный путь без цели,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Как пир на празднике чужом.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Основные лексические СВ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643050"/>
            <a:ext cx="6072214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Синонимы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Антонимы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Омонимы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Паронимы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Устаревшие слова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Неологизмы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Традиционно-поэтическая лексика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Диалектизмы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Просторечия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Жаргонизмы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Эмоционально-окрашенная лексика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Лексический повтор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Фразеологизмы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Крылатые слова и выражения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Специальные лексические СВ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</a:rPr>
              <a:t>тропы -</a:t>
            </a:r>
            <a:r>
              <a:rPr lang="ru-RU" sz="2000" b="1" dirty="0" smtClean="0">
                <a:solidFill>
                  <a:schemeClr val="bg1"/>
                </a:solidFill>
              </a:rPr>
              <a:t> слова, употребленные в переносном значении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2571744"/>
            <a:ext cx="4038600" cy="378621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Эпитет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Метафора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Сравнение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Олицетворение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Оксюморон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57752" y="2571744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Метонимия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Синекдоха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Гипербола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Литота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Перифраз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Синтаксические средства выразительности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(</a:t>
            </a:r>
            <a:r>
              <a:rPr lang="ru-RU" sz="2800" b="1" u="sng" dirty="0" smtClean="0">
                <a:solidFill>
                  <a:schemeClr val="bg1"/>
                </a:solidFill>
                <a:latin typeface="+mn-lt"/>
              </a:rPr>
              <a:t>ФИГУРЫ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–особые формы высказывания)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778"/>
            <a:ext cx="7772400" cy="492922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Анафора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Эпифора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Антитеза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Градация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Инверсия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Эллипсис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Парцелляция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Бессоюзие или многосоюзие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 Синтаксический параллелизм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Риторический вопрос</a:t>
            </a:r>
            <a:r>
              <a:rPr lang="en-US" sz="2400" b="1" dirty="0" smtClean="0">
                <a:solidFill>
                  <a:schemeClr val="bg1"/>
                </a:solidFill>
              </a:rPr>
              <a:t>/</a:t>
            </a:r>
            <a:r>
              <a:rPr lang="ru-RU" sz="2400" b="1" dirty="0" smtClean="0">
                <a:solidFill>
                  <a:schemeClr val="bg1"/>
                </a:solidFill>
              </a:rPr>
              <a:t> восклицание</a:t>
            </a:r>
            <a:r>
              <a:rPr lang="en-US" sz="2400" b="1" dirty="0" smtClean="0">
                <a:solidFill>
                  <a:schemeClr val="bg1"/>
                </a:solidFill>
              </a:rPr>
              <a:t>/</a:t>
            </a:r>
            <a:r>
              <a:rPr lang="ru-RU" sz="2400" b="1" dirty="0" smtClean="0">
                <a:solidFill>
                  <a:schemeClr val="bg1"/>
                </a:solidFill>
              </a:rPr>
              <a:t> обращение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</a:rPr>
              <a:t>Ряды однородных 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86648" cy="14167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orbel" pitchFamily="34" charset="0"/>
              </a:rPr>
              <a:t>1.  Укажите  предложение,  средством  выразительности  в  котором  является  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ФРАЗЕОЛОГИЗМ</a:t>
            </a:r>
            <a:endParaRPr lang="ru-RU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А.  Раненым медведем мороз ревет,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       Санки по Фонтанке летят вперед.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schemeClr val="bg1"/>
              </a:solidFill>
              <a:latin typeface="Corbe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Б.   Скоро, скоро часы деревянные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        Прохрипят мой двенадцатый час!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bg1"/>
              </a:solidFill>
              <a:latin typeface="Corbe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В.   Воздух там чист, как молитва ребёнка;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Corbel" pitchFamily="34" charset="0"/>
              </a:rPr>
              <a:t>      </a:t>
            </a: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  И люди, как вольные птицы, живут. </a:t>
            </a:r>
            <a:r>
              <a:rPr lang="en-US" sz="2400" dirty="0" smtClean="0">
                <a:solidFill>
                  <a:schemeClr val="bg1"/>
                </a:solidFill>
                <a:latin typeface="Corbel" pitchFamily="34" charset="0"/>
              </a:rPr>
              <a:t>   </a:t>
            </a:r>
            <a:endParaRPr lang="ru-RU" sz="2400" dirty="0" smtClean="0">
              <a:solidFill>
                <a:schemeClr val="bg1"/>
              </a:solidFill>
              <a:latin typeface="Corbe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schemeClr val="bg1"/>
              </a:solidFill>
              <a:latin typeface="Corbe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Corbel" pitchFamily="34" charset="0"/>
              </a:rPr>
              <a:t>      Г.    Хранил  он  подаренное  колечко  как  зеницу  ока         всю  свою  долгую  жизнь.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Фразеологизм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785926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Г.  </a:t>
            </a:r>
            <a:r>
              <a:rPr lang="ru-RU" sz="3600" b="1" dirty="0" smtClean="0">
                <a:solidFill>
                  <a:srgbClr val="FF0000"/>
                </a:solidFill>
              </a:rPr>
              <a:t>Хранил</a:t>
            </a:r>
            <a:r>
              <a:rPr lang="ru-RU" sz="3600" b="1" dirty="0" smtClean="0">
                <a:solidFill>
                  <a:schemeClr val="bg1"/>
                </a:solidFill>
              </a:rPr>
              <a:t>  он  подаренное                            колечко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как  зеницу  </a:t>
            </a:r>
            <a:r>
              <a:rPr lang="ru-RU" sz="3600" b="1" dirty="0" smtClean="0">
                <a:solidFill>
                  <a:schemeClr val="bg1"/>
                </a:solidFill>
              </a:rPr>
              <a:t>ока  всю 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   свою  долгую  жизнь.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724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Corbel" pitchFamily="34" charset="0"/>
              </a:rPr>
              <a:t>2.  Укажите  предложение,  средством  выразительности  в  котором  является  </a:t>
            </a:r>
            <a:r>
              <a:rPr lang="ru-RU" sz="2800" b="1" dirty="0" smtClean="0">
                <a:solidFill>
                  <a:srgbClr val="FF0000"/>
                </a:solidFill>
                <a:latin typeface="Corbel" pitchFamily="34" charset="0"/>
              </a:rPr>
              <a:t>АНТИТЕЗА</a:t>
            </a:r>
            <a:r>
              <a:rPr lang="ru-RU" sz="2800" b="1" dirty="0" smtClean="0">
                <a:solidFill>
                  <a:srgbClr val="FFC000"/>
                </a:solidFill>
                <a:latin typeface="Corbel" pitchFamily="34" charset="0"/>
              </a:rPr>
              <a:t/>
            </a:r>
            <a:br>
              <a:rPr lang="ru-RU" sz="2800" b="1" dirty="0" smtClean="0">
                <a:solidFill>
                  <a:srgbClr val="FFC000"/>
                </a:solidFill>
                <a:latin typeface="Corbel" pitchFamily="34" charset="0"/>
              </a:rPr>
            </a:br>
            <a:endParaRPr lang="ru-RU" sz="2800" dirty="0">
              <a:solidFill>
                <a:srgbClr val="FFC00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0024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А.  </a:t>
            </a:r>
            <a:r>
              <a:rPr lang="ru-RU" sz="2400" b="1" dirty="0" smtClean="0">
                <a:solidFill>
                  <a:schemeClr val="bg1"/>
                </a:solidFill>
              </a:rPr>
              <a:t>Они сошлись. Волна и камень,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Стихи и проза, лёд и пламень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Не столь различны меж собой.  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Б.   </a:t>
            </a:r>
            <a:r>
              <a:rPr lang="ru-RU" sz="2400" b="1" dirty="0" smtClean="0">
                <a:solidFill>
                  <a:schemeClr val="bg1"/>
                </a:solidFill>
              </a:rPr>
              <a:t>Эти бедные селенья,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Эта скудная природа…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В.   У</a:t>
            </a:r>
            <a:r>
              <a:rPr lang="ru-RU" sz="2400" b="1" dirty="0" smtClean="0">
                <a:solidFill>
                  <a:schemeClr val="bg1"/>
                </a:solidFill>
              </a:rPr>
              <a:t>лица корчится безъязыкая –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 Ей нечем   кричать и разговаривать.    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Г.   </a:t>
            </a:r>
            <a:r>
              <a:rPr lang="ru-RU" sz="2400" b="1" dirty="0" smtClean="0">
                <a:solidFill>
                  <a:schemeClr val="bg1"/>
                </a:solidFill>
              </a:rPr>
              <a:t>Слышу я конское ржанье,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Слышу волков завыванье,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Слышу погоню за мной…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Антитеза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571744"/>
            <a:ext cx="7772400" cy="45720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А.  </a:t>
            </a:r>
            <a:r>
              <a:rPr lang="ru-RU" sz="3600" b="1" dirty="0" smtClean="0">
                <a:solidFill>
                  <a:schemeClr val="bg1"/>
                </a:solidFill>
              </a:rPr>
              <a:t>Они сошлись. </a:t>
            </a:r>
            <a:r>
              <a:rPr lang="ru-RU" sz="3600" b="1" dirty="0" smtClean="0">
                <a:solidFill>
                  <a:srgbClr val="FF0000"/>
                </a:solidFill>
              </a:rPr>
              <a:t>Волна и камень,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     Стихи и проза, лёд и пламень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     Не столь различны меж собой.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8b23824f0b23fb32148120daa91c527d67b2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591</TotalTime>
  <Words>1055</Words>
  <Application>Microsoft Office PowerPoint</Application>
  <PresentationFormat>Экран (4:3)</PresentationFormat>
  <Paragraphs>211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Средства художественной выразительности</vt:lpstr>
      <vt:lpstr>Слайд 2</vt:lpstr>
      <vt:lpstr>Основные лексические СВ</vt:lpstr>
      <vt:lpstr>Специальные лексические СВ  (тропы - слова, употребленные в переносном значении)</vt:lpstr>
      <vt:lpstr>Синтаксические средства выразительности (ФИГУРЫ –особые формы высказывания)</vt:lpstr>
      <vt:lpstr>1.  Укажите  предложение,  средством  выразительности  в  котором  является    ФРАЗЕОЛОГИЗМ</vt:lpstr>
      <vt:lpstr>Фразеологизм</vt:lpstr>
      <vt:lpstr>2.  Укажите  предложение,  средством  выразительности  в  котором  является  АНТИТЕЗА </vt:lpstr>
      <vt:lpstr>Антитеза</vt:lpstr>
      <vt:lpstr>3.  Укажите  предложение,  средством  выразительности  в  котором  является  ГИПЕРБОЛА</vt:lpstr>
      <vt:lpstr>Гипербола</vt:lpstr>
      <vt:lpstr>4. Укажите  предложение,  средством  выразительности  в  котором  является  ИНВЕРСИЯ.</vt:lpstr>
      <vt:lpstr>Инверсия</vt:lpstr>
      <vt:lpstr>   5.  Укажите  предложение,  средством  выразительности  в  котором  является  ЛИТОТА.</vt:lpstr>
      <vt:lpstr>Литота</vt:lpstr>
      <vt:lpstr>   6.  Укажите  предложение,  средством  выразительности  в  котором  является  синтаксический параллелизм.</vt:lpstr>
      <vt:lpstr>Синтаксический параллелизм</vt:lpstr>
      <vt:lpstr>7.  Укажите  предложение,  средством  выразительности  в  котором  является  ОКСЮМОРОН.</vt:lpstr>
      <vt:lpstr>Оксюморон</vt:lpstr>
      <vt:lpstr> 8. Укажите  предложение,  средством  выразительности  в  котором  является  РИТОРИЧЕСКИЙ  ВОПРОС .</vt:lpstr>
      <vt:lpstr>Риторический вопрос</vt:lpstr>
      <vt:lpstr>9.  Укажите  предложение,  средством  выразительности  в  котором  является  ОЛИЦЕТВОРЕНИЕ.</vt:lpstr>
      <vt:lpstr>Олицетворение</vt:lpstr>
      <vt:lpstr>10.  Укажите  предложение,  средством  выразительности  в котором  является  СРАВНЕНИЕ.</vt:lpstr>
      <vt:lpstr>Сравнение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художественной выразитеьности</dc:title>
  <dc:creator>Admin</dc:creator>
  <cp:lastModifiedBy>Admin</cp:lastModifiedBy>
  <cp:revision>76</cp:revision>
  <dcterms:created xsi:type="dcterms:W3CDTF">2012-08-20T11:37:13Z</dcterms:created>
  <dcterms:modified xsi:type="dcterms:W3CDTF">2014-12-18T19:42:43Z</dcterms:modified>
</cp:coreProperties>
</file>