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1"/>
  </p:notesMasterIdLst>
  <p:sldIdLst>
    <p:sldId id="256" r:id="rId2"/>
    <p:sldId id="273" r:id="rId3"/>
    <p:sldId id="258" r:id="rId4"/>
    <p:sldId id="271" r:id="rId5"/>
    <p:sldId id="274" r:id="rId6"/>
    <p:sldId id="259" r:id="rId7"/>
    <p:sldId id="260" r:id="rId8"/>
    <p:sldId id="275" r:id="rId9"/>
    <p:sldId id="261" r:id="rId10"/>
    <p:sldId id="276" r:id="rId11"/>
    <p:sldId id="277" r:id="rId12"/>
    <p:sldId id="262" r:id="rId13"/>
    <p:sldId id="263" r:id="rId14"/>
    <p:sldId id="264" r:id="rId15"/>
    <p:sldId id="265" r:id="rId16"/>
    <p:sldId id="266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643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A9831-6E6B-4928-B0B1-E1003CA8D043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AA2F0-4C4A-430E-9E88-0B64D79608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AA2F0-4C4A-430E-9E88-0B64D796088E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4"/>
            <a:ext cx="8101042" cy="2714643"/>
          </a:xfrm>
        </p:spPr>
        <p:txBody>
          <a:bodyPr>
            <a:normAutofit/>
          </a:bodyPr>
          <a:lstStyle/>
          <a:p>
            <a:pPr algn="l"/>
            <a:r>
              <a:rPr lang="ru-RU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Урок по русскому языку в 9 классе</a:t>
            </a:r>
            <a:endParaRPr lang="ru-RU" sz="5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b="1" i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ru-RU" b="1" i="1" dirty="0" smtClean="0">
                <a:solidFill>
                  <a:srgbClr val="FF0000"/>
                </a:solidFill>
                <a:latin typeface="Century Gothic" pitchFamily="34" charset="0"/>
              </a:rPr>
              <a:t>Учитель: Савушкина О.Л</a:t>
            </a:r>
          </a:p>
          <a:p>
            <a:r>
              <a:rPr lang="ru-RU" b="1" i="1" dirty="0" smtClean="0">
                <a:solidFill>
                  <a:srgbClr val="FF0000"/>
                </a:solidFill>
                <a:latin typeface="Century Gothic" pitchFamily="34" charset="0"/>
              </a:rPr>
              <a:t>МБОУ СОШ №5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Задание</a:t>
            </a:r>
          </a:p>
          <a:p>
            <a:pPr>
              <a:buNone/>
            </a:pPr>
            <a:r>
              <a:rPr lang="ru-RU" b="1" dirty="0" smtClean="0"/>
              <a:t>Какая из пословиц отражает авторскую точку зрения: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1. Где нет доли, тут и счастье невелико.</a:t>
            </a:r>
          </a:p>
          <a:p>
            <a:pPr>
              <a:buNone/>
            </a:pPr>
            <a:r>
              <a:rPr lang="ru-RU" dirty="0" smtClean="0"/>
              <a:t>2. Счастье выпадает тому, кто его не ждёт.</a:t>
            </a:r>
          </a:p>
          <a:p>
            <a:pPr>
              <a:buNone/>
            </a:pPr>
            <a:r>
              <a:rPr lang="ru-RU" dirty="0" smtClean="0"/>
              <a:t>3. Удовлетворённость и есть счастье.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Выпишите глаголы - антонимы и прилагательные-синонимы.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Лексическая разминка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b="1" dirty="0" smtClean="0"/>
              <a:t>Задание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sz="4000" dirty="0" smtClean="0"/>
              <a:t>Выпиши слова с непроизносимой согласной в корне.</a:t>
            </a:r>
          </a:p>
          <a:p>
            <a:pPr>
              <a:buNone/>
            </a:pPr>
            <a:r>
              <a:rPr lang="ru-RU" sz="4000" dirty="0" smtClean="0"/>
              <a:t>Выпиши страдательное причастие прошедшего времени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Орфография и морфология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214423"/>
          <a:ext cx="8258204" cy="4544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3690"/>
                <a:gridCol w="1662590"/>
                <a:gridCol w="2143140"/>
                <a:gridCol w="1828784"/>
              </a:tblGrid>
              <a:tr h="354017">
                <a:tc>
                  <a:txBody>
                    <a:bodyPr/>
                    <a:lstStyle/>
                    <a:p>
                      <a:r>
                        <a:rPr lang="ru-RU" dirty="0" smtClean="0"/>
                        <a:t>Виды причастий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суффикс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примечания</a:t>
                      </a:r>
                      <a:endParaRPr lang="ru-RU" dirty="0"/>
                    </a:p>
                  </a:txBody>
                  <a:tcPr/>
                </a:tc>
              </a:tr>
              <a:tr h="890582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Действительные причастия настоящего времени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глагола настоящего времени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-</a:t>
                      </a:r>
                      <a:r>
                        <a:rPr lang="ru-RU" sz="1500" dirty="0" err="1" smtClean="0"/>
                        <a:t>ущ</a:t>
                      </a:r>
                      <a:r>
                        <a:rPr lang="ru-RU" sz="1500" dirty="0" smtClean="0"/>
                        <a:t>-/-</a:t>
                      </a:r>
                      <a:r>
                        <a:rPr lang="ru-RU" sz="1500" dirty="0" err="1" smtClean="0"/>
                        <a:t>ющ</a:t>
                      </a:r>
                      <a:r>
                        <a:rPr lang="ru-RU" sz="1500" dirty="0" smtClean="0"/>
                        <a:t>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-</a:t>
                      </a:r>
                      <a:r>
                        <a:rPr lang="ru-RU" sz="1500" dirty="0" err="1" smtClean="0"/>
                        <a:t>ащ</a:t>
                      </a:r>
                      <a:r>
                        <a:rPr lang="ru-RU" sz="1500" dirty="0" smtClean="0"/>
                        <a:t>-/-</a:t>
                      </a:r>
                      <a:r>
                        <a:rPr lang="ru-RU" sz="1500" dirty="0" err="1" smtClean="0"/>
                        <a:t>ящ</a:t>
                      </a:r>
                      <a:r>
                        <a:rPr lang="ru-RU" sz="1500" dirty="0" smtClean="0"/>
                        <a:t>-</a:t>
                      </a:r>
                    </a:p>
                    <a:p>
                      <a:endParaRPr lang="ru-RU" sz="1500" dirty="0" smtClean="0"/>
                    </a:p>
                    <a:p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от глаголов несовершенного вида</a:t>
                      </a:r>
                      <a:endParaRPr lang="ru-RU" sz="1500" dirty="0"/>
                    </a:p>
                  </a:txBody>
                  <a:tcPr/>
                </a:tc>
              </a:tr>
              <a:tr h="914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Действительные причастия прошедшего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 времени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инфинитива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-</a:t>
                      </a:r>
                      <a:r>
                        <a:rPr lang="ru-RU" sz="1500" dirty="0" err="1" smtClean="0"/>
                        <a:t>вш</a:t>
                      </a:r>
                      <a:r>
                        <a:rPr lang="ru-RU" sz="1500" dirty="0" smtClean="0"/>
                        <a:t>-/-</a:t>
                      </a:r>
                      <a:r>
                        <a:rPr lang="ru-RU" sz="1500" dirty="0" err="1" smtClean="0"/>
                        <a:t>ш</a:t>
                      </a:r>
                      <a:r>
                        <a:rPr lang="ru-RU" sz="1500" dirty="0" smtClean="0"/>
                        <a:t>-</a:t>
                      </a:r>
                    </a:p>
                    <a:p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от</a:t>
                      </a:r>
                      <a:r>
                        <a:rPr lang="ru-RU" sz="1500" baseline="0" dirty="0" smtClean="0"/>
                        <a:t> переходных </a:t>
                      </a:r>
                      <a:r>
                        <a:rPr lang="ru-RU" sz="1500" baseline="0" dirty="0" err="1" smtClean="0"/>
                        <a:t>гдаголов</a:t>
                      </a:r>
                      <a:endParaRPr lang="ru-RU" sz="1500" dirty="0"/>
                    </a:p>
                  </a:txBody>
                  <a:tcPr/>
                </a:tc>
              </a:tr>
              <a:tr h="898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Страдательные</a:t>
                      </a:r>
                      <a:r>
                        <a:rPr lang="ru-RU" sz="1500" baseline="0" dirty="0" smtClean="0"/>
                        <a:t> </a:t>
                      </a:r>
                      <a:r>
                        <a:rPr lang="ru-RU" sz="1500" dirty="0" smtClean="0"/>
                        <a:t> причастия настоящего времени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глагола настоящего времени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-ем-/-</a:t>
                      </a:r>
                      <a:r>
                        <a:rPr lang="ru-RU" sz="1500" dirty="0" err="1" smtClean="0"/>
                        <a:t>ом</a:t>
                      </a:r>
                      <a:r>
                        <a:rPr lang="ru-RU" sz="1500" dirty="0" smtClean="0"/>
                        <a:t>-/-им-</a:t>
                      </a:r>
                    </a:p>
                    <a:p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от</a:t>
                      </a:r>
                      <a:r>
                        <a:rPr lang="ru-RU" sz="1500" baseline="0" dirty="0" smtClean="0"/>
                        <a:t> переходных </a:t>
                      </a:r>
                      <a:r>
                        <a:rPr lang="ru-RU" sz="1500" baseline="0" dirty="0" err="1" smtClean="0"/>
                        <a:t>гдаголов</a:t>
                      </a:r>
                      <a:r>
                        <a:rPr lang="ru-RU" sz="1500" baseline="0" dirty="0" smtClean="0"/>
                        <a:t> несовершенного вида</a:t>
                      </a:r>
                      <a:endParaRPr lang="ru-RU" sz="1500" dirty="0"/>
                    </a:p>
                  </a:txBody>
                  <a:tcPr/>
                </a:tc>
              </a:tr>
              <a:tr h="12531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Страдательные</a:t>
                      </a:r>
                      <a:r>
                        <a:rPr lang="ru-RU" sz="1500" baseline="0" dirty="0" smtClean="0"/>
                        <a:t> </a:t>
                      </a:r>
                      <a:r>
                        <a:rPr lang="ru-RU" sz="1500" dirty="0" smtClean="0"/>
                        <a:t> причастия прошедшего времени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инфинитива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-</a:t>
                      </a:r>
                      <a:r>
                        <a:rPr lang="ru-RU" sz="1500" dirty="0" err="1" smtClean="0"/>
                        <a:t>нн</a:t>
                      </a:r>
                      <a:r>
                        <a:rPr lang="ru-RU" sz="1500" dirty="0" smtClean="0"/>
                        <a:t>-/-</a:t>
                      </a:r>
                      <a:r>
                        <a:rPr lang="ru-RU" sz="1500" dirty="0" err="1" smtClean="0"/>
                        <a:t>енн</a:t>
                      </a:r>
                      <a:r>
                        <a:rPr lang="ru-RU" sz="1500" dirty="0" smtClean="0"/>
                        <a:t>-/-т-</a:t>
                      </a:r>
                    </a:p>
                    <a:p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от</a:t>
                      </a:r>
                      <a:r>
                        <a:rPr lang="ru-RU" sz="1500" baseline="0" dirty="0" smtClean="0"/>
                        <a:t> переходных </a:t>
                      </a:r>
                      <a:r>
                        <a:rPr lang="ru-RU" sz="1500" baseline="0" dirty="0" err="1" smtClean="0"/>
                        <a:t>гдаголов</a:t>
                      </a:r>
                      <a:r>
                        <a:rPr lang="ru-RU" sz="1500" baseline="0" dirty="0" smtClean="0"/>
                        <a:t> совершенного вида</a:t>
                      </a:r>
                      <a:endParaRPr lang="ru-RU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i="1" dirty="0" smtClean="0">
                <a:solidFill>
                  <a:schemeClr val="accent1"/>
                </a:solidFill>
                <a:latin typeface="Comic Sans MS" pitchFamily="66" charset="0"/>
              </a:rPr>
              <a:t>Образование причастий</a:t>
            </a:r>
            <a:endParaRPr lang="ru-RU" i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234772"/>
          <a:ext cx="8372476" cy="4908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8017"/>
                <a:gridCol w="4084459"/>
              </a:tblGrid>
              <a:tr h="1135071">
                <a:tc>
                  <a:txBody>
                    <a:bodyPr/>
                    <a:lstStyle/>
                    <a:p>
                      <a:r>
                        <a:rPr lang="ru-RU" dirty="0" smtClean="0"/>
                        <a:t>Фигура,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состоящая в таком расположение частей, при котором каждая последующая усиливает смысловое</a:t>
                      </a:r>
                      <a:r>
                        <a:rPr lang="ru-RU" baseline="0" dirty="0" smtClean="0"/>
                        <a:t> значение.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Метафора</a:t>
                      </a:r>
                      <a:endParaRPr lang="ru-RU" dirty="0"/>
                    </a:p>
                  </a:txBody>
                  <a:tcPr/>
                </a:tc>
              </a:tr>
              <a:tr h="873131">
                <a:tc>
                  <a:txBody>
                    <a:bodyPr/>
                    <a:lstStyle/>
                    <a:p>
                      <a:r>
                        <a:rPr lang="ru-RU" dirty="0" smtClean="0"/>
                        <a:t>Употребление</a:t>
                      </a:r>
                      <a:r>
                        <a:rPr lang="ru-RU" baseline="0" dirty="0" smtClean="0"/>
                        <a:t> слова в переносном значении на основе сходства двух предметов.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Эпитеты</a:t>
                      </a:r>
                      <a:endParaRPr lang="ru-RU" dirty="0"/>
                    </a:p>
                  </a:txBody>
                  <a:tcPr/>
                </a:tc>
              </a:tr>
              <a:tr h="611192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Предложение содержащие</a:t>
                      </a:r>
                      <a:r>
                        <a:rPr lang="ru-RU" baseline="0" dirty="0" smtClean="0"/>
                        <a:t> вопрос.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Гипербола</a:t>
                      </a:r>
                      <a:endParaRPr lang="ru-RU" dirty="0"/>
                    </a:p>
                  </a:txBody>
                  <a:tcPr/>
                </a:tc>
              </a:tr>
              <a:tr h="873131">
                <a:tc>
                  <a:txBody>
                    <a:bodyPr/>
                    <a:lstStyle/>
                    <a:p>
                      <a:r>
                        <a:rPr lang="ru-RU" dirty="0" smtClean="0"/>
                        <a:t>Фигура,</a:t>
                      </a:r>
                      <a:r>
                        <a:rPr lang="ru-RU" baseline="0" dirty="0" smtClean="0"/>
                        <a:t> состоящая в том, что неодушевлённому предмету приписываются живые качества.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Градация</a:t>
                      </a:r>
                      <a:endParaRPr lang="ru-RU" dirty="0"/>
                    </a:p>
                  </a:txBody>
                  <a:tcPr/>
                </a:tc>
              </a:tr>
              <a:tr h="611192">
                <a:tc>
                  <a:txBody>
                    <a:bodyPr/>
                    <a:lstStyle/>
                    <a:p>
                      <a:r>
                        <a:rPr lang="ru-RU" dirty="0" smtClean="0"/>
                        <a:t>Фигура содержащая непомерное</a:t>
                      </a:r>
                      <a:r>
                        <a:rPr lang="ru-RU" baseline="0" dirty="0" smtClean="0"/>
                        <a:t> преувеличение.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Риторическое</a:t>
                      </a:r>
                      <a:r>
                        <a:rPr lang="ru-RU" baseline="0" dirty="0" smtClean="0"/>
                        <a:t> обращение</a:t>
                      </a:r>
                      <a:endParaRPr lang="ru-RU" dirty="0"/>
                    </a:p>
                  </a:txBody>
                  <a:tcPr/>
                </a:tc>
              </a:tr>
              <a:tr h="611192">
                <a:tc>
                  <a:txBody>
                    <a:bodyPr/>
                    <a:lstStyle/>
                    <a:p>
                      <a:r>
                        <a:rPr lang="ru-RU" dirty="0" smtClean="0"/>
                        <a:t>Вид  тропа,</a:t>
                      </a:r>
                      <a:r>
                        <a:rPr lang="ru-RU" baseline="0" dirty="0" smtClean="0"/>
                        <a:t> образное определение.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Риторический</a:t>
                      </a:r>
                      <a:r>
                        <a:rPr lang="ru-RU" baseline="0" dirty="0" smtClean="0"/>
                        <a:t> вопрос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Изобразительно – выразительные средства</a:t>
            </a:r>
            <a:br>
              <a:rPr lang="ru-RU" sz="2400" dirty="0" smtClean="0"/>
            </a:br>
            <a:r>
              <a:rPr lang="ru-RU" sz="2400" dirty="0" smtClean="0"/>
              <a:t>Соотнеси верно:</a:t>
            </a:r>
            <a:endParaRPr lang="ru-RU" sz="24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Администратор\Desktop\19099230002d5fc3c9f87e41fe6301caa63a72d72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8286808" cy="5643601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Администратор\Desktop\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8572560" cy="571504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дминистратор\Desktop\апрог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8572560" cy="6000792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дминистратор\Desktop\прол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8572560" cy="5643602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Подведение итога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Домашнее задание.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Написать сочинение-рассуждение на тему: «Что такое счастье</a:t>
            </a:r>
            <a:r>
              <a:rPr lang="en-US" dirty="0" smtClean="0"/>
              <a:t>?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Оборудование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Интерактивная доска, распечатка текста на каждого ученика, таблицы, толковый словарь.</a:t>
            </a:r>
            <a:endParaRPr lang="ru-RU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285860"/>
            <a:ext cx="728667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dirty="0" smtClean="0">
                <a:solidFill>
                  <a:srgbClr val="C00000"/>
                </a:solidFill>
                <a:latin typeface="Comic Sans MS" pitchFamily="66" charset="0"/>
              </a:rPr>
              <a:t>Анализ текста как один из способов подготовки к ГИА</a:t>
            </a:r>
          </a:p>
          <a:p>
            <a:endParaRPr lang="ru-RU" sz="6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>
                <a:solidFill>
                  <a:schemeClr val="accent4"/>
                </a:solidFill>
                <a:latin typeface="Comic Sans MS" pitchFamily="66" charset="0"/>
              </a:rPr>
              <a:t>1. Проверить и систематизировать знания в разных областях языкознания.</a:t>
            </a:r>
          </a:p>
          <a:p>
            <a:pPr>
              <a:buNone/>
            </a:pPr>
            <a:r>
              <a:rPr lang="ru-RU" sz="3600" dirty="0" smtClean="0">
                <a:solidFill>
                  <a:schemeClr val="accent4"/>
                </a:solidFill>
                <a:latin typeface="Comic Sans MS" pitchFamily="66" charset="0"/>
              </a:rPr>
              <a:t>2. Развивать навыки работы с текстом.</a:t>
            </a:r>
          </a:p>
          <a:p>
            <a:pPr>
              <a:buNone/>
            </a:pPr>
            <a:r>
              <a:rPr lang="ru-RU" sz="3600" dirty="0" smtClean="0">
                <a:solidFill>
                  <a:schemeClr val="accent4"/>
                </a:solidFill>
                <a:latin typeface="Comic Sans MS" pitchFamily="66" charset="0"/>
              </a:rPr>
              <a:t>3. Воспитывать здоровый дух соперничества, умение принимать логически верное решение.</a:t>
            </a:r>
            <a:endParaRPr lang="ru-RU" sz="3600" dirty="0">
              <a:solidFill>
                <a:schemeClr val="accent4"/>
              </a:solidFill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  <a:latin typeface="Comic Sans MS" pitchFamily="66" charset="0"/>
              </a:rPr>
              <a:t>ЦЕЛИ УРОКА:</a:t>
            </a:r>
            <a:endParaRPr lang="ru-RU" sz="32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AutoNum type="arabicPeriod"/>
            </a:pPr>
            <a:r>
              <a:rPr lang="ru-RU" sz="4000" b="1" dirty="0" smtClean="0"/>
              <a:t>Организационный момент:</a:t>
            </a:r>
          </a:p>
          <a:p>
            <a:r>
              <a:rPr lang="ru-RU" sz="3600" dirty="0" smtClean="0"/>
              <a:t>Эмоциональная настроенность на урок. Осознание важности данного урока, на его результат, мотивация на итоговую аттестацию. Отработка учебного материала. </a:t>
            </a:r>
          </a:p>
          <a:p>
            <a:pPr>
              <a:buNone/>
            </a:pPr>
            <a:r>
              <a:rPr lang="ru-RU" sz="3600" dirty="0" smtClean="0"/>
              <a:t> </a:t>
            </a:r>
          </a:p>
          <a:p>
            <a:pPr marL="624078" indent="-51435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урока: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00034" y="2000240"/>
            <a:ext cx="8186766" cy="4007051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4000" b="1" dirty="0" smtClean="0"/>
              <a:t>Пунктуационная разминка.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Запишите текст, расставьте знаки препинания.</a:t>
            </a:r>
          </a:p>
          <a:p>
            <a:pPr>
              <a:buNone/>
            </a:pPr>
            <a:r>
              <a:rPr lang="ru-RU" sz="3600" dirty="0" smtClean="0"/>
              <a:t>Выпишите цифры, обозначающие запятую между частями СПП.</a:t>
            </a:r>
            <a:endParaRPr lang="ru-RU" sz="36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71538" y="357166"/>
            <a:ext cx="7000924" cy="1571636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2. Закрепление изученного материала: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85794"/>
            <a:ext cx="8329642" cy="564360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solidFill>
                  <a:schemeClr val="accent4"/>
                </a:solidFill>
                <a:latin typeface="Comic Sans MS" pitchFamily="66" charset="0"/>
              </a:rPr>
              <a:t>Можно ли ощущать себя счастливым ежедневно ежечасно ежеминутно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solidFill>
                  <a:schemeClr val="accent4"/>
                </a:solidFill>
                <a:latin typeface="Comic Sans MS" pitchFamily="66" charset="0"/>
              </a:rPr>
              <a:t>Это зависит от самого человека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solidFill>
                  <a:schemeClr val="accent4"/>
                </a:solidFill>
                <a:latin typeface="Comic Sans MS" pitchFamily="66" charset="0"/>
              </a:rPr>
              <a:t>Кто-то и первоцветов не замечает кто-то забыл когда последний раз смотрел на звёздное небо но есть среди нас такие люди которые в крохотном цветке незабудки видят отражение неба в плывущей тучке маленький кораблик в безбрежном море в звоне капели слышат музыку весны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solidFill>
                  <a:schemeClr val="accent4"/>
                </a:solidFill>
                <a:latin typeface="Comic Sans MS" pitchFamily="66" charset="0"/>
              </a:rPr>
              <a:t>По-моему нужно радоваться каждому прожитому дню быть доброжелательным не держать в душе обид и просто любить жизнь</a:t>
            </a:r>
            <a:endParaRPr lang="ru-RU" sz="2400" dirty="0">
              <a:solidFill>
                <a:schemeClr val="accent4"/>
              </a:solidFill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 Работа с текстом</a:t>
            </a:r>
            <a:endParaRPr lang="ru-RU" sz="2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401080" cy="535785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4"/>
                </a:solidFill>
                <a:latin typeface="Comic Sans MS" pitchFamily="66" charset="0"/>
              </a:rPr>
              <a:t>Можно ли ощущать себя счастливым ежедневно, ежечасно, ежеминутно?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4"/>
                </a:solidFill>
                <a:latin typeface="Comic Sans MS" pitchFamily="66" charset="0"/>
              </a:rPr>
              <a:t>Это зависит от самого человека.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4"/>
                </a:solidFill>
                <a:latin typeface="Comic Sans MS" pitchFamily="66" charset="0"/>
              </a:rPr>
              <a:t>Кто-то и первоцветов не замечает, кто-то забыл, когда последний раз смотрел на звёздное небо, но есть среди нас такие люди, которые в крохотном цветке незабудки видят отражение неба, в плывущей тучке маленький кораблик в безбрежном море, в звоне капели слышат музыку весны.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4"/>
                </a:solidFill>
                <a:latin typeface="Comic Sans MS" pitchFamily="66" charset="0"/>
              </a:rPr>
              <a:t>По-моему, нужно радоваться каждому прожитому дню, быть доброжелательным, не держать в душе обид и просто любить жизнь!</a:t>
            </a:r>
          </a:p>
          <a:p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Проверка пунктуационных знаний</a:t>
            </a:r>
            <a:endParaRPr lang="ru-RU" sz="28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286412"/>
          </a:xfrm>
        </p:spPr>
        <p:txBody>
          <a:bodyPr/>
          <a:lstStyle/>
          <a:p>
            <a:r>
              <a:rPr lang="ru-RU" sz="3200" dirty="0" smtClean="0">
                <a:solidFill>
                  <a:schemeClr val="accent4"/>
                </a:solidFill>
                <a:latin typeface="Comic Sans MS" pitchFamily="66" charset="0"/>
              </a:rPr>
              <a:t>Кто-то и первоцветов не замечает, </a:t>
            </a:r>
            <a:r>
              <a:rPr lang="ru-RU" sz="3200" dirty="0" smtClean="0">
                <a:solidFill>
                  <a:schemeClr val="accent2"/>
                </a:solidFill>
                <a:latin typeface="Comic Sans MS" pitchFamily="66" charset="0"/>
              </a:rPr>
              <a:t>(1) </a:t>
            </a:r>
            <a:r>
              <a:rPr lang="ru-RU" sz="3200" dirty="0" smtClean="0">
                <a:solidFill>
                  <a:schemeClr val="accent4"/>
                </a:solidFill>
                <a:latin typeface="Comic Sans MS" pitchFamily="66" charset="0"/>
              </a:rPr>
              <a:t>кто-то забыл, </a:t>
            </a:r>
            <a:r>
              <a:rPr lang="ru-RU" sz="3200" dirty="0" smtClean="0">
                <a:solidFill>
                  <a:schemeClr val="accent2"/>
                </a:solidFill>
                <a:latin typeface="Comic Sans MS" pitchFamily="66" charset="0"/>
              </a:rPr>
              <a:t>(2) </a:t>
            </a:r>
            <a:r>
              <a:rPr lang="ru-RU" sz="3200" dirty="0" smtClean="0">
                <a:solidFill>
                  <a:schemeClr val="accent4"/>
                </a:solidFill>
                <a:latin typeface="Comic Sans MS" pitchFamily="66" charset="0"/>
              </a:rPr>
              <a:t>когда последний раз смотрел на звёздное небо,</a:t>
            </a:r>
            <a:r>
              <a:rPr lang="ru-RU" sz="3200" dirty="0" smtClean="0">
                <a:solidFill>
                  <a:schemeClr val="accent2"/>
                </a:solidFill>
                <a:latin typeface="Comic Sans MS" pitchFamily="66" charset="0"/>
              </a:rPr>
              <a:t>(3) </a:t>
            </a:r>
            <a:r>
              <a:rPr lang="ru-RU" sz="3200" dirty="0" smtClean="0">
                <a:solidFill>
                  <a:schemeClr val="accent4"/>
                </a:solidFill>
                <a:latin typeface="Comic Sans MS" pitchFamily="66" charset="0"/>
              </a:rPr>
              <a:t>но есть среди нас такие люди, </a:t>
            </a:r>
            <a:r>
              <a:rPr lang="ru-RU" sz="3200" dirty="0" smtClean="0">
                <a:solidFill>
                  <a:schemeClr val="accent2"/>
                </a:solidFill>
                <a:latin typeface="Comic Sans MS" pitchFamily="66" charset="0"/>
              </a:rPr>
              <a:t>(4) </a:t>
            </a:r>
            <a:r>
              <a:rPr lang="ru-RU" sz="3200" dirty="0" smtClean="0">
                <a:solidFill>
                  <a:schemeClr val="accent4"/>
                </a:solidFill>
                <a:latin typeface="Comic Sans MS" pitchFamily="66" charset="0"/>
              </a:rPr>
              <a:t>которые в</a:t>
            </a:r>
            <a:r>
              <a:rPr lang="ru-RU" sz="3200" dirty="0" smtClean="0">
                <a:latin typeface="Comic Sans MS" pitchFamily="66" charset="0"/>
              </a:rPr>
              <a:t> </a:t>
            </a:r>
            <a:r>
              <a:rPr lang="ru-RU" sz="3200" dirty="0" smtClean="0">
                <a:solidFill>
                  <a:schemeClr val="accent4"/>
                </a:solidFill>
                <a:latin typeface="Comic Sans MS" pitchFamily="66" charset="0"/>
              </a:rPr>
              <a:t>крохотном цветке незабудки видят отражение неба,</a:t>
            </a:r>
            <a:r>
              <a:rPr lang="ru-RU" sz="3200" dirty="0" smtClean="0">
                <a:latin typeface="Comic Sans MS" pitchFamily="66" charset="0"/>
              </a:rPr>
              <a:t> </a:t>
            </a:r>
            <a:r>
              <a:rPr lang="ru-RU" sz="3200" dirty="0" smtClean="0">
                <a:solidFill>
                  <a:schemeClr val="accent2"/>
                </a:solidFill>
                <a:latin typeface="Comic Sans MS" pitchFamily="66" charset="0"/>
              </a:rPr>
              <a:t>(5) </a:t>
            </a:r>
            <a:r>
              <a:rPr lang="ru-RU" sz="3200" dirty="0" smtClean="0">
                <a:solidFill>
                  <a:schemeClr val="accent4"/>
                </a:solidFill>
                <a:latin typeface="Comic Sans MS" pitchFamily="66" charset="0"/>
              </a:rPr>
              <a:t>в плывущей тучке маленький кораблик в безбрежном море,</a:t>
            </a:r>
            <a:r>
              <a:rPr lang="ru-RU" sz="3200" dirty="0" smtClean="0">
                <a:latin typeface="Comic Sans MS" pitchFamily="66" charset="0"/>
              </a:rPr>
              <a:t> </a:t>
            </a:r>
            <a:r>
              <a:rPr lang="ru-RU" sz="3200" dirty="0" smtClean="0">
                <a:solidFill>
                  <a:schemeClr val="accent2"/>
                </a:solidFill>
                <a:latin typeface="Comic Sans MS" pitchFamily="66" charset="0"/>
              </a:rPr>
              <a:t>(6) </a:t>
            </a:r>
            <a:r>
              <a:rPr lang="ru-RU" sz="3200" dirty="0" smtClean="0">
                <a:solidFill>
                  <a:schemeClr val="accent4"/>
                </a:solidFill>
                <a:latin typeface="Comic Sans MS" pitchFamily="66" charset="0"/>
              </a:rPr>
              <a:t>в звоне капели слышат музыку весны.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Проверка пунктуационных знаний</a:t>
            </a:r>
            <a:endParaRPr lang="ru-RU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solidFill>
                  <a:schemeClr val="accent4"/>
                </a:solidFill>
                <a:latin typeface="Comic Sans MS" pitchFamily="66" charset="0"/>
              </a:rPr>
              <a:t>Исключение подробностей, деталей;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solidFill>
                  <a:schemeClr val="accent4"/>
                </a:solidFill>
                <a:latin typeface="Comic Sans MS" pitchFamily="66" charset="0"/>
              </a:rPr>
              <a:t>Обобщение однородных явлений;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solidFill>
                  <a:schemeClr val="accent4"/>
                </a:solidFill>
                <a:latin typeface="Comic Sans MS" pitchFamily="66" charset="0"/>
              </a:rPr>
              <a:t>Сочетание исключения и обобщения.</a:t>
            </a:r>
          </a:p>
          <a:p>
            <a:pPr marL="514350" indent="-514350">
              <a:buNone/>
            </a:pPr>
            <a:r>
              <a:rPr lang="ru-RU" sz="3600" b="1" dirty="0" smtClean="0">
                <a:solidFill>
                  <a:schemeClr val="accent4"/>
                </a:solidFill>
                <a:latin typeface="Comic Sans MS" pitchFamily="66" charset="0"/>
              </a:rPr>
              <a:t>Задание:</a:t>
            </a:r>
          </a:p>
          <a:p>
            <a:pPr marL="514350" indent="-514350">
              <a:buNone/>
            </a:pPr>
            <a:r>
              <a:rPr lang="ru-RU" sz="3600" dirty="0" smtClean="0">
                <a:solidFill>
                  <a:schemeClr val="accent4"/>
                </a:solidFill>
                <a:latin typeface="Comic Sans MS" pitchFamily="66" charset="0"/>
              </a:rPr>
              <a:t>Кратко изложить текст, используя способы сжатие</a:t>
            </a:r>
            <a:r>
              <a:rPr lang="ru-RU" sz="2400" dirty="0" smtClean="0">
                <a:solidFill>
                  <a:schemeClr val="accent4"/>
                </a:solidFill>
                <a:latin typeface="Comic Sans MS" pitchFamily="66" charset="0"/>
              </a:rPr>
              <a:t>.</a:t>
            </a:r>
            <a:endParaRPr lang="ru-RU" sz="2400" dirty="0">
              <a:solidFill>
                <a:schemeClr val="accent4"/>
              </a:solidFill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Способы сжатия текста</a:t>
            </a:r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142</TotalTime>
  <Words>612</Words>
  <Application>Microsoft Office PowerPoint</Application>
  <PresentationFormat>Экран (4:3)</PresentationFormat>
  <Paragraphs>94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Урок по русскому языку в 9 классе</vt:lpstr>
      <vt:lpstr>Слайд 2</vt:lpstr>
      <vt:lpstr>ЦЕЛИ УРОКА:</vt:lpstr>
      <vt:lpstr>Этапы урока:</vt:lpstr>
      <vt:lpstr>2. Закрепление изученного материала: </vt:lpstr>
      <vt:lpstr> Работа с текстом</vt:lpstr>
      <vt:lpstr>Проверка пунктуационных знаний</vt:lpstr>
      <vt:lpstr>Проверка пунктуационных знаний</vt:lpstr>
      <vt:lpstr>Способы сжатия текста</vt:lpstr>
      <vt:lpstr>Лексическая разминка</vt:lpstr>
      <vt:lpstr>Орфография и морфология</vt:lpstr>
      <vt:lpstr>Образование причастий</vt:lpstr>
      <vt:lpstr>Изобразительно – выразительные средства Соотнеси верно:</vt:lpstr>
      <vt:lpstr>Слайд 14</vt:lpstr>
      <vt:lpstr>Слайд 15</vt:lpstr>
      <vt:lpstr>Слайд 16</vt:lpstr>
      <vt:lpstr>Слайд 17</vt:lpstr>
      <vt:lpstr>Подведение итога урока</vt:lpstr>
      <vt:lpstr>Оборудование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текста как один из способов</dc:title>
  <dc:creator>Администратор</dc:creator>
  <cp:lastModifiedBy>Ольга</cp:lastModifiedBy>
  <cp:revision>21</cp:revision>
  <dcterms:created xsi:type="dcterms:W3CDTF">2013-02-21T13:51:37Z</dcterms:created>
  <dcterms:modified xsi:type="dcterms:W3CDTF">2013-06-12T11:11:22Z</dcterms:modified>
</cp:coreProperties>
</file>