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0" r:id="rId5"/>
    <p:sldId id="258" r:id="rId6"/>
    <p:sldId id="266" r:id="rId7"/>
    <p:sldId id="259" r:id="rId8"/>
    <p:sldId id="263" r:id="rId9"/>
    <p:sldId id="264" r:id="rId10"/>
    <p:sldId id="267" r:id="rId11"/>
    <p:sldId id="26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5" d="100"/>
          <a:sy n="105" d="100"/>
        </p:scale>
        <p:origin x="-1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ru-RU" smtClean="0"/>
              <a:t>Образец заголовка</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4C71EC6-210F-42DE-9C53-41977AD35B3D}" type="datetimeFigureOut">
              <a:rPr lang="ru-RU" smtClean="0"/>
              <a:pPr/>
              <a:t>26.05.2006</a:t>
            </a:fld>
            <a:endParaRPr lang="ru-RU"/>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a:xfrm>
            <a:off x="3581400" y="6296248"/>
            <a:ext cx="2820987" cy="152400"/>
          </a:xfrm>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1" name="Slide Number Placeholder 10"/>
          <p:cNvSpPr>
            <a:spLocks noGrp="1"/>
          </p:cNvSpPr>
          <p:nvPr>
            <p:ph type="sldNum" sz="quarter" idx="11"/>
          </p:nvPr>
        </p:nvSpPr>
        <p:spPr/>
        <p:txBody>
          <a:bodyPr/>
          <a:lstStyle/>
          <a:p>
            <a:fld id="{B19B0651-EE4F-4900-A07F-96A6BFA9D0F0}"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4C71EC6-210F-42DE-9C53-41977AD35B3D}" type="datetimeFigureOut">
              <a:rPr lang="ru-RU" smtClean="0"/>
              <a:pPr/>
              <a:t>26.05.2006</a:t>
            </a:fld>
            <a:endParaRPr lang="ru-RU"/>
          </a:p>
        </p:txBody>
      </p:sp>
      <p:sp>
        <p:nvSpPr>
          <p:cNvPr id="13" name="Slide Number Placeholder 12"/>
          <p:cNvSpPr>
            <a:spLocks noGrp="1"/>
          </p:cNvSpPr>
          <p:nvPr>
            <p:ph type="sldNum" sz="quarter" idx="11"/>
          </p:nvPr>
        </p:nvSpPr>
        <p:spPr>
          <a:xfrm>
            <a:off x="4116388" y="6400800"/>
            <a:ext cx="533400" cy="152400"/>
          </a:xfrm>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a:xfrm>
            <a:off x="838200" y="6296248"/>
            <a:ext cx="2820987" cy="152400"/>
          </a:xfrm>
        </p:spPr>
        <p:txBody>
          <a:bodyPr/>
          <a:lstStyle/>
          <a:p>
            <a:endParaRPr lang="ru-RU"/>
          </a:p>
        </p:txBody>
      </p:sp>
      <p:sp>
        <p:nvSpPr>
          <p:cNvPr id="15" name="Title 14"/>
          <p:cNvSpPr>
            <a:spLocks noGrp="1"/>
          </p:cNvSpPr>
          <p:nvPr>
            <p:ph type="title"/>
          </p:nvPr>
        </p:nvSpPr>
        <p:spPr>
          <a:xfrm>
            <a:off x="457200" y="1828800"/>
            <a:ext cx="32004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12" name="Date Placeholder 11"/>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ru-RU" smtClean="0"/>
              <a:t>Образец заголовка</a:t>
            </a:r>
            <a:endParaRPr lang="en-US" dirty="0"/>
          </a:p>
        </p:txBody>
      </p:sp>
      <p:sp>
        <p:nvSpPr>
          <p:cNvPr id="9" name="Date Placeholder 8"/>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0" name="Slide Number Placeholder 9"/>
          <p:cNvSpPr>
            <a:spLocks noGrp="1"/>
          </p:cNvSpPr>
          <p:nvPr>
            <p:ph type="sldNum" sz="quarter" idx="11"/>
          </p:nvPr>
        </p:nvSpPr>
        <p:spPr/>
        <p:txBody>
          <a:bodyPr/>
          <a:lstStyle/>
          <a:p>
            <a:fld id="{B19B0651-EE4F-4900-A07F-96A6BFA9D0F0}" type="slidenum">
              <a:rPr lang="ru-RU" smtClean="0"/>
              <a:pPr/>
              <a:t>‹#›</a:t>
            </a:fld>
            <a:endParaRPr lang="ru-RU"/>
          </a:p>
        </p:txBody>
      </p:sp>
      <p:sp>
        <p:nvSpPr>
          <p:cNvPr id="11" name="Footer Placeholder 10"/>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Date Placeholder 15"/>
          <p:cNvSpPr>
            <a:spLocks noGrp="1"/>
          </p:cNvSpPr>
          <p:nvPr>
            <p:ph type="dt" sz="half" idx="10"/>
          </p:nvPr>
        </p:nvSpPr>
        <p:spPr/>
        <p:txBody>
          <a:bodyPr/>
          <a:lstStyle/>
          <a:p>
            <a:fld id="{B4C71EC6-210F-42DE-9C53-41977AD35B3D}" type="datetimeFigureOut">
              <a:rPr lang="ru-RU" smtClean="0"/>
              <a:pPr/>
              <a:t>26.05.2006</a:t>
            </a:fld>
            <a:endParaRPr lang="ru-RU"/>
          </a:p>
        </p:txBody>
      </p:sp>
      <p:sp>
        <p:nvSpPr>
          <p:cNvPr id="17" name="Slide Number Placeholder 16"/>
          <p:cNvSpPr>
            <a:spLocks noGrp="1"/>
          </p:cNvSpPr>
          <p:nvPr>
            <p:ph type="sldNum" sz="quarter" idx="11"/>
          </p:nvPr>
        </p:nvSpPr>
        <p:spPr/>
        <p:txBody>
          <a:bodyPr/>
          <a:lstStyle/>
          <a:p>
            <a:fld id="{B19B0651-EE4F-4900-A07F-96A6BFA9D0F0}" type="slidenum">
              <a:rPr lang="ru-RU" smtClean="0"/>
              <a:pPr/>
              <a:t>‹#›</a:t>
            </a:fld>
            <a:endParaRPr lang="ru-RU"/>
          </a:p>
        </p:txBody>
      </p:sp>
      <p:sp>
        <p:nvSpPr>
          <p:cNvPr id="18" name="Footer Placeholder 17"/>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19B0651-EE4F-4900-A07F-96A6BFA9D0F0}" type="slidenum">
              <a:rPr lang="ru-RU" smtClean="0"/>
              <a:pPr/>
              <a:t>‹#›</a:t>
            </a:fld>
            <a:endParaRPr lang="ru-RU"/>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4C71EC6-210F-42DE-9C53-41977AD35B3D}" type="datetimeFigureOut">
              <a:rPr lang="ru-RU" smtClean="0"/>
              <a:pPr/>
              <a:t>26.05.2006</a:t>
            </a:fld>
            <a:endParaRPr lang="ru-RU"/>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44008" y="6021288"/>
            <a:ext cx="2090192" cy="423664"/>
          </a:xfrm>
        </p:spPr>
        <p:txBody>
          <a:bodyPr/>
          <a:lstStyle/>
          <a:p>
            <a:r>
              <a:rPr lang="ru-RU" dirty="0" smtClean="0">
                <a:solidFill>
                  <a:schemeClr val="tx1"/>
                </a:solidFill>
                <a:latin typeface="Times New Roman" pitchFamily="18" charset="0"/>
                <a:cs typeface="Times New Roman" pitchFamily="18" charset="0"/>
              </a:rPr>
              <a:t>Родительское собрание</a:t>
            </a:r>
          </a:p>
          <a:p>
            <a:endParaRPr lang="ru-RU" dirty="0"/>
          </a:p>
        </p:txBody>
      </p:sp>
      <p:sp>
        <p:nvSpPr>
          <p:cNvPr id="2" name="Заголовок 1"/>
          <p:cNvSpPr>
            <a:spLocks noGrp="1"/>
          </p:cNvSpPr>
          <p:nvPr>
            <p:ph type="title"/>
          </p:nvPr>
        </p:nvSpPr>
        <p:spPr>
          <a:xfrm>
            <a:off x="179512" y="1844824"/>
            <a:ext cx="6624736" cy="584448"/>
          </a:xfrm>
        </p:spPr>
        <p:txBody>
          <a:bodyPr>
            <a:noAutofit/>
          </a:bodyPr>
          <a:lstStyle/>
          <a:p>
            <a:r>
              <a:rPr lang="ru-RU" sz="4800" dirty="0" smtClean="0">
                <a:latin typeface="Monotype Corsiva" pitchFamily="66" charset="0"/>
              </a:rPr>
              <a:t>Позднее возвращение домой</a:t>
            </a:r>
            <a:endParaRPr lang="ru-RU" sz="4800" dirty="0">
              <a:latin typeface="Monotype Corsiva" pitchFamily="66" charset="0"/>
            </a:endParaRPr>
          </a:p>
        </p:txBody>
      </p:sp>
    </p:spTree>
    <p:extLst>
      <p:ext uri="{BB962C8B-B14F-4D97-AF65-F5344CB8AC3E}">
        <p14:creationId xmlns="" xmlns:p14="http://schemas.microsoft.com/office/powerpoint/2010/main" val="273364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1948903"/>
            <a:ext cx="3562573" cy="2308324"/>
          </a:xfrm>
          <a:prstGeom prst="rect">
            <a:avLst/>
          </a:prstGeom>
        </p:spPr>
        <p:txBody>
          <a:bodyPr wrap="square">
            <a:spAutoFit/>
          </a:bodyPr>
          <a:lstStyle/>
          <a:p>
            <a:pPr algn="just"/>
            <a:r>
              <a:rPr lang="ru-RU" dirty="0">
                <a:latin typeface="Times New Roman" pitchFamily="18" charset="0"/>
                <a:cs typeface="Times New Roman" pitchFamily="18" charset="0"/>
              </a:rPr>
              <a:t>Будьте тверды. Одно опоздание – и в течение всей недели он сидит дома. То же самое касается и утреннего подъема. Если он хочет продемонстрировать, что на него можно положиться, то он должен доказать, что готов к взрослым обязанностям. </a:t>
            </a: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3" y="764704"/>
            <a:ext cx="3600400" cy="23984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077" y="3577084"/>
            <a:ext cx="3849351" cy="256623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0306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1971" y="188640"/>
            <a:ext cx="8352928" cy="6247864"/>
          </a:xfrm>
          <a:prstGeom prst="rect">
            <a:avLst/>
          </a:prstGeom>
        </p:spPr>
        <p:txBody>
          <a:bodyPr wrap="square">
            <a:spAutoFit/>
          </a:bodyPr>
          <a:lstStyle/>
          <a:p>
            <a:pPr algn="ctr"/>
            <a:r>
              <a:rPr lang="ru-RU" sz="4000" b="1" dirty="0" smtClean="0">
                <a:latin typeface="Monotype Corsiva" pitchFamily="66" charset="0"/>
                <a:cs typeface="Times New Roman" pitchFamily="18" charset="0"/>
              </a:rPr>
              <a:t>Памятка для </a:t>
            </a:r>
            <a:r>
              <a:rPr lang="ru-RU" sz="4000" b="1" dirty="0">
                <a:latin typeface="Monotype Corsiva" pitchFamily="66" charset="0"/>
                <a:cs typeface="Times New Roman" pitchFamily="18" charset="0"/>
              </a:rPr>
              <a:t>родителей</a:t>
            </a:r>
          </a:p>
          <a:p>
            <a:pPr algn="just"/>
            <a:r>
              <a:rPr lang="ru-RU" sz="2000" dirty="0" smtClean="0">
                <a:latin typeface="Monotype Corsiva" pitchFamily="66" charset="0"/>
                <a:cs typeface="Times New Roman" pitchFamily="18" charset="0"/>
              </a:rPr>
              <a:t>1</a:t>
            </a:r>
            <a:r>
              <a:rPr lang="ru-RU" sz="2000" dirty="0">
                <a:latin typeface="Monotype Corsiva" pitchFamily="66" charset="0"/>
                <a:cs typeface="Times New Roman" pitchFamily="18" charset="0"/>
              </a:rPr>
              <a:t>. Позднее возвращение – признак независимости для подростка.</a:t>
            </a:r>
          </a:p>
          <a:p>
            <a:pPr algn="just"/>
            <a:r>
              <a:rPr lang="ru-RU" sz="2000" dirty="0">
                <a:latin typeface="Monotype Corsiva" pitchFamily="66" charset="0"/>
                <a:cs typeface="Times New Roman" pitchFamily="18" charset="0"/>
              </a:rPr>
              <a:t>2. Компания оказывает сильное давление на подростка.</a:t>
            </a:r>
          </a:p>
          <a:p>
            <a:pPr algn="just"/>
            <a:r>
              <a:rPr lang="ru-RU" sz="2000" dirty="0">
                <a:latin typeface="Monotype Corsiva" pitchFamily="66" charset="0"/>
                <a:cs typeface="Times New Roman" pitchFamily="18" charset="0"/>
              </a:rPr>
              <a:t>3. Особенный риск представляют всякие сомнительные вечеринки, где доступен алкоголь.</a:t>
            </a:r>
          </a:p>
          <a:p>
            <a:pPr algn="just"/>
            <a:r>
              <a:rPr lang="ru-RU" sz="2000" dirty="0">
                <a:latin typeface="Monotype Corsiva" pitchFamily="66" charset="0"/>
                <a:cs typeface="Times New Roman" pitchFamily="18" charset="0"/>
              </a:rPr>
              <a:t>4. Вам приходится доверять своему подростку в том, что он старается вести себя разумно.</a:t>
            </a:r>
          </a:p>
          <a:p>
            <a:pPr algn="just"/>
            <a:r>
              <a:rPr lang="ru-RU" sz="2000" dirty="0">
                <a:latin typeface="Monotype Corsiva" pitchFamily="66" charset="0"/>
                <a:cs typeface="Times New Roman" pitchFamily="18" charset="0"/>
              </a:rPr>
              <a:t>5. Вам следует всегда знать, куда он идет и с кем.</a:t>
            </a:r>
          </a:p>
          <a:p>
            <a:pPr algn="just"/>
            <a:r>
              <a:rPr lang="ru-RU" sz="2000" dirty="0">
                <a:latin typeface="Monotype Corsiva" pitchFamily="66" charset="0"/>
                <a:cs typeface="Times New Roman" pitchFamily="18" charset="0"/>
              </a:rPr>
              <a:t>6. Беспристрастный, как бы мимоходом заданный вопрос располагает подростка поделиться с вами своими планами.</a:t>
            </a:r>
          </a:p>
          <a:p>
            <a:pPr algn="just"/>
            <a:r>
              <a:rPr lang="ru-RU" sz="2000" dirty="0">
                <a:latin typeface="Monotype Corsiva" pitchFamily="66" charset="0"/>
                <a:cs typeface="Times New Roman" pitchFamily="18" charset="0"/>
              </a:rPr>
              <a:t>7. Согласованное время прихода соблюдается исправнее, чем установленное.</a:t>
            </a:r>
          </a:p>
          <a:p>
            <a:pPr algn="just"/>
            <a:r>
              <a:rPr lang="ru-RU" sz="2000" dirty="0">
                <a:latin typeface="Monotype Corsiva" pitchFamily="66" charset="0"/>
                <a:cs typeface="Times New Roman" pitchFamily="18" charset="0"/>
              </a:rPr>
              <a:t>8. Когда вы достигли соглашения, проверьте, сможет ли он выполнить свое обещание. </a:t>
            </a:r>
          </a:p>
          <a:p>
            <a:pPr algn="just"/>
            <a:r>
              <a:rPr lang="ru-RU" sz="2000" dirty="0">
                <a:latin typeface="Monotype Corsiva" pitchFamily="66" charset="0"/>
                <a:cs typeface="Times New Roman" pitchFamily="18" charset="0"/>
              </a:rPr>
              <a:t>9. Если после всего этого он опоздает, вы­слушайте его причины. </a:t>
            </a:r>
          </a:p>
          <a:p>
            <a:pPr algn="just"/>
            <a:r>
              <a:rPr lang="ru-RU" sz="2000" dirty="0">
                <a:latin typeface="Monotype Corsiva" pitchFamily="66" charset="0"/>
                <a:cs typeface="Times New Roman" pitchFamily="18" charset="0"/>
              </a:rPr>
              <a:t>10. Займите разумную позицию, но обязательно подчеркните, что вы ожидали в его лице найти хорошо организованного человека.</a:t>
            </a:r>
          </a:p>
          <a:p>
            <a:pPr algn="just"/>
            <a:r>
              <a:rPr lang="ru-RU" sz="2000" dirty="0">
                <a:latin typeface="Monotype Corsiva" pitchFamily="66" charset="0"/>
                <a:cs typeface="Times New Roman" pitchFamily="18" charset="0"/>
              </a:rPr>
              <a:t>11. Если вы считаете, что причины его опоздания уважительные, скажите, что он должен был позвонить и ввести вас в курс дела, чтобы унять ваше беспокойство.</a:t>
            </a:r>
          </a:p>
          <a:p>
            <a:pPr algn="just"/>
            <a:r>
              <a:rPr lang="ru-RU" sz="2000" dirty="0">
                <a:latin typeface="Monotype Corsiva" pitchFamily="66" charset="0"/>
                <a:cs typeface="Times New Roman" pitchFamily="18" charset="0"/>
              </a:rPr>
              <a:t>12. Будьте тверды. Одно опоздание – и в течение всей недели он сидит дома.</a:t>
            </a:r>
          </a:p>
        </p:txBody>
      </p:sp>
    </p:spTree>
    <p:extLst>
      <p:ext uri="{BB962C8B-B14F-4D97-AF65-F5344CB8AC3E}">
        <p14:creationId xmlns="" xmlns:p14="http://schemas.microsoft.com/office/powerpoint/2010/main" val="140637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3016210"/>
          </a:xfrm>
          <a:prstGeom prst="rect">
            <a:avLst/>
          </a:prstGeom>
        </p:spPr>
        <p:txBody>
          <a:bodyPr wrap="square">
            <a:spAutoFit/>
          </a:bodyPr>
          <a:lstStyle/>
          <a:p>
            <a:endParaRPr lang="ru-RU" dirty="0">
              <a:latin typeface="Times New Roman" pitchFamily="18" charset="0"/>
              <a:cs typeface="Times New Roman" pitchFamily="18" charset="0"/>
            </a:endParaRPr>
          </a:p>
          <a:p>
            <a:r>
              <a:rPr lang="ru-RU" sz="2800" b="1" dirty="0">
                <a:latin typeface="Times New Roman" pitchFamily="18" charset="0"/>
                <a:cs typeface="Times New Roman" pitchFamily="18" charset="0"/>
              </a:rPr>
              <a:t>Анкета для обучающихся</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Каков ваш режим дня?</a:t>
            </a:r>
          </a:p>
          <a:p>
            <a:r>
              <a:rPr lang="ru-RU" dirty="0">
                <a:latin typeface="Times New Roman" pitchFamily="18" charset="0"/>
                <a:cs typeface="Times New Roman" pitchFamily="18" charset="0"/>
              </a:rPr>
              <a:t>2. Можете ли вы задерживаться допоздна, предварительно позвонив домой?</a:t>
            </a:r>
          </a:p>
          <a:p>
            <a:r>
              <a:rPr lang="ru-RU" dirty="0">
                <a:latin typeface="Times New Roman" pitchFamily="18" charset="0"/>
                <a:cs typeface="Times New Roman" pitchFamily="18" charset="0"/>
              </a:rPr>
              <a:t>3. Какова чаще всего причина ваших задержек?</a:t>
            </a:r>
          </a:p>
          <a:p>
            <a:r>
              <a:rPr lang="ru-RU" dirty="0">
                <a:latin typeface="Times New Roman" pitchFamily="18" charset="0"/>
                <a:cs typeface="Times New Roman" pitchFamily="18" charset="0"/>
              </a:rPr>
              <a:t>4. Какова реакция родителей на ваше долгое отсутствие?</a:t>
            </a:r>
          </a:p>
          <a:p>
            <a:r>
              <a:rPr lang="ru-RU" dirty="0">
                <a:latin typeface="Times New Roman" pitchFamily="18" charset="0"/>
                <a:cs typeface="Times New Roman" pitchFamily="18" charset="0"/>
              </a:rPr>
              <a:t>5. Вы можете аргументировать необходимость своей задержки или вам этого не хочется?</a:t>
            </a:r>
          </a:p>
          <a:p>
            <a:r>
              <a:rPr lang="ru-RU" dirty="0">
                <a:latin typeface="Times New Roman" pitchFamily="18" charset="0"/>
                <a:cs typeface="Times New Roman" pitchFamily="18" charset="0"/>
              </a:rPr>
              <a:t>6. Встречают ли вас ваши родители?</a:t>
            </a:r>
          </a:p>
        </p:txBody>
      </p:sp>
    </p:spTree>
    <p:extLst>
      <p:ext uri="{BB962C8B-B14F-4D97-AF65-F5344CB8AC3E}">
        <p14:creationId xmlns="" xmlns:p14="http://schemas.microsoft.com/office/powerpoint/2010/main" val="189625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488832" cy="2462213"/>
          </a:xfrm>
          <a:prstGeom prst="rect">
            <a:avLst/>
          </a:prstGeom>
        </p:spPr>
        <p:txBody>
          <a:bodyPr wrap="square">
            <a:spAutoFit/>
          </a:bodyPr>
          <a:lstStyle/>
          <a:p>
            <a:pPr algn="ctr"/>
            <a:r>
              <a:rPr lang="ru-RU" sz="2800" b="1" dirty="0">
                <a:latin typeface="Times New Roman" pitchFamily="18" charset="0"/>
                <a:cs typeface="Times New Roman" pitchFamily="18" charset="0"/>
              </a:rPr>
              <a:t>Анкета для родителей</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Существует ли в семье определенный режим домашней жизни?</a:t>
            </a:r>
          </a:p>
          <a:p>
            <a:r>
              <a:rPr lang="ru-RU" dirty="0">
                <a:latin typeface="Times New Roman" pitchFamily="18" charset="0"/>
                <a:cs typeface="Times New Roman" pitchFamily="18" charset="0"/>
              </a:rPr>
              <a:t>2. Обговаривали ли вы со своим ребенком его режим дня?</a:t>
            </a:r>
          </a:p>
          <a:p>
            <a:r>
              <a:rPr lang="ru-RU" dirty="0">
                <a:latin typeface="Times New Roman" pitchFamily="18" charset="0"/>
                <a:cs typeface="Times New Roman" pitchFamily="18" charset="0"/>
              </a:rPr>
              <a:t>3. Часто ли ваш ребенок задерживается поздно вечером?</a:t>
            </a:r>
          </a:p>
          <a:p>
            <a:r>
              <a:rPr lang="ru-RU" dirty="0">
                <a:latin typeface="Times New Roman" pitchFamily="18" charset="0"/>
                <a:cs typeface="Times New Roman" pitchFamily="18" charset="0"/>
              </a:rPr>
              <a:t>4. Какова причина задержек?</a:t>
            </a:r>
          </a:p>
          <a:p>
            <a:r>
              <a:rPr lang="ru-RU" dirty="0">
                <a:latin typeface="Times New Roman" pitchFamily="18" charset="0"/>
                <a:cs typeface="Times New Roman" pitchFamily="18" charset="0"/>
              </a:rPr>
              <a:t>5. Встречаете ли вы его на улице или ждете дома?</a:t>
            </a:r>
          </a:p>
          <a:p>
            <a:r>
              <a:rPr lang="ru-RU" dirty="0">
                <a:latin typeface="Times New Roman" pitchFamily="18" charset="0"/>
                <a:cs typeface="Times New Roman" pitchFamily="18" charset="0"/>
              </a:rPr>
              <a:t>6. С кем допоздна может задержаться ваш ребенок?</a:t>
            </a:r>
          </a:p>
        </p:txBody>
      </p:sp>
    </p:spTree>
    <p:extLst>
      <p:ext uri="{BB962C8B-B14F-4D97-AF65-F5344CB8AC3E}">
        <p14:creationId xmlns="" xmlns:p14="http://schemas.microsoft.com/office/powerpoint/2010/main" val="122566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rotWithShape="1">
          <a:blip r:embed="rId2">
            <a:extLst>
              <a:ext uri="{28A0092B-C50C-407E-A947-70E740481C1C}">
                <a14:useLocalDpi xmlns="" xmlns:a14="http://schemas.microsoft.com/office/drawing/2010/main" val="0"/>
              </a:ext>
            </a:extLst>
          </a:blip>
          <a:srcRect/>
          <a:stretch/>
        </p:blipFill>
        <p:spPr bwMode="auto">
          <a:xfrm>
            <a:off x="0" y="500042"/>
            <a:ext cx="8644904" cy="5904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7519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86512" y="3429000"/>
            <a:ext cx="2381250" cy="292417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28662" y="714356"/>
            <a:ext cx="5888696" cy="954107"/>
          </a:xfrm>
          <a:prstGeom prst="rect">
            <a:avLst/>
          </a:prstGeom>
        </p:spPr>
        <p:txBody>
          <a:bodyPr wrap="square">
            <a:spAutoFit/>
          </a:bodyPr>
          <a:lstStyle/>
          <a:p>
            <a:pPr algn="ctr"/>
            <a:r>
              <a:rPr lang="ru-RU" sz="2800" b="1" dirty="0">
                <a:latin typeface="Monotype Corsiva" pitchFamily="66" charset="0"/>
                <a:cs typeface="Times New Roman" pitchFamily="18" charset="0"/>
              </a:rPr>
              <a:t>Словесные битвы – неотъемлемая часть </a:t>
            </a:r>
            <a:endParaRPr lang="ru-RU" sz="2800" b="1" dirty="0" smtClean="0">
              <a:latin typeface="Monotype Corsiva" pitchFamily="66" charset="0"/>
              <a:cs typeface="Times New Roman" pitchFamily="18" charset="0"/>
            </a:endParaRPr>
          </a:p>
          <a:p>
            <a:pPr algn="ctr"/>
            <a:r>
              <a:rPr lang="ru-RU" sz="2800" b="1" dirty="0" smtClean="0">
                <a:latin typeface="Monotype Corsiva" pitchFamily="66" charset="0"/>
                <a:cs typeface="Times New Roman" pitchFamily="18" charset="0"/>
              </a:rPr>
              <a:t>воспитательного </a:t>
            </a:r>
            <a:r>
              <a:rPr lang="ru-RU" sz="2800" b="1" dirty="0">
                <a:latin typeface="Monotype Corsiva" pitchFamily="66" charset="0"/>
                <a:cs typeface="Times New Roman" pitchFamily="18" charset="0"/>
              </a:rPr>
              <a:t>процесса. </a:t>
            </a:r>
          </a:p>
        </p:txBody>
      </p:sp>
      <p:sp>
        <p:nvSpPr>
          <p:cNvPr id="3" name="Прямоугольник 2"/>
          <p:cNvSpPr/>
          <p:nvPr/>
        </p:nvSpPr>
        <p:spPr>
          <a:xfrm>
            <a:off x="357158" y="2285992"/>
            <a:ext cx="7858180" cy="923330"/>
          </a:xfrm>
          <a:prstGeom prst="rect">
            <a:avLst/>
          </a:prstGeom>
        </p:spPr>
        <p:txBody>
          <a:bodyPr wrap="square">
            <a:spAutoFit/>
          </a:bodyPr>
          <a:lstStyle/>
          <a:p>
            <a:pPr algn="just"/>
            <a:r>
              <a:rPr lang="ru-RU" dirty="0">
                <a:latin typeface="Times New Roman" pitchFamily="18" charset="0"/>
                <a:cs typeface="Times New Roman" pitchFamily="18" charset="0"/>
              </a:rPr>
              <a:t>Матери и дочери ругаются чаще, чем другие члены семей, - в среднем раз в каждые 2,5 дня. Продолжительность каждого из таких столкновений - 15 </a:t>
            </a:r>
            <a:r>
              <a:rPr lang="ru-RU" dirty="0" smtClean="0">
                <a:latin typeface="Times New Roman" pitchFamily="18" charset="0"/>
                <a:cs typeface="Times New Roman" pitchFamily="18" charset="0"/>
              </a:rPr>
              <a:t>минут.</a:t>
            </a:r>
            <a:endParaRPr lang="ru-RU"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1500166" y="4929198"/>
            <a:ext cx="2143140" cy="142743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57158" y="3714752"/>
            <a:ext cx="5891425" cy="923330"/>
          </a:xfrm>
          <a:prstGeom prst="rect">
            <a:avLst/>
          </a:prstGeom>
        </p:spPr>
        <p:txBody>
          <a:bodyPr wrap="square">
            <a:spAutoFit/>
          </a:bodyPr>
          <a:lstStyle/>
          <a:p>
            <a:pPr algn="just"/>
            <a:r>
              <a:rPr lang="ru-RU" dirty="0" smtClean="0">
                <a:latin typeface="Times New Roman" pitchFamily="18" charset="0"/>
                <a:cs typeface="Times New Roman" pitchFamily="18" charset="0"/>
              </a:rPr>
              <a:t>Девушки-подростки выкладывают </a:t>
            </a:r>
            <a:r>
              <a:rPr lang="ru-RU" dirty="0">
                <a:latin typeface="Times New Roman" pitchFamily="18" charset="0"/>
                <a:cs typeface="Times New Roman" pitchFamily="18" charset="0"/>
              </a:rPr>
              <a:t>перед ними информацию о своих интересах, способностях и взглядах на </a:t>
            </a:r>
            <a:r>
              <a:rPr lang="ru-RU" dirty="0" smtClean="0">
                <a:latin typeface="Times New Roman" pitchFamily="18" charset="0"/>
                <a:cs typeface="Times New Roman" pitchFamily="18" charset="0"/>
              </a:rPr>
              <a:t>будущее.</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416940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8934" y="901620"/>
            <a:ext cx="8006573" cy="923330"/>
          </a:xfrm>
          <a:prstGeom prst="rect">
            <a:avLst/>
          </a:prstGeom>
        </p:spPr>
        <p:txBody>
          <a:bodyPr wrap="square">
            <a:spAutoFit/>
          </a:bodyPr>
          <a:lstStyle/>
          <a:p>
            <a:pPr algn="just"/>
            <a:r>
              <a:rPr lang="ru-RU" dirty="0" smtClean="0">
                <a:latin typeface="Times New Roman" pitchFamily="18" charset="0"/>
                <a:cs typeface="Times New Roman" pitchFamily="18" charset="0"/>
              </a:rPr>
              <a:t>Считается, что </a:t>
            </a:r>
            <a:r>
              <a:rPr lang="ru-RU" dirty="0">
                <a:latin typeface="Times New Roman" pitchFamily="18" charset="0"/>
                <a:cs typeface="Times New Roman" pitchFamily="18" charset="0"/>
              </a:rPr>
              <a:t>парни переходного возраста очень мрачны и агрессивны, но они вступают в конфликты с родителями лишь раз в четыре дня, и каждый такой бой длится не больше шести минут. </a:t>
            </a:r>
          </a:p>
        </p:txBody>
      </p:sp>
      <p:pic>
        <p:nvPicPr>
          <p:cNvPr id="205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86050" y="1785926"/>
            <a:ext cx="3273091" cy="30243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9374" y="507814"/>
            <a:ext cx="8277082" cy="369332"/>
          </a:xfrm>
          <a:prstGeom prst="rect">
            <a:avLst/>
          </a:prstGeom>
        </p:spPr>
        <p:txBody>
          <a:bodyPr wrap="square">
            <a:spAutoFit/>
          </a:bodyPr>
          <a:lstStyle/>
          <a:p>
            <a:r>
              <a:rPr lang="ru-RU" dirty="0" smtClean="0">
                <a:latin typeface="Times New Roman" pitchFamily="18" charset="0"/>
                <a:cs typeface="Times New Roman" pitchFamily="18" charset="0"/>
              </a:rPr>
              <a:t>Юноши </a:t>
            </a:r>
            <a:r>
              <a:rPr lang="ru-RU" dirty="0">
                <a:latin typeface="Times New Roman" pitchFamily="18" charset="0"/>
                <a:cs typeface="Times New Roman" pitchFamily="18" charset="0"/>
              </a:rPr>
              <a:t>тоже должны проходить через словесные битвы со своими  родителями.</a:t>
            </a:r>
          </a:p>
        </p:txBody>
      </p:sp>
      <p:sp>
        <p:nvSpPr>
          <p:cNvPr id="5" name="Прямоугольник 4"/>
          <p:cNvSpPr/>
          <p:nvPr/>
        </p:nvSpPr>
        <p:spPr>
          <a:xfrm>
            <a:off x="536102" y="4945098"/>
            <a:ext cx="7883459" cy="923330"/>
          </a:xfrm>
          <a:prstGeom prst="rect">
            <a:avLst/>
          </a:prstGeom>
        </p:spPr>
        <p:txBody>
          <a:bodyPr wrap="square">
            <a:spAutoFit/>
          </a:bodyPr>
          <a:lstStyle/>
          <a:p>
            <a:pPr algn="just"/>
            <a:r>
              <a:rPr lang="ru-RU" dirty="0">
                <a:latin typeface="Times New Roman" pitchFamily="18" charset="0"/>
                <a:cs typeface="Times New Roman" pitchFamily="18" charset="0"/>
              </a:rPr>
              <a:t>Ссоры становятся опасными, когда ребенок любого возраста начинает чувствовать, что его никто не слушает, что его точку зрения просто игнорируют.</a:t>
            </a:r>
          </a:p>
        </p:txBody>
      </p:sp>
      <p:sp>
        <p:nvSpPr>
          <p:cNvPr id="6" name="Прямоугольник 5"/>
          <p:cNvSpPr/>
          <p:nvPr/>
        </p:nvSpPr>
        <p:spPr>
          <a:xfrm>
            <a:off x="576868" y="5868428"/>
            <a:ext cx="7869774" cy="369332"/>
          </a:xfrm>
          <a:prstGeom prst="rect">
            <a:avLst/>
          </a:prstGeom>
        </p:spPr>
        <p:txBody>
          <a:bodyPr wrap="square">
            <a:spAutoFit/>
          </a:bodyPr>
          <a:lstStyle/>
          <a:p>
            <a:r>
              <a:rPr lang="ru-RU" dirty="0" smtClean="0">
                <a:latin typeface="Times New Roman" pitchFamily="18" charset="0"/>
                <a:cs typeface="Times New Roman" pitchFamily="18" charset="0"/>
              </a:rPr>
              <a:t>Он </a:t>
            </a:r>
            <a:r>
              <a:rPr lang="ru-RU" dirty="0">
                <a:latin typeface="Times New Roman" pitchFamily="18" charset="0"/>
                <a:cs typeface="Times New Roman" pitchFamily="18" charset="0"/>
              </a:rPr>
              <a:t>постоянно будет находиться в состоянии </a:t>
            </a:r>
            <a:r>
              <a:rPr lang="ru-RU" dirty="0" smtClean="0">
                <a:latin typeface="Times New Roman" pitchFamily="18" charset="0"/>
                <a:cs typeface="Times New Roman" pitchFamily="18" charset="0"/>
              </a:rPr>
              <a:t>стресса. А </a:t>
            </a:r>
            <a:r>
              <a:rPr lang="ru-RU" dirty="0">
                <a:latin typeface="Times New Roman" pitchFamily="18" charset="0"/>
                <a:cs typeface="Times New Roman" pitchFamily="18" charset="0"/>
              </a:rPr>
              <a:t>это вредно.</a:t>
            </a:r>
          </a:p>
        </p:txBody>
      </p:sp>
    </p:spTree>
    <p:extLst>
      <p:ext uri="{BB962C8B-B14F-4D97-AF65-F5344CB8AC3E}">
        <p14:creationId xmlns="" xmlns:p14="http://schemas.microsoft.com/office/powerpoint/2010/main" val="85224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49" y="3000372"/>
            <a:ext cx="3286148" cy="2865521"/>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332656"/>
            <a:ext cx="4493553" cy="523220"/>
          </a:xfrm>
          <a:prstGeom prst="rect">
            <a:avLst/>
          </a:prstGeom>
        </p:spPr>
        <p:txBody>
          <a:bodyPr wrap="square">
            <a:spAutoFit/>
          </a:bodyPr>
          <a:lstStyle/>
          <a:p>
            <a:r>
              <a:rPr lang="ru-RU" sz="2800" b="1" dirty="0">
                <a:latin typeface="Monotype Corsiva" pitchFamily="66" charset="0"/>
                <a:cs typeface="Times New Roman" pitchFamily="18" charset="0"/>
              </a:rPr>
              <a:t>Важно ли, где он и с кем он?</a:t>
            </a:r>
          </a:p>
        </p:txBody>
      </p:sp>
      <p:sp>
        <p:nvSpPr>
          <p:cNvPr id="3" name="Прямоугольник 2"/>
          <p:cNvSpPr/>
          <p:nvPr/>
        </p:nvSpPr>
        <p:spPr>
          <a:xfrm>
            <a:off x="357988" y="855876"/>
            <a:ext cx="8213677" cy="2031325"/>
          </a:xfrm>
          <a:prstGeom prst="rect">
            <a:avLst/>
          </a:prstGeom>
        </p:spPr>
        <p:txBody>
          <a:bodyPr wrap="square">
            <a:spAutoFit/>
          </a:bodyPr>
          <a:lstStyle/>
          <a:p>
            <a:pPr algn="just"/>
            <a:r>
              <a:rPr lang="ru-RU" dirty="0">
                <a:latin typeface="Times New Roman" pitchFamily="18" charset="0"/>
                <a:cs typeface="Times New Roman" pitchFamily="18" charset="0"/>
              </a:rPr>
              <a:t>Когда группа подростков собирается вместе, их поведение резко отличается от того, как они себя ведут по отдельности. Компания оказывает сильное давление на подростка, задавая тон во всем, поэтому он решает ни в чем не отставать от других. Конечно, если затевается что-то нехорошее, оно обязательно совершается, если подростки допоздна шатаются по улицам. Особенный риск представляют всякие сомнительные вечеринки, где доступен алкоголь и где каждый предполагает хорошенько поразвлечься.</a:t>
            </a:r>
          </a:p>
        </p:txBody>
      </p:sp>
      <p:pic>
        <p:nvPicPr>
          <p:cNvPr id="5" name="Picture 2"/>
          <p:cNvPicPr>
            <a:picLocks noChangeAspect="1" noChangeArrowheads="1"/>
          </p:cNvPicPr>
          <p:nvPr/>
        </p:nvPicPr>
        <p:blipFill>
          <a:blip r:embed="rId3" cstate="screen">
            <a:extLst>
              <a:ext uri="{28A0092B-C50C-407E-A947-70E740481C1C}"/>
            </a:extLst>
          </a:blip>
          <a:srcRect/>
          <a:stretch>
            <a:fillRect/>
          </a:stretch>
        </p:blipFill>
        <p:spPr bwMode="auto">
          <a:xfrm>
            <a:off x="4786314" y="3429000"/>
            <a:ext cx="3322334" cy="2340232"/>
          </a:xfrm>
          <a:prstGeom prst="rect">
            <a:avLst/>
          </a:prstGeom>
          <a:ln>
            <a:noFill/>
          </a:ln>
          <a:effectLst>
            <a:softEdge rad="112500"/>
          </a:effectLst>
          <a:extLst>
            <a:ext uri="{909E8E84-426E-40DD-AFC4-6F175D3DCCD1}"/>
            <a:ext uri="{91240B29-F687-4F45-9708-019B960494DF}"/>
            <a:ext uri="{AF507438-7753-43E0-B8FC-AC1667EBCBE1}"/>
          </a:extLst>
        </p:spPr>
      </p:pic>
    </p:spTree>
    <p:extLst>
      <p:ext uri="{BB962C8B-B14F-4D97-AF65-F5344CB8AC3E}">
        <p14:creationId xmlns="" xmlns:p14="http://schemas.microsoft.com/office/powerpoint/2010/main" val="113290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500034" y="2071678"/>
            <a:ext cx="3504991" cy="3123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07704" y="620688"/>
            <a:ext cx="5394425" cy="523220"/>
          </a:xfrm>
          <a:prstGeom prst="rect">
            <a:avLst/>
          </a:prstGeom>
        </p:spPr>
        <p:txBody>
          <a:bodyPr wrap="none">
            <a:spAutoFit/>
          </a:bodyPr>
          <a:lstStyle/>
          <a:p>
            <a:r>
              <a:rPr lang="ru-RU" sz="2800" b="1" dirty="0">
                <a:latin typeface="Monotype Corsiva" pitchFamily="66" charset="0"/>
              </a:rPr>
              <a:t>Обговорите время возвращения домой.</a:t>
            </a:r>
          </a:p>
        </p:txBody>
      </p:sp>
      <p:sp>
        <p:nvSpPr>
          <p:cNvPr id="3" name="Прямоугольник 2"/>
          <p:cNvSpPr/>
          <p:nvPr/>
        </p:nvSpPr>
        <p:spPr>
          <a:xfrm>
            <a:off x="4286248" y="1844824"/>
            <a:ext cx="4390208" cy="2862322"/>
          </a:xfrm>
          <a:prstGeom prst="rect">
            <a:avLst/>
          </a:prstGeom>
        </p:spPr>
        <p:txBody>
          <a:bodyPr wrap="square">
            <a:spAutoFit/>
          </a:bodyPr>
          <a:lstStyle/>
          <a:p>
            <a:pPr algn="just"/>
            <a:r>
              <a:rPr lang="ru-RU" sz="2000" dirty="0">
                <a:latin typeface="Times New Roman" pitchFamily="18" charset="0"/>
                <a:cs typeface="Times New Roman" pitchFamily="18" charset="0"/>
              </a:rPr>
              <a:t>В какое время подросток должен приходить домой? Здесь необходимо подчеркнуть, что согласованное время прихода соблюдается исправнее, чем установленное. Спросите своего подростка, в какое время для его возраста разумно возвращаться домой, затем обговорите час, устраивающий вас обоих. </a:t>
            </a:r>
          </a:p>
        </p:txBody>
      </p:sp>
    </p:spTree>
    <p:extLst>
      <p:ext uri="{BB962C8B-B14F-4D97-AF65-F5344CB8AC3E}">
        <p14:creationId xmlns="" xmlns:p14="http://schemas.microsoft.com/office/powerpoint/2010/main" val="224690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093" t="8756" r="7048" b="13355"/>
          <a:stretch/>
        </p:blipFill>
        <p:spPr bwMode="auto">
          <a:xfrm>
            <a:off x="2428860" y="714356"/>
            <a:ext cx="3542691" cy="314327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1472" y="4000504"/>
            <a:ext cx="8280920" cy="1477328"/>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Если </a:t>
            </a:r>
            <a:r>
              <a:rPr lang="ru-RU" dirty="0" smtClean="0">
                <a:latin typeface="Times New Roman" pitchFamily="18" charset="0"/>
                <a:cs typeface="Times New Roman" pitchFamily="18" charset="0"/>
              </a:rPr>
              <a:t>он </a:t>
            </a:r>
            <a:r>
              <a:rPr lang="ru-RU" dirty="0">
                <a:latin typeface="Times New Roman" pitchFamily="18" charset="0"/>
                <a:cs typeface="Times New Roman" pitchFamily="18" charset="0"/>
              </a:rPr>
              <a:t>опоздает, выслушайте его причины. Они могут оказаться уважительными. Займите разумную позицию, но обязательно подчеркните, что вы ожидали в его лице найти хорошо организованного человека. Если вы считаете, что причины его опоздания уважительные, скажите, что он должен был позвонить </a:t>
            </a:r>
            <a:r>
              <a:rPr lang="ru-RU" dirty="0" smtClean="0">
                <a:latin typeface="Times New Roman" pitchFamily="18" charset="0"/>
                <a:cs typeface="Times New Roman" pitchFamily="18" charset="0"/>
              </a:rPr>
              <a:t>чтобы </a:t>
            </a:r>
            <a:r>
              <a:rPr lang="ru-RU" dirty="0">
                <a:latin typeface="Times New Roman" pitchFamily="18" charset="0"/>
                <a:cs typeface="Times New Roman" pitchFamily="18" charset="0"/>
              </a:rPr>
              <a:t>унять ваше беспокойство.</a:t>
            </a:r>
          </a:p>
        </p:txBody>
      </p:sp>
    </p:spTree>
    <p:extLst>
      <p:ext uri="{BB962C8B-B14F-4D97-AF65-F5344CB8AC3E}">
        <p14:creationId xmlns="" xmlns:p14="http://schemas.microsoft.com/office/powerpoint/2010/main" val="2733875060"/>
      </p:ext>
    </p:extLst>
  </p:cSld>
  <p:clrMapOvr>
    <a:masterClrMapping/>
  </p:clrMapOvr>
</p:sld>
</file>

<file path=ppt/theme/theme1.xml><?xml version="1.0" encoding="utf-8"?>
<a:theme xmlns:a="http://schemas.openxmlformats.org/drawingml/2006/main" name="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259040</TotalTime>
  <Words>694</Words>
  <Application>Microsoft Office PowerPoint</Application>
  <PresentationFormat>Экран (4:3)</PresentationFormat>
  <Paragraphs>46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Составная</vt:lpstr>
      <vt:lpstr>Позднее возвращение домой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Позднее возвращение домой</dc:title>
  <dc:creator>worm</dc:creator>
  <cp:lastModifiedBy>Zver</cp:lastModifiedBy>
  <cp:revision>25</cp:revision>
  <dcterms:created xsi:type="dcterms:W3CDTF">2013-03-13T14:42:47Z</dcterms:created>
  <dcterms:modified xsi:type="dcterms:W3CDTF">2006-11-21T18:53:20Z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