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3" r:id="rId4"/>
    <p:sldId id="286" r:id="rId5"/>
    <p:sldId id="287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9" r:id="rId21"/>
    <p:sldId id="280" r:id="rId22"/>
    <p:sldId id="275" r:id="rId23"/>
    <p:sldId id="276" r:id="rId24"/>
    <p:sldId id="281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0000FF"/>
    <a:srgbClr val="D60093"/>
    <a:srgbClr val="66FF33"/>
    <a:srgbClr val="00CC66"/>
    <a:srgbClr val="A50021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D5EE2-F173-47B1-B686-6CC6532AC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53BA8-5848-4370-9CAD-2B2B2C57E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E224D-6037-460D-9B22-DF04FEB42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58F9-C5FD-49D0-87E0-09173EF9B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CB6F-B4FF-4285-AF0D-A3604E127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5322-31D9-4CF8-B4A2-3A06DB33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86DF8-C3D8-4DCC-A601-33192465F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DAE56-693E-476E-A9FC-C34FCA0B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69F31-AB3E-4E1B-8B7F-5636E2A33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A6487-A6A3-4C15-AED5-FC48DE5CD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87837-6BCD-4493-A877-DB3749DF7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6BE1-B819-44B0-93B1-10B69E444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E476-C4C6-49DD-989D-6C716F25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28C6A-DA0B-4EBC-9A93-67B84536E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1B33F4A-52ED-4447-BD43-4BEE0BF7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ima@Oksana\Downloads\&#1044;&#1084;&#1080;&#1090;&#1088;&#1080;&#1081;_&#1041;&#1086;&#1088;&#1080;&#1089;&#1086;&#1074;&#1080;&#1095;_&#1050;&#1072;&#1073;&#1072;&#1083;&#1077;&#1074;&#1089;&#1082;&#1080;&#1081;_-_&#1064;&#1082;&#1086;&#1083;&#1100;&#1085;&#1099;&#1077;_&#1075;&#1086;&#1076;&#1099;_(-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/>
          </p:cNvSpPr>
          <p:nvPr>
            <p:ph type="subTitle" idx="4294967295"/>
          </p:nvPr>
        </p:nvSpPr>
        <p:spPr>
          <a:xfrm>
            <a:off x="3571875" y="3500438"/>
            <a:ext cx="5357813" cy="1714500"/>
          </a:xfrm>
        </p:spPr>
        <p:txBody>
          <a:bodyPr/>
          <a:lstStyle/>
          <a:p>
            <a:pPr marL="0" indent="0" algn="ctr" eaLnBrk="1" hangingPunct="1">
              <a:buClr>
                <a:srgbClr val="000000"/>
              </a:buClr>
              <a:buFontTx/>
              <a:buNone/>
            </a:pPr>
            <a:r>
              <a:rPr lang="ru-RU" sz="2400" b="1" u="sng" smtClean="0">
                <a:solidFill>
                  <a:srgbClr val="0000FF"/>
                </a:solidFill>
                <a:latin typeface="Constantia" pitchFamily="18" charset="0"/>
              </a:rPr>
              <a:t>Выполнила: </a:t>
            </a:r>
          </a:p>
          <a:p>
            <a:pPr marL="0" indent="0" algn="ctr" eaLnBrk="1" hangingPunct="1">
              <a:buClr>
                <a:srgbClr val="000000"/>
              </a:buClr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Georgia" pitchFamily="18" charset="0"/>
              </a:rPr>
              <a:t>Илюхина Оксана Александровна</a:t>
            </a:r>
          </a:p>
          <a:p>
            <a:pPr marL="0" indent="0" algn="ctr" eaLnBrk="1" hangingPunct="1">
              <a:buClr>
                <a:srgbClr val="000000"/>
              </a:buClr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Georgia" pitchFamily="18" charset="0"/>
              </a:rPr>
              <a:t>классный руководитель </a:t>
            </a:r>
          </a:p>
          <a:p>
            <a:pPr marL="0" indent="0" algn="ctr" eaLnBrk="1" hangingPunct="1">
              <a:buClr>
                <a:srgbClr val="000000"/>
              </a:buClr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Georgia" pitchFamily="18" charset="0"/>
              </a:rPr>
              <a:t>5 «Б» класса</a:t>
            </a:r>
          </a:p>
          <a:p>
            <a:pPr marL="0" indent="0" algn="ctr" eaLnBrk="1" hangingPunct="1">
              <a:buClr>
                <a:srgbClr val="000000"/>
              </a:buClr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Georgia" pitchFamily="18" charset="0"/>
              </a:rPr>
              <a:t> МБОУ СОШ №22</a:t>
            </a:r>
          </a:p>
          <a:p>
            <a:pPr marL="0" indent="0" algn="ctr" eaLnBrk="1" hangingPunct="1">
              <a:buClr>
                <a:srgbClr val="000000"/>
              </a:buClr>
              <a:buFontTx/>
              <a:buNone/>
            </a:pPr>
            <a:r>
              <a:rPr lang="ru-RU" sz="2400" b="1" smtClean="0">
                <a:solidFill>
                  <a:srgbClr val="0000FF"/>
                </a:solidFill>
                <a:latin typeface="Georgia" pitchFamily="18" charset="0"/>
              </a:rPr>
              <a:t>Узловая 2013</a:t>
            </a:r>
          </a:p>
          <a:p>
            <a:pPr marL="0" indent="0" algn="ctr" eaLnBrk="1" hangingPunct="1">
              <a:buClr>
                <a:srgbClr val="000000"/>
              </a:buClr>
              <a:buFontTx/>
              <a:buNone/>
            </a:pPr>
            <a:endParaRPr lang="ru-RU" sz="24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ru-RU" sz="2800" smtClean="0"/>
          </a:p>
        </p:txBody>
      </p:sp>
      <p:pic>
        <p:nvPicPr>
          <p:cNvPr id="3076" name="Picture 6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76700"/>
            <a:ext cx="2990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Прямоугольник 3"/>
          <p:cNvPicPr>
            <a:picLocks noGrp="1" noChangeArrowheads="1"/>
          </p:cNvPicPr>
          <p:nvPr>
            <p:ph type="ctrTitle" idx="4294967295"/>
          </p:nvPr>
        </p:nvPicPr>
        <p:blipFill>
          <a:blip r:embed="rId4"/>
          <a:srcRect/>
          <a:stretch>
            <a:fillRect/>
          </a:stretch>
        </p:blipFill>
        <p:spPr>
          <a:xfrm rot="21232129">
            <a:off x="1131888" y="828675"/>
            <a:ext cx="7632700" cy="2881313"/>
          </a:xfrm>
        </p:spPr>
      </p:pic>
      <p:pic>
        <p:nvPicPr>
          <p:cNvPr id="6" name="Picture 6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42"/>
            <a:ext cx="2990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sz="6600" smtClean="0">
                <a:solidFill>
                  <a:schemeClr val="bg2"/>
                </a:solidFill>
                <a:latin typeface="Monotype Corsiva" pitchFamily="66" charset="0"/>
              </a:rPr>
              <a:t>Заголовок слайда</a:t>
            </a:r>
          </a:p>
        </p:txBody>
      </p:sp>
      <p:pic>
        <p:nvPicPr>
          <p:cNvPr id="9219" name="Picture 6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1476375" y="836613"/>
            <a:ext cx="698341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366FF"/>
                </a:solidFill>
                <a:cs typeface="Arial" charset="0"/>
              </a:rPr>
              <a:t>Ни для кого не секрет, что в вопросах воспитания ребенка в семье существует немало проблемных ситуаций. Иногда родители настолько озабочены сложившейся ситуацией и напуганы ею, что у ни не хватает мужества поделиться ею с педагогами и специалистами для того чтобы принять верное решение.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6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СИТУАЦИЯ 1</a:t>
            </a:r>
          </a:p>
        </p:txBody>
      </p:sp>
      <p:sp>
        <p:nvSpPr>
          <p:cNvPr id="10244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57200" y="1557338"/>
            <a:ext cx="4402138" cy="467995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r>
              <a:rPr lang="ru-RU" sz="2600" b="1" smtClean="0">
                <a:solidFill>
                  <a:schemeClr val="accent2"/>
                </a:solidFill>
                <a:latin typeface="Arial Narrow" pitchFamily="34" charset="0"/>
              </a:rPr>
              <a:t>В последнее время ребенок очень изменился, мало общается с близкими людьми, молчит, подолгу о чем-то думает. На все расспросы родителей отвечает уклончиво, либо вообще уходит от ответов. Родители склонны думать, что ребенок страдает, но причины скрывает. 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ru-RU" b="1" smtClean="0">
                <a:solidFill>
                  <a:srgbClr val="0000FF"/>
                </a:solidFill>
                <a:latin typeface="Arial Narrow" pitchFamily="34" charset="0"/>
              </a:rPr>
              <a:t>Как поступить в такой ситуации?</a:t>
            </a:r>
          </a:p>
          <a:p>
            <a:pPr marL="273050" indent="-273050" eaLnBrk="1" hangingPunct="1">
              <a:buFontTx/>
              <a:buNone/>
            </a:pPr>
            <a:endParaRPr lang="ru-RU" sz="280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10245" name="Содержимое 6" descr="i 1.jpe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309853">
            <a:off x="4868863" y="2179638"/>
            <a:ext cx="3940175" cy="2535237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428750" y="285750"/>
            <a:ext cx="6929438" cy="1000125"/>
          </a:xfrm>
        </p:spPr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62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971550" y="1916113"/>
            <a:ext cx="720090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rgbClr val="803AC6"/>
                </a:solidFill>
                <a:latin typeface="Century Schoolbook" pitchFamily="18" charset="0"/>
              </a:rPr>
              <a:t>Пытаться разговорить ребенка, используя </a:t>
            </a:r>
            <a:r>
              <a:rPr lang="ru-RU" sz="2600" b="1">
                <a:solidFill>
                  <a:srgbClr val="803AC6"/>
                </a:solidFill>
                <a:latin typeface="Arial Narrow" pitchFamily="34" charset="0"/>
              </a:rPr>
              <a:t>«</a:t>
            </a:r>
            <a:r>
              <a:rPr lang="ru-RU" sz="2600" b="1">
                <a:solidFill>
                  <a:srgbClr val="803AC6"/>
                </a:solidFill>
                <a:latin typeface="Century Schoolbook" pitchFamily="18" charset="0"/>
              </a:rPr>
              <a:t>Я </a:t>
            </a:r>
            <a:r>
              <a:rPr lang="ru-RU" sz="2600" b="1">
                <a:solidFill>
                  <a:srgbClr val="803AC6"/>
                </a:solidFill>
                <a:latin typeface="Arial Narrow" pitchFamily="34" charset="0"/>
              </a:rPr>
              <a:t>–</a:t>
            </a:r>
            <a:r>
              <a:rPr lang="ru-RU" sz="2600" b="1">
                <a:solidFill>
                  <a:srgbClr val="803AC6"/>
                </a:solidFill>
                <a:latin typeface="Century Schoolbook" pitchFamily="18" charset="0"/>
              </a:rPr>
              <a:t> высказываю</a:t>
            </a:r>
            <a:r>
              <a:rPr lang="ru-RU" sz="2600" b="1">
                <a:solidFill>
                  <a:srgbClr val="803AC6"/>
                </a:solidFill>
                <a:latin typeface="Arial Narrow" pitchFamily="34" charset="0"/>
              </a:rPr>
              <a:t>…»</a:t>
            </a:r>
            <a:r>
              <a:rPr lang="ru-RU" sz="2600" b="1">
                <a:solidFill>
                  <a:srgbClr val="803AC6"/>
                </a:solidFill>
                <a:latin typeface="Century Schoolbook" pitchFamily="18" charset="0"/>
              </a:rPr>
              <a:t>. </a:t>
            </a:r>
            <a:r>
              <a:rPr lang="ru-RU" sz="2600" b="1">
                <a:solidFill>
                  <a:srgbClr val="803AC6"/>
                </a:solidFill>
                <a:latin typeface="Arial Narrow" pitchFamily="34" charset="0"/>
              </a:rPr>
              <a:t>«</a:t>
            </a:r>
            <a:r>
              <a:rPr lang="ru-RU" sz="2600" b="1">
                <a:solidFill>
                  <a:srgbClr val="803AC6"/>
                </a:solidFill>
                <a:latin typeface="Century Schoolbook" pitchFamily="18" charset="0"/>
              </a:rPr>
              <a:t>Я </a:t>
            </a:r>
            <a:r>
              <a:rPr lang="ru-RU" sz="2600" b="1">
                <a:solidFill>
                  <a:srgbClr val="803AC6"/>
                </a:solidFill>
                <a:latin typeface="Arial Narrow" pitchFamily="34" charset="0"/>
              </a:rPr>
              <a:t>–</a:t>
            </a:r>
            <a:r>
              <a:rPr lang="ru-RU" sz="2600" b="1">
                <a:solidFill>
                  <a:srgbClr val="803AC6"/>
                </a:solidFill>
                <a:latin typeface="Century Schoolbook" pitchFamily="18" charset="0"/>
              </a:rPr>
              <a:t> чувствую</a:t>
            </a:r>
            <a:r>
              <a:rPr lang="ru-RU" sz="2600" b="1">
                <a:solidFill>
                  <a:srgbClr val="803AC6"/>
                </a:solidFill>
                <a:latin typeface="Arial Narrow" pitchFamily="34" charset="0"/>
              </a:rPr>
              <a:t>…»</a:t>
            </a:r>
            <a:r>
              <a:rPr lang="ru-RU" sz="2600" b="1">
                <a:solidFill>
                  <a:srgbClr val="803AC6"/>
                </a:solidFill>
                <a:latin typeface="Century Schoolbook" pitchFamily="18" charset="0"/>
              </a:rPr>
              <a:t> </a:t>
            </a:r>
            <a:r>
              <a:rPr lang="ru-RU" sz="2600" b="1">
                <a:solidFill>
                  <a:srgbClr val="803AC6"/>
                </a:solidFill>
                <a:latin typeface="Arial Narrow" pitchFamily="34" charset="0"/>
              </a:rPr>
              <a:t>…</a:t>
            </a:r>
            <a:endParaRPr lang="ru-RU" sz="2600" b="1">
              <a:solidFill>
                <a:srgbClr val="803AC6"/>
              </a:solidFill>
              <a:latin typeface="Century Schoolbook" pitchFamily="18" charset="0"/>
            </a:endParaRPr>
          </a:p>
          <a:p>
            <a:endParaRPr lang="ru-RU" sz="2600">
              <a:solidFill>
                <a:srgbClr val="803AC6"/>
              </a:solidFill>
              <a:latin typeface="Century Schoolbook" pitchFamily="18" charset="0"/>
            </a:endParaRPr>
          </a:p>
          <a:p>
            <a:r>
              <a:rPr lang="ru-RU" sz="2600" b="1">
                <a:solidFill>
                  <a:srgbClr val="0000FF"/>
                </a:solidFill>
                <a:latin typeface="Century Schoolbook" pitchFamily="18" charset="0"/>
              </a:rPr>
              <a:t>Проконсультироваться у психолога или психоневролога, чтобы исключить патологию.</a:t>
            </a:r>
          </a:p>
          <a:p>
            <a:endParaRPr lang="ru-RU" sz="2600" b="1">
              <a:solidFill>
                <a:srgbClr val="803AC6"/>
              </a:solidFill>
              <a:latin typeface="Century Schoolbook" pitchFamily="18" charset="0"/>
            </a:endParaRPr>
          </a:p>
          <a:p>
            <a:r>
              <a:rPr lang="ru-RU" sz="2600" b="1">
                <a:solidFill>
                  <a:srgbClr val="803AC6"/>
                </a:solidFill>
                <a:latin typeface="Century Schoolbook" pitchFamily="18" charset="0"/>
              </a:rPr>
              <a:t>Попытаться отвлечь ребенка совместным активным отдыхом, поездкой, делом.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9900"/>
                </a:solidFill>
              </a:rPr>
              <a:t>Обсуждение ситуаций</a:t>
            </a:r>
          </a:p>
        </p:txBody>
      </p:sp>
      <p:pic>
        <p:nvPicPr>
          <p:cNvPr id="12292" name="Содержимое 8" descr="SDC1001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85938" y="1857375"/>
            <a:ext cx="6034087" cy="4525963"/>
          </a:xfrm>
        </p:spPr>
      </p:pic>
      <p:pic>
        <p:nvPicPr>
          <p:cNvPr id="12293" name="Picture 6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500563"/>
            <a:ext cx="274478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Times New Roman" pitchFamily="18" charset="0"/>
              </a:rPr>
              <a:t>Ситуация 2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714750" y="1600200"/>
            <a:ext cx="49720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100" b="1" smtClean="0">
                <a:solidFill>
                  <a:srgbClr val="007EEA"/>
                </a:solidFill>
                <a:latin typeface="Century Schoolbook" pitchFamily="18" charset="0"/>
              </a:rPr>
              <a:t>    В конце учебной четверти вы получаете дневник своего ребенка и видите, что результат учения весьма и весьма успешный. Вы рады, хвалите ребенка за достигнутые успехи, но через пару дней вас приглашают в школу для серьезного разговора, и там вы узнаете, что ваш сын (или дочь) исправил оценки в дневнике и расписался за классного руководителя.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100" b="1" smtClean="0">
                <a:solidFill>
                  <a:srgbClr val="FF0000"/>
                </a:solidFill>
                <a:latin typeface="Century Schoolbook" pitchFamily="18" charset="0"/>
              </a:rPr>
              <a:t>    Результаты учения плохие, и ваш ребенок вас обманул.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Century Schoolbook" pitchFamily="18" charset="0"/>
            </a:endParaRPr>
          </a:p>
        </p:txBody>
      </p:sp>
      <p:pic>
        <p:nvPicPr>
          <p:cNvPr id="13317" name="Содержимое 6" descr="2.jpe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2054225"/>
            <a:ext cx="3017838" cy="3017838"/>
          </a:xfr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428750" y="285750"/>
            <a:ext cx="6929438" cy="1000125"/>
          </a:xfrm>
        </p:spPr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6000" b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124075" y="1773238"/>
            <a:ext cx="590391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9900"/>
                </a:solidFill>
                <a:latin typeface="Century Schoolbook" pitchFamily="18" charset="0"/>
              </a:rPr>
              <a:t>Объяснить ребенку, что говорить правду, какая бы она не была </a:t>
            </a:r>
            <a:r>
              <a:rPr lang="ru-RU" sz="2000" b="1">
                <a:solidFill>
                  <a:srgbClr val="009900"/>
                </a:solidFill>
              </a:rPr>
              <a:t>–</a:t>
            </a:r>
            <a:r>
              <a:rPr lang="ru-RU" sz="2000" b="1">
                <a:solidFill>
                  <a:srgbClr val="009900"/>
                </a:solidFill>
                <a:latin typeface="Century Schoolbook" pitchFamily="18" charset="0"/>
              </a:rPr>
              <a:t> это правило вашей семьи. Если есть проблема она требует решения, если требуется вмешательства взрослых.</a:t>
            </a:r>
          </a:p>
          <a:p>
            <a:endParaRPr lang="ru-RU" sz="2000">
              <a:solidFill>
                <a:srgbClr val="009900"/>
              </a:solidFill>
              <a:latin typeface="Century Schoolbook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Century Schoolbook" pitchFamily="18" charset="0"/>
              </a:rPr>
              <a:t>Данный случай требует определенных санкций со стороны родителей, например </a:t>
            </a:r>
            <a:r>
              <a:rPr lang="ru-RU" sz="2000" b="1">
                <a:solidFill>
                  <a:srgbClr val="0000FF"/>
                </a:solidFill>
              </a:rPr>
              <a:t>–</a:t>
            </a:r>
            <a:r>
              <a:rPr lang="ru-RU" sz="2000" b="1">
                <a:solidFill>
                  <a:srgbClr val="0000FF"/>
                </a:solidFill>
                <a:latin typeface="Century Schoolbook" pitchFamily="18" charset="0"/>
              </a:rPr>
              <a:t> запретить играть в компьютер, просмотр </a:t>
            </a:r>
            <a:r>
              <a:rPr lang="en-US" sz="2000" b="1">
                <a:solidFill>
                  <a:srgbClr val="0000FF"/>
                </a:solidFill>
                <a:latin typeface="Century Schoolbook" pitchFamily="18" charset="0"/>
              </a:rPr>
              <a:t>TV</a:t>
            </a:r>
            <a:r>
              <a:rPr lang="ru-RU" sz="2000" b="1">
                <a:solidFill>
                  <a:srgbClr val="0000FF"/>
                </a:solidFill>
                <a:latin typeface="Century Schoolbook" pitchFamily="18" charset="0"/>
              </a:rPr>
              <a:t> , прогулки и т.д.</a:t>
            </a:r>
          </a:p>
          <a:p>
            <a:endParaRPr lang="ru-RU" sz="2000">
              <a:solidFill>
                <a:srgbClr val="009900"/>
              </a:solidFill>
              <a:latin typeface="Century Schoolbook" pitchFamily="18" charset="0"/>
            </a:endParaRPr>
          </a:p>
          <a:p>
            <a:r>
              <a:rPr lang="ru-RU" sz="2000" b="1">
                <a:solidFill>
                  <a:srgbClr val="009900"/>
                </a:solidFill>
                <a:latin typeface="Century Schoolbook" pitchFamily="18" charset="0"/>
              </a:rPr>
              <a:t>Провести совместную беседу родитель </a:t>
            </a:r>
            <a:r>
              <a:rPr lang="ru-RU" sz="2000" b="1">
                <a:solidFill>
                  <a:srgbClr val="009900"/>
                </a:solidFill>
              </a:rPr>
              <a:t>–</a:t>
            </a:r>
            <a:r>
              <a:rPr lang="ru-RU" sz="2000" b="1">
                <a:solidFill>
                  <a:srgbClr val="009900"/>
                </a:solidFill>
                <a:latin typeface="Century Schoolbook" pitchFamily="18" charset="0"/>
              </a:rPr>
              <a:t> педагог </a:t>
            </a:r>
            <a:r>
              <a:rPr lang="ru-RU" sz="2000" b="1">
                <a:solidFill>
                  <a:srgbClr val="009900"/>
                </a:solidFill>
              </a:rPr>
              <a:t>–</a:t>
            </a:r>
            <a:r>
              <a:rPr lang="ru-RU" sz="2000" b="1">
                <a:solidFill>
                  <a:srgbClr val="009900"/>
                </a:solidFill>
                <a:latin typeface="Century Schoolbook" pitchFamily="18" charset="0"/>
              </a:rPr>
              <a:t> ребенок и дать понять ребенку, что он будет находится под строгим контролем.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</a:pPr>
            <a:endParaRPr lang="ru-RU" sz="2000">
              <a:solidFill>
                <a:srgbClr val="00CC66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6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СИТУАЦИЯ 3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1536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FF"/>
                </a:solidFill>
                <a:latin typeface="Century Schoolbook" pitchFamily="18" charset="0"/>
                <a:ea typeface="Times New Roman" pitchFamily="18" charset="0"/>
                <a:cs typeface="Arial" charset="0"/>
              </a:rPr>
              <a:t>Ваш ребенок достаточно большой. Он учится в  меру своих способностей, </a:t>
            </a:r>
            <a:r>
              <a:rPr lang="ru-RU" sz="2400" b="1" smtClean="0">
                <a:solidFill>
                  <a:schemeClr val="accent2"/>
                </a:solidFill>
                <a:latin typeface="Century Schoolbook" pitchFamily="18" charset="0"/>
                <a:ea typeface="Times New Roman" pitchFamily="18" charset="0"/>
                <a:cs typeface="Arial" charset="0"/>
              </a:rPr>
              <a:t>но вот беда - он ничем не хочет помогать по дому, в комнату к нему лучше не заходить - всюду беспорядок, а на предложение что-то сделать, отвечает категорическим отказом.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solidFill>
                <a:schemeClr val="accent2"/>
              </a:solidFill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smtClean="0">
              <a:latin typeface="Century Schoolbook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6" name="Содержимое 6" descr="i4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581275"/>
            <a:ext cx="381635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428750" y="285750"/>
            <a:ext cx="6929438" cy="1000125"/>
          </a:xfrm>
        </p:spPr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763713" y="1700213"/>
            <a:ext cx="62277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entury Schoolbook" pitchFamily="18" charset="0"/>
              </a:rPr>
              <a:t>Использовать «жетонный» метод.</a:t>
            </a:r>
          </a:p>
          <a:p>
            <a:endParaRPr lang="ru-RU" sz="2400" b="1">
              <a:solidFill>
                <a:srgbClr val="B0105C"/>
              </a:solidFill>
              <a:latin typeface="Century Schoolbook" pitchFamily="18" charset="0"/>
            </a:endParaRPr>
          </a:p>
          <a:p>
            <a:r>
              <a:rPr lang="ru-RU" sz="2400" b="1">
                <a:solidFill>
                  <a:srgbClr val="B0105C"/>
                </a:solidFill>
                <a:latin typeface="Century Schoolbook" pitchFamily="18" charset="0"/>
              </a:rPr>
              <a:t>Повесить в комнате ребенка огромный плакат, призывающий к уборки в комнате.</a:t>
            </a:r>
          </a:p>
          <a:p>
            <a:endParaRPr lang="ru-RU" sz="2400" b="1">
              <a:solidFill>
                <a:srgbClr val="B0105C"/>
              </a:solidFill>
              <a:latin typeface="Century Schoolbook" pitchFamily="18" charset="0"/>
            </a:endParaRPr>
          </a:p>
          <a:p>
            <a:r>
              <a:rPr lang="ru-RU" sz="2400" b="1">
                <a:solidFill>
                  <a:srgbClr val="7030A0"/>
                </a:solidFill>
                <a:latin typeface="Century Schoolbook" pitchFamily="18" charset="0"/>
              </a:rPr>
              <a:t>Убрать на время все нужные ребенку вещи, тем самым дать понять, что ребенок получит их только после уборки.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A50021"/>
                </a:solidFill>
                <a:latin typeface="Times New Roman" pitchFamily="18" charset="0"/>
              </a:rPr>
              <a:t>СИТУАЦИЯ 4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85875" y="1785938"/>
            <a:ext cx="4240213" cy="4321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ru-RU" sz="1600" b="1" smtClean="0">
                <a:solidFill>
                  <a:srgbClr val="1AB39F"/>
                </a:solidFill>
              </a:rPr>
              <a:t>      </a:t>
            </a:r>
            <a:r>
              <a:rPr lang="ru-RU" sz="2400" b="1" smtClean="0">
                <a:solidFill>
                  <a:srgbClr val="A50021"/>
                </a:solidFill>
                <a:latin typeface="Century Schoolbook" pitchFamily="18" charset="0"/>
              </a:rPr>
              <a:t>Застенчивость и неуверенность в себе - характерные черты вашего ребенка. Это накладывает серьезный отпечаток на его  умение общаться с одноклассниками, 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ru-RU" sz="2400" b="1" smtClean="0">
                <a:solidFill>
                  <a:srgbClr val="A50021"/>
                </a:solidFill>
                <a:latin typeface="Century Schoolbook" pitchFamily="18" charset="0"/>
              </a:rPr>
              <a:t>    учебную деятельность, результативность учения. 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  <a:buFontTx/>
              <a:buNone/>
            </a:pPr>
            <a:r>
              <a:rPr lang="ru-RU" sz="2400" smtClean="0">
                <a:solidFill>
                  <a:srgbClr val="A50021"/>
                </a:solidFill>
                <a:latin typeface="Century Schoolbook" pitchFamily="18" charset="0"/>
              </a:rPr>
              <a:t>    </a:t>
            </a:r>
            <a:r>
              <a:rPr lang="ru-RU" sz="2400" b="1" smtClean="0">
                <a:solidFill>
                  <a:srgbClr val="D60093"/>
                </a:solidFill>
                <a:latin typeface="Century Schoolbook" pitchFamily="18" charset="0"/>
              </a:rPr>
              <a:t>Ребенок от этого явно страдает</a:t>
            </a:r>
          </a:p>
          <a:p>
            <a:pPr eaLnBrk="1" hangingPunct="1">
              <a:lnSpc>
                <a:spcPct val="80000"/>
              </a:lnSpc>
            </a:pPr>
            <a:endParaRPr lang="ru-RU" sz="2400" smtClean="0">
              <a:solidFill>
                <a:srgbClr val="A50021"/>
              </a:solidFill>
              <a:latin typeface="Century Schoolbook" pitchFamily="18" charset="0"/>
            </a:endParaRPr>
          </a:p>
        </p:txBody>
      </p:sp>
      <p:pic>
        <p:nvPicPr>
          <p:cNvPr id="17413" name="Содержимое 6" descr="mif-o-vospitanii-deti-obyazany-slushats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21234552">
            <a:off x="5233988" y="1803400"/>
            <a:ext cx="3889375" cy="3254375"/>
          </a:xfr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4000" b="1" smtClean="0">
                <a:solidFill>
                  <a:srgbClr val="A50021"/>
                </a:solidFill>
                <a:latin typeface="Georgia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</a:t>
            </a:r>
            <a:r>
              <a:rPr lang="ru-RU" sz="2800" b="1" smtClean="0">
                <a:solidFill>
                  <a:srgbClr val="D60093"/>
                </a:solidFill>
              </a:rPr>
              <a:t>Повысить самооценку ребенка, чаще поддерживать его, дать понять ему что он не безразличен родителям.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A50021"/>
                </a:solidFill>
              </a:rPr>
              <a:t>   Консультация специалиста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A50021"/>
                </a:solidFill>
              </a:rPr>
              <a:t>   </a:t>
            </a:r>
            <a:r>
              <a:rPr lang="ru-RU" sz="2800" b="1" smtClean="0">
                <a:solidFill>
                  <a:srgbClr val="D60093"/>
                </a:solidFill>
              </a:rPr>
              <a:t>Занять ребенка, записать в какой-либо кружок, где ребенок почувствует себя успешным, и будет проявлять уверенность в себе.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28750" y="285750"/>
            <a:ext cx="6929438" cy="1000125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Принципы профессиональной деятельности:</a:t>
            </a:r>
            <a:endParaRPr lang="ru-RU" sz="3200" dirty="0" smtClean="0">
              <a:solidFill>
                <a:schemeClr val="bg2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071678"/>
            <a:ext cx="778674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«Перед прошлым склони голову, перед будущим засучи рукава»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3600" i="1" dirty="0" smtClean="0">
                <a:solidFill>
                  <a:srgbClr val="009900"/>
                </a:solidFill>
              </a:rPr>
              <a:t>Генри </a:t>
            </a:r>
            <a:r>
              <a:rPr lang="ru-RU" sz="3600" i="1" dirty="0" err="1" smtClean="0">
                <a:solidFill>
                  <a:srgbClr val="009900"/>
                </a:solidFill>
              </a:rPr>
              <a:t>Льюс</a:t>
            </a:r>
            <a:r>
              <a:rPr lang="ru-RU" sz="3600" i="1" dirty="0" smtClean="0">
                <a:solidFill>
                  <a:srgbClr val="009900"/>
                </a:solidFill>
              </a:rPr>
              <a:t> </a:t>
            </a:r>
            <a:r>
              <a:rPr lang="ru-RU" sz="3600" i="1" dirty="0" err="1" smtClean="0">
                <a:solidFill>
                  <a:srgbClr val="009900"/>
                </a:solidFill>
              </a:rPr>
              <a:t>Менкен</a:t>
            </a:r>
            <a:endParaRPr lang="ru-RU" sz="3600" i="1" dirty="0">
              <a:solidFill>
                <a:srgbClr val="009900"/>
              </a:solidFill>
            </a:endParaRPr>
          </a:p>
        </p:txBody>
      </p:sp>
      <p:pic>
        <p:nvPicPr>
          <p:cNvPr id="12" name="Picture 6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929198"/>
            <a:ext cx="2286016" cy="169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СИТУАЦИЯ 5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14863" cy="4525963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Вы не узнаете своего ребенка. </a:t>
            </a:r>
          </a:p>
          <a:p>
            <a:pPr eaLnBrk="1" hangingPunct="1"/>
            <a:r>
              <a:rPr lang="ru-RU" sz="2600" b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Он стал грубым, агрессивным, а порой даже жестоким. Об этом говорят посторонние люди, проявления таких качеств вы наблюдаете сами, иногда это прорывается даже в ваш адрес.</a:t>
            </a:r>
          </a:p>
          <a:p>
            <a:pPr eaLnBrk="1" hangingPunct="1"/>
            <a:endParaRPr lang="ru-RU" sz="2000" smtClean="0">
              <a:solidFill>
                <a:srgbClr val="0000FF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9461" name="Picture 2" descr="http://propapu.ru/wp-content/uploads/%D0%BF%D0%BE%D0%B4%D1%80%D0%BE%D1%81%D1%82%D0%BE%D0%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 rot="526909">
            <a:off x="5137150" y="1989138"/>
            <a:ext cx="3068638" cy="3768725"/>
          </a:xfr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b="1" smtClean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848600" cy="4227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9900"/>
                </a:solidFill>
              </a:rPr>
              <a:t>Показать ребенку, что агрессивное поведение не лучший способ выражения эмоций. Объяснить ему причинно-следственную связь между «агрессивным поведением» и отношениями с окружающими.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00FF"/>
                </a:solidFill>
              </a:rPr>
              <a:t>Дать возможность каждый день выражать вои эмоции с помощью «дополнительных средств» побить грушу, покричать в подушку,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9900"/>
                </a:solidFill>
              </a:rPr>
              <a:t>Записать ребенка в спортивную секцию, где он сможет выплескивать отрицательную энергию.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85938" y="500063"/>
            <a:ext cx="6635750" cy="642937"/>
          </a:xfrm>
        </p:spPr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3200" b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ПАМЯТКА ДЛЯ РОДИТЕЛЕЙ</a:t>
            </a:r>
          </a:p>
        </p:txBody>
      </p:sp>
      <p:sp>
        <p:nvSpPr>
          <p:cNvPr id="21508" name="Rectangle 5"/>
          <p:cNvSpPr>
            <a:spLocks noGrp="1"/>
          </p:cNvSpPr>
          <p:nvPr>
            <p:ph type="body" idx="4294967295"/>
          </p:nvPr>
        </p:nvSpPr>
        <p:spPr>
          <a:xfrm>
            <a:off x="714375" y="1357313"/>
            <a:ext cx="8072438" cy="4857750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ru-RU" sz="2100" b="1" i="1" u="sng" smtClean="0">
                <a:solidFill>
                  <a:srgbClr val="00B050"/>
                </a:solidFill>
              </a:rPr>
              <a:t>Дорогие родители!</a:t>
            </a:r>
          </a:p>
          <a:p>
            <a:pPr marL="457200" indent="-457200" eaLnBrk="1" hangingPunct="1">
              <a:buFontTx/>
              <a:buNone/>
            </a:pPr>
            <a:r>
              <a:rPr lang="ru-RU" sz="2100" i="1" smtClean="0">
                <a:solidFill>
                  <a:srgbClr val="0000FF"/>
                </a:solidFill>
              </a:rPr>
              <a:t>          </a:t>
            </a:r>
            <a:r>
              <a:rPr lang="ru-RU" sz="2100" b="1" i="1" smtClean="0">
                <a:solidFill>
                  <a:srgbClr val="0000FF"/>
                </a:solidFill>
              </a:rPr>
              <a:t>Ваш ребенок – это ваше будущее, ваше продолжение. И Вы, конечно, хотите, чтобы Ваше продолжение было достойным.</a:t>
            </a:r>
          </a:p>
          <a:p>
            <a:pPr marL="457200" indent="-457200" eaLnBrk="1" hangingPunct="1">
              <a:buFontTx/>
              <a:buNone/>
            </a:pPr>
            <a:r>
              <a:rPr lang="ru-RU" sz="2100" b="1" i="1" smtClean="0">
                <a:solidFill>
                  <a:srgbClr val="0000FF"/>
                </a:solidFill>
              </a:rPr>
              <a:t>           Мы – школа, учителя -  тоже искренне заинтересованы в том, чтобы Ваш, ребенок стал полноценным Человеком, культурной, самостоятельной, высоконравственной, творчески активной и социально зрелой личностью. Мы предлагаем Вам сотрудничество в воспитании Вашего ребенка.  </a:t>
            </a:r>
          </a:p>
          <a:p>
            <a:pPr marL="457200" indent="-457200" eaLnBrk="1" hangingPunct="1">
              <a:buFontTx/>
              <a:buNone/>
            </a:pPr>
            <a:r>
              <a:rPr lang="ru-RU" sz="2100" b="1" i="1" smtClean="0">
                <a:solidFill>
                  <a:srgbClr val="0000FF"/>
                </a:solidFill>
              </a:rPr>
              <a:t>         Для того чтобы наше сотрудничество было плодотворным, мы рекомендуем вам придерживаться в воспитании Вашего ребенка следующих правил:</a:t>
            </a:r>
          </a:p>
          <a:p>
            <a:pPr marL="457200" indent="-457200" eaLnBrk="1" hangingPunct="1">
              <a:buFontTx/>
              <a:buNone/>
            </a:pPr>
            <a:endParaRPr lang="ru-RU" sz="2100" i="1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1"/>
          <p:cNvSpPr>
            <a:spLocks noGrp="1"/>
          </p:cNvSpPr>
          <p:nvPr>
            <p:ph type="body" idx="4294967295"/>
          </p:nvPr>
        </p:nvSpPr>
        <p:spPr>
          <a:xfrm>
            <a:off x="714375" y="785813"/>
            <a:ext cx="8429625" cy="6072187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1800" b="1" i="1" smtClean="0">
                <a:solidFill>
                  <a:srgbClr val="00B050"/>
                </a:solidFill>
              </a:rPr>
              <a:t>Избегайте крайностей в любви к ребенку. Ребенок должен быть членом семьи, но не ее центром.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1800" b="1" i="1" smtClean="0">
                <a:solidFill>
                  <a:srgbClr val="0000FF"/>
                </a:solidFill>
              </a:rPr>
              <a:t>Равнодушие, тем более пренебрежительное отношение к ребенку ничуть не менее вредно.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1800" b="1" i="1" smtClean="0">
                <a:solidFill>
                  <a:srgbClr val="00B050"/>
                </a:solidFill>
              </a:rPr>
              <a:t>Главный закон семьи: все заботятся о каждом члене семьи, а каждый член семьи в меру своих возможностей заботится обо всей семье.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1800" b="1" i="1" smtClean="0">
                <a:solidFill>
                  <a:srgbClr val="0000FF"/>
                </a:solidFill>
              </a:rPr>
              <a:t>Главное средство воспитания – это пример родителей, их поведение. Слово – вспомогательное средство</a:t>
            </a:r>
            <a:r>
              <a:rPr lang="ru-RU" sz="1800" b="1" i="1" smtClean="0"/>
              <a:t>.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1800" b="1" i="1" smtClean="0">
                <a:solidFill>
                  <a:srgbClr val="00B050"/>
                </a:solidFill>
              </a:rPr>
              <a:t>Развитие ребенка – это развитие его самостоятельности.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1800" b="1" i="1" smtClean="0">
                <a:solidFill>
                  <a:srgbClr val="0000FF"/>
                </a:solidFill>
              </a:rPr>
              <a:t>Основа поведения ребенка – это его привычки. 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1800" b="1" i="1" smtClean="0">
                <a:solidFill>
                  <a:srgbClr val="00B050"/>
                </a:solidFill>
              </a:rPr>
              <a:t>Для воспитания ребенка очень вредны противоречия в требованиях родителей. Согласуйте их между собой.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1800" b="1" i="1" smtClean="0">
                <a:solidFill>
                  <a:srgbClr val="0000FF"/>
                </a:solidFill>
              </a:rPr>
              <a:t>Очень важно создать в семье спокойный, доброжелательный климат. Важно всячески способствовать развитию у ребенка самоконтроля, самоанализа своей деятельности и поведения.</a:t>
            </a:r>
          </a:p>
          <a:p>
            <a:pPr marL="457200" indent="-457200" eaLnBrk="1" hangingPunct="1">
              <a:buFont typeface="Wingdings" pitchFamily="2" charset="2"/>
              <a:buChar char="v"/>
            </a:pPr>
            <a:r>
              <a:rPr lang="ru-RU" sz="1800" b="1" i="1" smtClean="0">
                <a:solidFill>
                  <a:srgbClr val="00B050"/>
                </a:solidFill>
              </a:rPr>
              <a:t>Не оскорбляйте ребенка своими подозрениями, доверяйте ему.</a:t>
            </a:r>
          </a:p>
          <a:p>
            <a:pPr marL="457200" indent="-457200" algn="ctr" eaLnBrk="1" hangingPunct="1">
              <a:buFontTx/>
              <a:buNone/>
            </a:pPr>
            <a:r>
              <a:rPr lang="ru-RU" sz="1800" b="1" i="1" smtClean="0">
                <a:solidFill>
                  <a:srgbClr val="0000FF"/>
                </a:solidFill>
              </a:rPr>
              <a:t>Желаем Вам успехов!</a:t>
            </a:r>
          </a:p>
          <a:p>
            <a:pPr marL="457200" indent="-457200" eaLnBrk="1" hangingPunct="1">
              <a:buFontTx/>
              <a:buNone/>
            </a:pPr>
            <a:endParaRPr lang="ru-RU" sz="1800" b="1" i="1" smtClean="0"/>
          </a:p>
          <a:p>
            <a:pPr marL="457200" indent="-457200" eaLnBrk="1" hangingPunct="1">
              <a:buFontTx/>
              <a:buNone/>
            </a:pPr>
            <a:endParaRPr lang="ru-RU" sz="1800" i="1" smtClean="0"/>
          </a:p>
          <a:p>
            <a:pPr marL="457200" indent="-457200" eaLnBrk="1" hangingPunct="1">
              <a:buFontTx/>
              <a:buNone/>
            </a:pPr>
            <a:endParaRPr lang="ru-RU" sz="2400" i="1" smtClean="0"/>
          </a:p>
          <a:p>
            <a:pPr marL="457200" indent="-457200" eaLnBrk="1" hangingPunct="1">
              <a:buFontTx/>
              <a:buNone/>
            </a:pPr>
            <a:endParaRPr lang="ru-RU" sz="2400" i="1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8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Подведение итогов</a:t>
            </a:r>
          </a:p>
        </p:txBody>
      </p:sp>
      <p:pic>
        <p:nvPicPr>
          <p:cNvPr id="23556" name="Содержимое 13" descr="SDC10009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23557" name="Содержимое 14" descr="SDC10007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sp>
        <p:nvSpPr>
          <p:cNvPr id="23558" name="Содержимое 11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9" name="Picture 6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000500"/>
            <a:ext cx="2990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ru-RU" sz="6600" smtClean="0">
                <a:solidFill>
                  <a:schemeClr val="bg2"/>
                </a:solidFill>
                <a:latin typeface="Monotype Corsiva" pitchFamily="66" charset="0"/>
              </a:rPr>
              <a:t>Заголовок слайда</a:t>
            </a:r>
          </a:p>
        </p:txBody>
      </p:sp>
      <p:pic>
        <p:nvPicPr>
          <p:cNvPr id="1028" name="Picture 6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495925"/>
            <a:ext cx="18351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2125" y="785813"/>
            <a:ext cx="63817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1476375" y="908050"/>
          <a:ext cx="6911975" cy="5280025"/>
        </p:xfrm>
        <a:graphic>
          <a:graphicData uri="http://schemas.openxmlformats.org/presentationml/2006/ole">
            <p:oleObj spid="_x0000_s1026" r:id="rId6" imgW="6504996" imgH="5206435" progId="Excel.Sheet.8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32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285750"/>
            <a:ext cx="9745663" cy="2214563"/>
          </a:xfrm>
        </p:spPr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9000" b="1" smtClean="0">
                <a:solidFill>
                  <a:srgbClr val="803AC6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9000" b="1" smtClean="0">
                <a:solidFill>
                  <a:srgbClr val="803AC6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7200" b="1" smtClean="0">
                <a:solidFill>
                  <a:srgbClr val="803AC6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</p:txBody>
      </p:sp>
      <p:sp>
        <p:nvSpPr>
          <p:cNvPr id="24580" name="Rectangle 5"/>
          <p:cNvSpPr>
            <a:spLocks noGrp="1"/>
          </p:cNvSpPr>
          <p:nvPr>
            <p:ph type="subTitle" idx="4294967295"/>
          </p:nvPr>
        </p:nvSpPr>
        <p:spPr>
          <a:xfrm>
            <a:off x="3000375" y="2492375"/>
            <a:ext cx="5307013" cy="186531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6000" b="1" smtClean="0">
                <a:solidFill>
                  <a:srgbClr val="803AC6"/>
                </a:solidFill>
                <a:latin typeface="Times New Roman" pitchFamily="18" charset="0"/>
              </a:rPr>
              <a:t>ЗА</a:t>
            </a:r>
          </a:p>
          <a:p>
            <a:pPr marL="0" indent="0" algn="ctr" eaLnBrk="1" hangingPunct="1">
              <a:buFontTx/>
              <a:buNone/>
            </a:pPr>
            <a:r>
              <a:rPr lang="ru-RU" sz="6000" b="1" smtClean="0">
                <a:solidFill>
                  <a:srgbClr val="803AC6"/>
                </a:solidFill>
                <a:latin typeface="Times New Roman" pitchFamily="18" charset="0"/>
              </a:rPr>
              <a:t>ВНИМАНИЕ!</a:t>
            </a:r>
          </a:p>
        </p:txBody>
      </p:sp>
      <p:pic>
        <p:nvPicPr>
          <p:cNvPr id="24581" name="Picture 6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214813"/>
            <a:ext cx="28051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28750" y="285750"/>
            <a:ext cx="6929438" cy="12858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Цель воспитательной работы:</a:t>
            </a:r>
            <a:endParaRPr lang="ru-RU" sz="3600" b="1" dirty="0">
              <a:solidFill>
                <a:srgbClr val="0099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071678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Arial Narrow" pitchFamily="34" charset="0"/>
              </a:rPr>
              <a:t>        </a:t>
            </a:r>
            <a:r>
              <a:rPr lang="ru-RU" sz="3600" b="1" dirty="0" smtClean="0">
                <a:solidFill>
                  <a:srgbClr val="0000FF"/>
                </a:solidFill>
                <a:latin typeface="Arial Narrow" pitchFamily="34" charset="0"/>
              </a:rPr>
              <a:t>Научить своих ребят жить в гармонии с самими собой, любить свое Отечество, быть толерантными, отзывчивыми и милосердными. </a:t>
            </a:r>
          </a:p>
          <a:p>
            <a:pPr algn="just"/>
            <a:r>
              <a:rPr lang="ru-RU" sz="3600" b="1" dirty="0" smtClean="0">
                <a:solidFill>
                  <a:srgbClr val="0000FF"/>
                </a:solidFill>
                <a:latin typeface="Arial Narrow" pitchFamily="34" charset="0"/>
              </a:rPr>
              <a:t>Свои отношения с ребятами я строю на доверии и справедливости.</a:t>
            </a:r>
            <a:endParaRPr lang="ru-RU" sz="36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28750" y="285750"/>
            <a:ext cx="6929438" cy="1000125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Принципы взаимодействия школы и семьи:</a:t>
            </a:r>
          </a:p>
        </p:txBody>
      </p:sp>
      <p:pic>
        <p:nvPicPr>
          <p:cNvPr id="3076" name="Picture 6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714884"/>
            <a:ext cx="2130808" cy="158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 rot="10800000" flipV="1">
            <a:off x="928657" y="2584680"/>
            <a:ext cx="742955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взаимное доверие и уважение;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взаимная поддержка и помощь;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терпение и терпимость друг к другу.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/>
          </p:cNvSpPr>
          <p:nvPr>
            <p:ph type="subTitle" idx="4294967295"/>
          </p:nvPr>
        </p:nvSpPr>
        <p:spPr>
          <a:xfrm>
            <a:off x="3571875" y="3500438"/>
            <a:ext cx="5357813" cy="3071834"/>
          </a:xfrm>
        </p:spPr>
        <p:txBody>
          <a:bodyPr/>
          <a:lstStyle/>
          <a:p>
            <a:pPr marL="0" indent="0" algn="ctr" eaLnBrk="1" hangingPunct="1">
              <a:buClr>
                <a:srgbClr val="000000"/>
              </a:buClr>
              <a:buFontTx/>
              <a:buNone/>
            </a:pPr>
            <a:endParaRPr lang="ru-RU" sz="24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3076" name="Picture 6" descr="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76700"/>
            <a:ext cx="2990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Прямоугольник 3"/>
          <p:cNvPicPr>
            <a:picLocks noGrp="1" noChangeArrowheads="1"/>
          </p:cNvPicPr>
          <p:nvPr>
            <p:ph type="ctrTitle" idx="4294967295"/>
          </p:nvPr>
        </p:nvPicPr>
        <p:blipFill>
          <a:blip r:embed="rId5"/>
          <a:srcRect/>
          <a:stretch>
            <a:fillRect/>
          </a:stretch>
        </p:blipFill>
        <p:spPr>
          <a:xfrm rot="21232129">
            <a:off x="1263285" y="821638"/>
            <a:ext cx="7632700" cy="5341823"/>
          </a:xfrm>
        </p:spPr>
      </p:pic>
      <p:pic>
        <p:nvPicPr>
          <p:cNvPr id="8" name="Дмитрий_Борисович_Кабалевский_-_Школьные_годы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29124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428750" y="0"/>
            <a:ext cx="7104063" cy="2060575"/>
          </a:xfrm>
        </p:spPr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rgbClr val="3F6D19"/>
                </a:solidFill>
              </a:rPr>
              <a:t>От всякого воспитания, </a:t>
            </a:r>
            <a:br>
              <a:rPr lang="ru-RU" sz="2800" b="1" smtClean="0">
                <a:solidFill>
                  <a:srgbClr val="3F6D19"/>
                </a:solidFill>
              </a:rPr>
            </a:br>
            <a:r>
              <a:rPr lang="ru-RU" sz="2800" b="1" smtClean="0">
                <a:solidFill>
                  <a:srgbClr val="3F6D19"/>
                </a:solidFill>
              </a:rPr>
              <a:t>друг мой, </a:t>
            </a:r>
            <a:br>
              <a:rPr lang="ru-RU" sz="2800" b="1" smtClean="0">
                <a:solidFill>
                  <a:srgbClr val="3F6D19"/>
                </a:solidFill>
              </a:rPr>
            </a:br>
            <a:r>
              <a:rPr lang="ru-RU" sz="2800" b="1" smtClean="0">
                <a:solidFill>
                  <a:srgbClr val="3F6D19"/>
                </a:solidFill>
              </a:rPr>
              <a:t>спасайся на всех парусах.</a:t>
            </a:r>
            <a:br>
              <a:rPr lang="ru-RU" sz="2800" b="1" smtClean="0">
                <a:solidFill>
                  <a:srgbClr val="3F6D19"/>
                </a:solidFill>
              </a:rPr>
            </a:br>
            <a:r>
              <a:rPr lang="en-US" sz="2800" b="1" i="1" smtClean="0">
                <a:solidFill>
                  <a:srgbClr val="3F6D19"/>
                </a:solidFill>
              </a:rPr>
              <a:t/>
            </a:r>
            <a:br>
              <a:rPr lang="en-US" sz="2800" b="1" i="1" smtClean="0">
                <a:solidFill>
                  <a:srgbClr val="3F6D19"/>
                </a:solidFill>
              </a:rPr>
            </a:br>
            <a:r>
              <a:rPr lang="ru-RU" sz="2800" b="1" i="1" smtClean="0">
                <a:solidFill>
                  <a:srgbClr val="3F6D19"/>
                </a:solidFill>
              </a:rPr>
              <a:t>                                    Л.Н. Толстой</a:t>
            </a:r>
          </a:p>
        </p:txBody>
      </p:sp>
      <p:pic>
        <p:nvPicPr>
          <p:cNvPr id="5124" name="Рисунок 4" descr="128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45349">
            <a:off x="539750" y="3213100"/>
            <a:ext cx="2640013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2627313" y="2559050"/>
            <a:ext cx="58324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F6D19"/>
                </a:solidFill>
                <a:latin typeface="Century Schoolbook" pitchFamily="18" charset="0"/>
              </a:rPr>
              <a:t>  </a:t>
            </a:r>
            <a:r>
              <a:rPr lang="ru-RU" sz="2800" b="1">
                <a:solidFill>
                  <a:srgbClr val="3F6D19"/>
                </a:solidFill>
                <a:latin typeface="Century Schoolbook" pitchFamily="18" charset="0"/>
              </a:rPr>
              <a:t>Взыскивать с детей за проступки, которых они не совершали, или хотя бы строго наказывать их за мелкие провинности – значит  лишиться  всякого их доверия и уважения.</a:t>
            </a:r>
            <a:endParaRPr lang="ru-RU" sz="2800" b="1" i="1">
              <a:solidFill>
                <a:srgbClr val="3F6D19"/>
              </a:solidFill>
              <a:latin typeface="Century Schoolbook" pitchFamily="18" charset="0"/>
            </a:endParaRPr>
          </a:p>
          <a:p>
            <a:r>
              <a:rPr lang="ru-RU" sz="2800" b="1" i="1">
                <a:solidFill>
                  <a:srgbClr val="3F6D19"/>
                </a:solidFill>
                <a:latin typeface="Century Schoolbook" pitchFamily="18" charset="0"/>
              </a:rPr>
              <a:t>                               </a:t>
            </a:r>
            <a:r>
              <a:rPr lang="ru-RU" sz="2400" b="1" i="1">
                <a:solidFill>
                  <a:srgbClr val="3F6D19"/>
                </a:solidFill>
                <a:latin typeface="Century Schoolbook" pitchFamily="18" charset="0"/>
              </a:rPr>
              <a:t> Ж. Лабрюйер</a:t>
            </a:r>
            <a:r>
              <a:rPr lang="ru-RU" sz="2400" b="1" i="1">
                <a:solidFill>
                  <a:srgbClr val="3F6D19"/>
                </a:solidFill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92075" tIns="46038" rIns="92075" bIns="46038"/>
          <a:lstStyle/>
          <a:p>
            <a:pPr eaLnBrk="1" hangingPunct="1"/>
            <a:r>
              <a:rPr lang="ru-RU" sz="6600" smtClean="0">
                <a:solidFill>
                  <a:schemeClr val="bg2"/>
                </a:solidFill>
                <a:latin typeface="Monotype Corsiva" pitchFamily="66" charset="0"/>
              </a:rPr>
              <a:t>Заголовок слайда</a:t>
            </a:r>
          </a:p>
        </p:txBody>
      </p:sp>
      <p:sp>
        <p:nvSpPr>
          <p:cNvPr id="6147" name="Rectangle 7"/>
          <p:cNvSpPr>
            <a:spLocks noGrp="1"/>
          </p:cNvSpPr>
          <p:nvPr>
            <p:ph type="subTitle" idx="4294967295"/>
          </p:nvPr>
        </p:nvSpPr>
        <p:spPr>
          <a:xfrm>
            <a:off x="1465263" y="3722688"/>
            <a:ext cx="7053262" cy="16287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6148" name="Picture 6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vegetafood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7541">
            <a:off x="717345" y="433397"/>
            <a:ext cx="4535201" cy="28815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500188" y="3429000"/>
            <a:ext cx="6767512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3AC6"/>
                </a:solidFill>
                <a:latin typeface="Century Schoolbook" pitchFamily="18" charset="0"/>
              </a:rPr>
              <a:t>Воспитание может сделать многое, но оно не безгранично. С помощью прививок можно заставить дикую яблоню давать садовые яблоки, но никакое искусство садовника не сможет заставить ее приносить желуди.</a:t>
            </a:r>
          </a:p>
          <a:p>
            <a:pPr algn="r"/>
            <a:r>
              <a:rPr lang="ru-RU" sz="2400" b="1" i="1">
                <a:solidFill>
                  <a:srgbClr val="803AC6"/>
                </a:solidFill>
                <a:latin typeface="Century Schoolbook" pitchFamily="18" charset="0"/>
              </a:rPr>
              <a:t>В.Т. Белинский</a:t>
            </a:r>
          </a:p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ru-RU"/>
              <a:t>      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7500" b="1" i="1" smtClean="0">
                <a:solidFill>
                  <a:srgbClr val="0000FF"/>
                </a:solidFill>
                <a:latin typeface="Arial Narrow" pitchFamily="34" charset="0"/>
                <a:cs typeface="Times New Roman" pitchFamily="18" charset="0"/>
              </a:rPr>
              <a:t>ЦЕЛЬ:</a:t>
            </a:r>
          </a:p>
        </p:txBody>
      </p:sp>
      <p:sp>
        <p:nvSpPr>
          <p:cNvPr id="7172" name="Rectangle 4"/>
          <p:cNvSpPr>
            <a:spLocks noGrp="1"/>
          </p:cNvSpPr>
          <p:nvPr>
            <p:ph type="body" idx="4294967295"/>
          </p:nvPr>
        </p:nvSpPr>
        <p:spPr>
          <a:xfrm>
            <a:off x="755650" y="1844675"/>
            <a:ext cx="7848600" cy="4629150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v"/>
            </a:pPr>
            <a:endParaRPr lang="ru-RU" sz="4400" b="1" smtClean="0">
              <a:solidFill>
                <a:srgbClr val="3366FF"/>
              </a:solidFill>
              <a:latin typeface="Arial Narrow" pitchFamily="34" charset="0"/>
            </a:endParaRPr>
          </a:p>
          <a:p>
            <a:pPr marL="273050" indent="-273050" algn="ctr" eaLnBrk="1" hangingPunct="1">
              <a:buFontTx/>
              <a:buNone/>
            </a:pPr>
            <a:r>
              <a:rPr lang="ru-RU" sz="3500" b="1" smtClean="0">
                <a:solidFill>
                  <a:srgbClr val="3F6D19"/>
                </a:solidFill>
              </a:rPr>
              <a:t>   </a:t>
            </a:r>
            <a:r>
              <a:rPr lang="ru-RU" sz="3600" b="1" smtClean="0">
                <a:solidFill>
                  <a:srgbClr val="803AC6"/>
                </a:solidFill>
                <a:latin typeface="Arial Narrow" pitchFamily="34" charset="0"/>
              </a:rPr>
              <a:t>ИЗУЧЕНИЕ ТОЧЕК ЗРЕНИЯ РОДИТЕЛЕЙ</a:t>
            </a:r>
          </a:p>
          <a:p>
            <a:pPr marL="273050" indent="-273050" algn="ctr" eaLnBrk="1" hangingPunct="1">
              <a:buFontTx/>
              <a:buNone/>
            </a:pPr>
            <a:r>
              <a:rPr lang="ru-RU" sz="3600" b="1" smtClean="0">
                <a:solidFill>
                  <a:srgbClr val="803AC6"/>
                </a:solidFill>
                <a:latin typeface="Arial Narrow" pitchFamily="34" charset="0"/>
              </a:rPr>
              <a:t> В РЕШЕНИИ ПРОБЛЕМНЫХ СИТУАЦИЙ,</a:t>
            </a:r>
          </a:p>
          <a:p>
            <a:pPr marL="273050" indent="-273050" algn="ctr" eaLnBrk="1" hangingPunct="1">
              <a:buFontTx/>
              <a:buNone/>
            </a:pPr>
            <a:r>
              <a:rPr lang="ru-RU" sz="3600" b="1" smtClean="0">
                <a:solidFill>
                  <a:srgbClr val="803AC6"/>
                </a:solidFill>
                <a:latin typeface="Arial Narrow" pitchFamily="34" charset="0"/>
              </a:rPr>
              <a:t> СВЯЗАННЫХ С ВОСПИТАНИЕМ ДЕТЕЙ.</a:t>
            </a:r>
          </a:p>
          <a:p>
            <a:pPr marL="273050" indent="-273050" eaLnBrk="1" hangingPunct="1"/>
            <a:endParaRPr lang="ru-RU" sz="3600" b="1" smtClean="0">
              <a:solidFill>
                <a:srgbClr val="803AC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b"/>
          <a:lstStyle/>
          <a:p>
            <a:pPr eaLnBrk="1" hangingPunct="1">
              <a:lnSpc>
                <a:spcPct val="80000"/>
              </a:lnSpc>
            </a:pPr>
            <a:r>
              <a:rPr lang="ru-RU" sz="7500" b="1" i="1" smtClean="0">
                <a:solidFill>
                  <a:srgbClr val="803AC6"/>
                </a:solidFill>
                <a:latin typeface="Arial Narrow" pitchFamily="34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8196" name="Rectangle 5"/>
          <p:cNvSpPr>
            <a:spLocks noGrp="1"/>
          </p:cNvSpPr>
          <p:nvPr>
            <p:ph type="body" idx="4294967295"/>
          </p:nvPr>
        </p:nvSpPr>
        <p:spPr>
          <a:xfrm>
            <a:off x="1042988" y="1700213"/>
            <a:ext cx="7345362" cy="4657745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3366FF"/>
                </a:solidFill>
                <a:latin typeface="Arial Narrow" pitchFamily="34" charset="0"/>
              </a:rPr>
              <a:t>обсудить совместно различные ситуации воспитания и пути решения конфликтных ситуаций  </a:t>
            </a:r>
          </a:p>
          <a:p>
            <a:pPr marL="273050" indent="-273050" eaLnBrk="1" hangingPunct="1">
              <a:buFont typeface="Wingdings" pitchFamily="2" charset="2"/>
              <a:buChar char="v"/>
            </a:pPr>
            <a:endParaRPr lang="ru-RU" sz="3600" b="1" dirty="0" smtClean="0">
              <a:solidFill>
                <a:srgbClr val="3366FF"/>
              </a:solidFill>
              <a:latin typeface="Arial Narrow" pitchFamily="34" charset="0"/>
            </a:endParaRPr>
          </a:p>
          <a:p>
            <a:pPr marL="273050" indent="-273050" eaLnBrk="1" hangingPunct="1"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3366FF"/>
                </a:solidFill>
                <a:latin typeface="Arial Narrow" pitchFamily="34" charset="0"/>
              </a:rPr>
              <a:t> развивать у родителей интерес к совместному обсуждению проблем, возникающих в воспитании учащихся класса</a:t>
            </a:r>
          </a:p>
          <a:p>
            <a:pPr marL="273050" indent="-273050" eaLnBrk="1" hangingPunct="1"/>
            <a:endParaRPr lang="ru-RU" sz="3600" dirty="0" smtClean="0">
              <a:solidFill>
                <a:srgbClr val="3366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1026</Words>
  <Application>Microsoft Office PowerPoint</Application>
  <PresentationFormat>Экран (4:3)</PresentationFormat>
  <Paragraphs>101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Оформление по умолчанию</vt:lpstr>
      <vt:lpstr>Лист Microsoft Office Excel 97-2003</vt:lpstr>
      <vt:lpstr>Слайд 1</vt:lpstr>
      <vt:lpstr>Принципы профессиональной деятельности:</vt:lpstr>
      <vt:lpstr>Цель воспитательной работы:</vt:lpstr>
      <vt:lpstr>Принципы взаимодействия школы и семьи:</vt:lpstr>
      <vt:lpstr>Слайд 5</vt:lpstr>
      <vt:lpstr>От всякого воспитания,  друг мой,  спасайся на всех парусах.                                      Л.Н. Толстой</vt:lpstr>
      <vt:lpstr>Заголовок слайда</vt:lpstr>
      <vt:lpstr>ЦЕЛЬ:</vt:lpstr>
      <vt:lpstr>ЗАДАЧИ:</vt:lpstr>
      <vt:lpstr>Заголовок слайда</vt:lpstr>
      <vt:lpstr>СИТУАЦИЯ 1</vt:lpstr>
      <vt:lpstr>ОТВЕТ</vt:lpstr>
      <vt:lpstr>Обсуждение ситуаций</vt:lpstr>
      <vt:lpstr>Ситуация 2</vt:lpstr>
      <vt:lpstr>ОТВЕТ</vt:lpstr>
      <vt:lpstr>СИТУАЦИЯ 3</vt:lpstr>
      <vt:lpstr>ОТВЕТ</vt:lpstr>
      <vt:lpstr>СИТУАЦИЯ 4</vt:lpstr>
      <vt:lpstr>ОТВЕТ</vt:lpstr>
      <vt:lpstr>СИТУАЦИЯ 5</vt:lpstr>
      <vt:lpstr>ОТВЕТ</vt:lpstr>
      <vt:lpstr>ПАМЯТКА ДЛЯ РОДИТЕЛЕЙ</vt:lpstr>
      <vt:lpstr>Слайд 23</vt:lpstr>
      <vt:lpstr>Подведение итогов</vt:lpstr>
      <vt:lpstr>Заголовок слайда</vt:lpstr>
      <vt:lpstr> СПАСИБО</vt:lpstr>
    </vt:vector>
  </TitlesOfParts>
  <Company>МБОУ СОШ №22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Администратор</cp:lastModifiedBy>
  <cp:revision>25</cp:revision>
  <dcterms:created xsi:type="dcterms:W3CDTF">2013-02-27T07:55:38Z</dcterms:created>
  <dcterms:modified xsi:type="dcterms:W3CDTF">2013-11-22T08:28:44Z</dcterms:modified>
</cp:coreProperties>
</file>