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824D-6C9D-4430-9DBA-DDAE5A9914AE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0F37-BCE1-41C3-960E-4113FE2BE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0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8824D-6C9D-4430-9DBA-DDAE5A9914AE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B0F37-BCE1-41C3-960E-4113FE2BE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37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4000" smtClean="0"/>
              <a:t> </a:t>
            </a:r>
            <a:r>
              <a:rPr lang="ru-RU" altLang="ru-RU" sz="2800" b="1" smtClean="0">
                <a:solidFill>
                  <a:srgbClr val="FF0066"/>
                </a:solidFill>
                <a:latin typeface="Times New Roman" pitchFamily="18" charset="0"/>
              </a:rPr>
              <a:t>Мое педагогическое кредо – родной язык основа мировоззрения, связь родного и русского языков</a:t>
            </a:r>
            <a:r>
              <a:rPr lang="ru-RU" altLang="ru-RU" sz="4000" smtClean="0"/>
              <a:t> </a:t>
            </a:r>
            <a:endParaRPr lang="ru-RU" alt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7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0000"/>
                </a:solidFill>
              </a:rPr>
              <a:t>Словарная работа</a:t>
            </a:r>
            <a:endParaRPr lang="ru-RU" altLang="ru-RU" sz="400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6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>
                <a:latin typeface="Times New Roman" pitchFamily="18" charset="0"/>
              </a:rPr>
              <a:t>Творческие работы учащихся на страницах областной газеты «Бердәмлек»</a:t>
            </a:r>
            <a:endParaRPr lang="ru-RU" altLang="ru-RU" sz="36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2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t-RU" altLang="ru-RU" sz="2800" smtClean="0">
                <a:solidFill>
                  <a:srgbClr val="996633"/>
                </a:solidFill>
              </a:rPr>
              <a:t>Заман миңа: “Югарыга мен!” – дип,</a:t>
            </a:r>
            <a:br>
              <a:rPr lang="tt-RU" altLang="ru-RU" sz="2800" smtClean="0">
                <a:solidFill>
                  <a:srgbClr val="996633"/>
                </a:solidFill>
              </a:rPr>
            </a:br>
            <a:r>
              <a:rPr lang="tt-RU" altLang="ru-RU" sz="2800" smtClean="0">
                <a:solidFill>
                  <a:srgbClr val="996633"/>
                </a:solidFill>
              </a:rPr>
              <a:t>Ике канат биреп үстерде.</a:t>
            </a:r>
            <a:br>
              <a:rPr lang="tt-RU" altLang="ru-RU" sz="2800" smtClean="0">
                <a:solidFill>
                  <a:srgbClr val="996633"/>
                </a:solidFill>
              </a:rPr>
            </a:br>
            <a:r>
              <a:rPr lang="tt-RU" altLang="ru-RU" sz="2800" smtClean="0">
                <a:solidFill>
                  <a:srgbClr val="996633"/>
                </a:solidFill>
              </a:rPr>
              <a:t>Канатымның берсе – татар теле,</a:t>
            </a:r>
            <a:br>
              <a:rPr lang="tt-RU" altLang="ru-RU" sz="2800" smtClean="0">
                <a:solidFill>
                  <a:srgbClr val="996633"/>
                </a:solidFill>
              </a:rPr>
            </a:br>
            <a:r>
              <a:rPr lang="tt-RU" altLang="ru-RU" sz="2800" smtClean="0">
                <a:solidFill>
                  <a:srgbClr val="996633"/>
                </a:solidFill>
              </a:rPr>
              <a:t>Икенчесе – бөек рус теле!..</a:t>
            </a:r>
            <a:endParaRPr lang="ru-RU" altLang="ru-RU" sz="2800" smtClean="0">
              <a:solidFill>
                <a:srgbClr val="996633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0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66CCFF"/>
                </a:solidFill>
                <a:latin typeface="Comic Sans MS" pitchFamily="66" charset="0"/>
              </a:rPr>
              <a:t>Из творческих работ учащихся</a:t>
            </a:r>
            <a:endParaRPr lang="ru-RU" altLang="ru-RU" sz="4000" b="1" smtClean="0">
              <a:solidFill>
                <a:srgbClr val="66CCFF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2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t-RU" altLang="ru-RU" sz="4000" smtClean="0">
                <a:solidFill>
                  <a:srgbClr val="000099"/>
                </a:solidFill>
                <a:latin typeface="Bookman Old Style" pitchFamily="18" charset="0"/>
              </a:rPr>
              <a:t>Дөн</a:t>
            </a:r>
            <a:r>
              <a:rPr lang="ru-RU" altLang="ru-RU" sz="4000" smtClean="0">
                <a:solidFill>
                  <a:srgbClr val="000099"/>
                </a:solidFill>
                <a:latin typeface="Bookman Old Style" pitchFamily="18" charset="0"/>
              </a:rPr>
              <a:t>ь</a:t>
            </a:r>
            <a:r>
              <a:rPr lang="tt-RU" altLang="ru-RU" sz="4000" smtClean="0">
                <a:solidFill>
                  <a:srgbClr val="000099"/>
                </a:solidFill>
                <a:latin typeface="Bookman Old Style" pitchFamily="18" charset="0"/>
              </a:rPr>
              <a:t>яда иң бөек тел – ана теле,</a:t>
            </a:r>
            <a:br>
              <a:rPr lang="tt-RU" altLang="ru-RU" sz="4000" smtClean="0">
                <a:solidFill>
                  <a:srgbClr val="000099"/>
                </a:solidFill>
                <a:latin typeface="Bookman Old Style" pitchFamily="18" charset="0"/>
              </a:rPr>
            </a:br>
            <a:r>
              <a:rPr lang="tt-RU" altLang="ru-RU" sz="4000" smtClean="0">
                <a:solidFill>
                  <a:srgbClr val="000099"/>
                </a:solidFill>
                <a:latin typeface="Bookman Old Style" pitchFamily="18" charset="0"/>
              </a:rPr>
              <a:t>Иң зур милләт  - газиз халкың.</a:t>
            </a:r>
            <a:endParaRPr lang="ru-RU" altLang="ru-RU" sz="400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6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4000" b="1" smtClean="0">
                <a:solidFill>
                  <a:srgbClr val="9900CC"/>
                </a:solidFill>
                <a:latin typeface="Monotype Corsiva" pitchFamily="66" charset="0"/>
              </a:rPr>
              <a:t>В </a:t>
            </a:r>
            <a:r>
              <a:rPr lang="ru-RU" altLang="ru-RU" sz="3600" b="1" smtClean="0">
                <a:solidFill>
                  <a:srgbClr val="9900CC"/>
                </a:solidFill>
                <a:latin typeface="Monotype Corsiva" pitchFamily="66" charset="0"/>
              </a:rPr>
              <a:t>школе привитие любви к богатству татарского языка начинается с изучения стихотворения </a:t>
            </a:r>
            <a:br>
              <a:rPr lang="ru-RU" altLang="ru-RU" sz="3600" b="1" smtClean="0">
                <a:solidFill>
                  <a:srgbClr val="9900CC"/>
                </a:solidFill>
                <a:latin typeface="Monotype Corsiva" pitchFamily="66" charset="0"/>
              </a:rPr>
            </a:br>
            <a:r>
              <a:rPr lang="ru-RU" altLang="ru-RU" sz="3600" b="1" smtClean="0">
                <a:solidFill>
                  <a:srgbClr val="9900CC"/>
                </a:solidFill>
                <a:latin typeface="Monotype Corsiva" pitchFamily="66" charset="0"/>
              </a:rPr>
              <a:t> великого поэта Г. Тукая «Туган тел».</a:t>
            </a:r>
            <a:endParaRPr lang="ru-RU" altLang="ru-RU" sz="3600" b="1" dirty="0" smtClean="0">
              <a:solidFill>
                <a:srgbClr val="9900CC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9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6600FF"/>
                </a:solidFill>
              </a:rPr>
              <a:t>Знания языка помогают росту национального самосознания, который включает в себя:</a:t>
            </a:r>
            <a:endParaRPr lang="ru-RU" altLang="ru-RU" sz="3200" smtClean="0">
              <a:solidFill>
                <a:srgbClr val="6600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5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1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17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Мое педагогическое кредо – родной язык основа мировоззрения, связь родного и русского языков </vt:lpstr>
      <vt:lpstr>Заман миңа: “Югарыга мен!” – дип, Ике канат биреп үстерде. Канатымның берсе – татар теле, Икенчесе – бөек рус теле!..</vt:lpstr>
      <vt:lpstr>Из творческих работ учащихся</vt:lpstr>
      <vt:lpstr>Дөньяда иң бөек тел – ана теле, Иң зур милләт  - газиз халкың.</vt:lpstr>
      <vt:lpstr>В школе привитие любви к богатству татарского языка начинается с изучения стихотворения   великого поэта Г. Тукая «Туган тел».</vt:lpstr>
      <vt:lpstr>Знания языка помогают росту национального самосознания, который включает в себя: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</vt:lpstr>
      <vt:lpstr>Творческие работы учащихся на страницах областной газеты «Бердәмлек»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Мое педагогическое кредо – родной язык основа мировоззрения, связь родного и русского языков </dc:title>
  <dc:creator>user</dc:creator>
  <cp:lastModifiedBy>user</cp:lastModifiedBy>
  <cp:revision>1</cp:revision>
  <dcterms:created xsi:type="dcterms:W3CDTF">2014-01-10T16:10:21Z</dcterms:created>
  <dcterms:modified xsi:type="dcterms:W3CDTF">2014-01-10T16:10:21Z</dcterms:modified>
</cp:coreProperties>
</file>