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F92F-C844-4E1B-BB34-1CFA0FA542B2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17D6-60FE-46EB-85F4-9DDC780AA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F92F-C844-4E1B-BB34-1CFA0FA542B2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17D6-60FE-46EB-85F4-9DDC780AA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F92F-C844-4E1B-BB34-1CFA0FA542B2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17D6-60FE-46EB-85F4-9DDC780AA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F92F-C844-4E1B-BB34-1CFA0FA542B2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17D6-60FE-46EB-85F4-9DDC780AA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F92F-C844-4E1B-BB34-1CFA0FA542B2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17D6-60FE-46EB-85F4-9DDC780AA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F92F-C844-4E1B-BB34-1CFA0FA542B2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17D6-60FE-46EB-85F4-9DDC780AA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F92F-C844-4E1B-BB34-1CFA0FA542B2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17D6-60FE-46EB-85F4-9DDC780AA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F92F-C844-4E1B-BB34-1CFA0FA542B2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17D6-60FE-46EB-85F4-9DDC780AA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F92F-C844-4E1B-BB34-1CFA0FA542B2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17D6-60FE-46EB-85F4-9DDC780AA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F92F-C844-4E1B-BB34-1CFA0FA542B2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17D6-60FE-46EB-85F4-9DDC780AA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F92F-C844-4E1B-BB34-1CFA0FA542B2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17D6-60FE-46EB-85F4-9DDC780AA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F92F-C844-4E1B-BB34-1CFA0FA542B2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417D6-60FE-46EB-85F4-9DDC780AA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tatmedia.com/tat/news/show/23456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214290"/>
            <a:ext cx="3429024" cy="6143668"/>
          </a:xfrm>
        </p:spPr>
        <p:txBody>
          <a:bodyPr>
            <a:normAutofit lnSpcReduction="10000"/>
          </a:bodyPr>
          <a:lstStyle/>
          <a:p>
            <a:r>
              <a:rPr lang="tt-RU" sz="2000" b="1" dirty="0" smtClean="0">
                <a:solidFill>
                  <a:srgbClr val="7030A0"/>
                </a:solidFill>
              </a:rPr>
              <a:t>Кошлар китә,кошлар кайта,</a:t>
            </a:r>
          </a:p>
          <a:p>
            <a:r>
              <a:rPr lang="tt-RU" sz="2000" b="1" dirty="0" smtClean="0">
                <a:solidFill>
                  <a:srgbClr val="7030A0"/>
                </a:solidFill>
              </a:rPr>
              <a:t>Кошларны кем санаган:</a:t>
            </a:r>
          </a:p>
          <a:p>
            <a:r>
              <a:rPr lang="tt-RU" sz="2000" b="1" dirty="0" smtClean="0">
                <a:solidFill>
                  <a:srgbClr val="7030A0"/>
                </a:solidFill>
              </a:rPr>
              <a:t>Бәлки аларның да барсы </a:t>
            </a:r>
          </a:p>
          <a:p>
            <a:r>
              <a:rPr lang="tt-RU" sz="2000" b="1" dirty="0" smtClean="0">
                <a:solidFill>
                  <a:srgbClr val="7030A0"/>
                </a:solidFill>
              </a:rPr>
              <a:t>Каиталмыйдыр яңадан.</a:t>
            </a:r>
          </a:p>
          <a:p>
            <a:r>
              <a:rPr lang="tt-RU" sz="2000" b="1" dirty="0" smtClean="0">
                <a:solidFill>
                  <a:srgbClr val="7030A0"/>
                </a:solidFill>
              </a:rPr>
              <a:t>Кошлар китә,кошлар кайта,</a:t>
            </a:r>
          </a:p>
          <a:p>
            <a:r>
              <a:rPr lang="tt-RU" sz="2000" b="1" dirty="0" smtClean="0">
                <a:solidFill>
                  <a:srgbClr val="7030A0"/>
                </a:solidFill>
              </a:rPr>
              <a:t>Кошлар урый дөн</a:t>
            </a:r>
            <a:r>
              <a:rPr lang="ru-RU" sz="2000" b="1" dirty="0" err="1" smtClean="0">
                <a:solidFill>
                  <a:srgbClr val="7030A0"/>
                </a:solidFill>
              </a:rPr>
              <a:t>ь</a:t>
            </a:r>
            <a:r>
              <a:rPr lang="tt-RU" sz="2000" b="1" dirty="0" smtClean="0">
                <a:solidFill>
                  <a:srgbClr val="7030A0"/>
                </a:solidFill>
              </a:rPr>
              <a:t>яны.</a:t>
            </a:r>
          </a:p>
          <a:p>
            <a:r>
              <a:rPr lang="tt-RU" sz="2000" b="1" dirty="0" smtClean="0">
                <a:solidFill>
                  <a:srgbClr val="7030A0"/>
                </a:solidFill>
              </a:rPr>
              <a:t>Юлларда янып каладыр</a:t>
            </a:r>
          </a:p>
          <a:p>
            <a:r>
              <a:rPr lang="tt-RU" sz="2000" b="1" dirty="0" smtClean="0">
                <a:solidFill>
                  <a:srgbClr val="7030A0"/>
                </a:solidFill>
              </a:rPr>
              <a:t>Канатлары сынганы.</a:t>
            </a:r>
          </a:p>
          <a:p>
            <a:r>
              <a:rPr lang="tt-RU" sz="2000" b="1" dirty="0" smtClean="0">
                <a:solidFill>
                  <a:srgbClr val="7030A0"/>
                </a:solidFill>
              </a:rPr>
              <a:t>Кошлар китә,кошлар кайта</a:t>
            </a:r>
          </a:p>
          <a:p>
            <a:r>
              <a:rPr lang="tt-RU" sz="2000" b="1" dirty="0" smtClean="0">
                <a:solidFill>
                  <a:srgbClr val="7030A0"/>
                </a:solidFill>
              </a:rPr>
              <a:t>Нәрсә йөртә кошларны?</a:t>
            </a:r>
          </a:p>
          <a:p>
            <a:r>
              <a:rPr lang="tt-RU" sz="2000" b="1" dirty="0" smtClean="0">
                <a:solidFill>
                  <a:srgbClr val="7030A0"/>
                </a:solidFill>
              </a:rPr>
              <a:t>Әллә юллар баса микән </a:t>
            </a:r>
          </a:p>
          <a:p>
            <a:r>
              <a:rPr lang="tt-RU" sz="2000" b="1" dirty="0" smtClean="0">
                <a:solidFill>
                  <a:srgbClr val="7030A0"/>
                </a:solidFill>
              </a:rPr>
              <a:t>Сагыну-сагышларны?</a:t>
            </a:r>
          </a:p>
          <a:p>
            <a:r>
              <a:rPr lang="tt-RU" sz="2000" b="1" dirty="0" smtClean="0">
                <a:solidFill>
                  <a:srgbClr val="7030A0"/>
                </a:solidFill>
              </a:rPr>
              <a:t>Кошлар китә,кошлар кайта</a:t>
            </a:r>
          </a:p>
          <a:p>
            <a:r>
              <a:rPr lang="tt-RU" sz="2000" b="1" dirty="0" smtClean="0">
                <a:solidFill>
                  <a:srgbClr val="7030A0"/>
                </a:solidFill>
              </a:rPr>
              <a:t>Һавада-кошлар юлы.</a:t>
            </a:r>
          </a:p>
          <a:p>
            <a:r>
              <a:rPr lang="tt-RU" sz="2000" b="1" dirty="0" smtClean="0">
                <a:solidFill>
                  <a:srgbClr val="7030A0"/>
                </a:solidFill>
              </a:rPr>
              <a:t>Йолдызлардан саркып-саркып</a:t>
            </a:r>
          </a:p>
          <a:p>
            <a:r>
              <a:rPr lang="tt-RU" sz="2000" b="1" dirty="0" smtClean="0">
                <a:solidFill>
                  <a:srgbClr val="7030A0"/>
                </a:solidFill>
              </a:rPr>
              <a:t>Тарала кошлар моңы.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klass\Desktop\dikie_gusi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0"/>
            <a:ext cx="5072098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206874">
            <a:off x="798456" y="1667495"/>
            <a:ext cx="7215238" cy="28931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t-RU" sz="6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Шагыйр</a:t>
            </a:r>
            <a:r>
              <a:rPr lang="ru-RU" sz="6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6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5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турында</a:t>
            </a:r>
            <a:r>
              <a:rPr lang="tt-RU" sz="6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55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каләмдәшләренең</a:t>
            </a:r>
            <a:r>
              <a:rPr lang="tt-RU" sz="6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5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фикерләре</a:t>
            </a:r>
            <a:endParaRPr lang="ru-RU" sz="5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accent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Тест  </a:t>
            </a:r>
            <a:r>
              <a:rPr lang="ru-RU" b="1" spc="50" dirty="0" err="1" smtClean="0">
                <a:ln w="11430"/>
                <a:solidFill>
                  <a:schemeClr val="accent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сорауларына</a:t>
            </a:r>
            <a:r>
              <a:rPr lang="ru-RU" b="1" spc="50" dirty="0" smtClean="0">
                <a:ln w="11430"/>
                <a:solidFill>
                  <a:schemeClr val="accent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tt-RU" b="1" spc="50" dirty="0" smtClean="0">
                <a:ln w="11430"/>
                <a:solidFill>
                  <a:schemeClr val="accent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җавап</a:t>
            </a:r>
            <a:endParaRPr lang="ru-RU" b="1" spc="50" dirty="0">
              <a:ln w="11430"/>
              <a:solidFill>
                <a:schemeClr val="accent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t-RU" b="1" dirty="0" smtClean="0">
                <a:solidFill>
                  <a:schemeClr val="accent4"/>
                </a:solidFill>
                <a:latin typeface="Arial Black" pitchFamily="34" charset="0"/>
              </a:rPr>
              <a:t>1.      а</a:t>
            </a:r>
          </a:p>
          <a:p>
            <a:r>
              <a:rPr lang="tt-RU" b="1" dirty="0" smtClean="0">
                <a:solidFill>
                  <a:schemeClr val="accent4"/>
                </a:solidFill>
                <a:latin typeface="Arial Black" pitchFamily="34" charset="0"/>
              </a:rPr>
              <a:t>2.      а</a:t>
            </a:r>
          </a:p>
          <a:p>
            <a:r>
              <a:rPr lang="tt-RU" b="1" dirty="0" smtClean="0">
                <a:solidFill>
                  <a:schemeClr val="accent4"/>
                </a:solidFill>
                <a:latin typeface="Arial Black" pitchFamily="34" charset="0"/>
              </a:rPr>
              <a:t>3.      б</a:t>
            </a:r>
          </a:p>
          <a:p>
            <a:r>
              <a:rPr lang="tt-RU" b="1" dirty="0" smtClean="0">
                <a:solidFill>
                  <a:schemeClr val="accent4"/>
                </a:solidFill>
                <a:latin typeface="Arial Black" pitchFamily="34" charset="0"/>
              </a:rPr>
              <a:t>4.      в</a:t>
            </a:r>
          </a:p>
          <a:p>
            <a:r>
              <a:rPr lang="tt-RU" b="1" dirty="0" smtClean="0">
                <a:solidFill>
                  <a:schemeClr val="accent4"/>
                </a:solidFill>
                <a:latin typeface="Arial Black" pitchFamily="34" charset="0"/>
              </a:rPr>
              <a:t>5.      б</a:t>
            </a:r>
          </a:p>
          <a:p>
            <a:r>
              <a:rPr lang="tt-RU" b="1" dirty="0" smtClean="0">
                <a:solidFill>
                  <a:schemeClr val="accent4"/>
                </a:solidFill>
                <a:latin typeface="Arial Black" pitchFamily="34" charset="0"/>
              </a:rPr>
              <a:t>6.      а</a:t>
            </a:r>
          </a:p>
          <a:p>
            <a:r>
              <a:rPr lang="tt-RU" b="1" dirty="0" smtClean="0">
                <a:solidFill>
                  <a:schemeClr val="accent4"/>
                </a:solidFill>
                <a:latin typeface="Arial Black" pitchFamily="34" charset="0"/>
              </a:rPr>
              <a:t>7.      а</a:t>
            </a:r>
          </a:p>
          <a:p>
            <a:r>
              <a:rPr lang="tt-RU" b="1" dirty="0" smtClean="0">
                <a:solidFill>
                  <a:schemeClr val="accent4"/>
                </a:solidFill>
                <a:latin typeface="Arial Black" pitchFamily="34" charset="0"/>
              </a:rPr>
              <a:t>8.      б</a:t>
            </a:r>
          </a:p>
          <a:p>
            <a:r>
              <a:rPr lang="tt-RU" b="1" dirty="0" smtClean="0">
                <a:solidFill>
                  <a:schemeClr val="accent4"/>
                </a:solidFill>
                <a:latin typeface="Arial Black" pitchFamily="34" charset="0"/>
              </a:rPr>
              <a:t>9.      б</a:t>
            </a:r>
          </a:p>
          <a:p>
            <a:r>
              <a:rPr lang="tt-RU" b="1" dirty="0" smtClean="0">
                <a:solidFill>
                  <a:schemeClr val="accent4"/>
                </a:solidFill>
                <a:latin typeface="Arial Black" pitchFamily="34" charset="0"/>
              </a:rPr>
              <a:t>10.    а</a:t>
            </a:r>
            <a:endParaRPr lang="ru-RU" b="1" dirty="0">
              <a:solidFill>
                <a:schemeClr val="accent4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lass\Desktop\information_items_34202_200_auto_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54421">
            <a:off x="4382786" y="947588"/>
            <a:ext cx="4572032" cy="52864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21281578">
            <a:off x="201731" y="1009419"/>
            <a:ext cx="3500463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t-RU" sz="7200" b="1" i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Иң гүзәл кеше икәнсез</a:t>
            </a:r>
            <a:endParaRPr lang="ru-RU" sz="72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71472" y="1071546"/>
            <a:ext cx="778674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t-RU" sz="72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Язмышларга буйсынмас җанны калдырасы иде күңелдә...</a:t>
            </a:r>
            <a:endParaRPr lang="ru-RU" sz="72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6972320" cy="464346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tt-RU" sz="4800" b="1" i="1" dirty="0" smtClean="0">
                <a:solidFill>
                  <a:srgbClr val="7030A0"/>
                </a:solidFill>
              </a:rPr>
              <a:t>Тормышы</a:t>
            </a:r>
          </a:p>
          <a:p>
            <a:pPr>
              <a:buFont typeface="Wingdings" pitchFamily="2" charset="2"/>
              <a:buChar char="Ø"/>
            </a:pPr>
            <a:r>
              <a:rPr lang="tt-RU" sz="4800" b="1" i="1" dirty="0" smtClean="0">
                <a:solidFill>
                  <a:srgbClr val="7030A0"/>
                </a:solidFill>
              </a:rPr>
              <a:t>Иҗаты</a:t>
            </a:r>
          </a:p>
          <a:p>
            <a:pPr>
              <a:buFont typeface="Wingdings" pitchFamily="2" charset="2"/>
              <a:buChar char="Ø"/>
            </a:pPr>
            <a:r>
              <a:rPr lang="tt-RU" sz="4800" b="1" i="1" dirty="0" smtClean="0">
                <a:solidFill>
                  <a:srgbClr val="7030A0"/>
                </a:solidFill>
              </a:rPr>
              <a:t>Шигыр</a:t>
            </a:r>
            <a:r>
              <a:rPr lang="ru-RU" sz="4800" b="1" i="1" dirty="0" err="1" smtClean="0">
                <a:solidFill>
                  <a:srgbClr val="7030A0"/>
                </a:solidFill>
              </a:rPr>
              <a:t>ьл</a:t>
            </a:r>
            <a:r>
              <a:rPr lang="tt-RU" sz="4800" b="1" i="1" dirty="0" smtClean="0">
                <a:solidFill>
                  <a:srgbClr val="7030A0"/>
                </a:solidFill>
              </a:rPr>
              <a:t>әре</a:t>
            </a:r>
          </a:p>
          <a:p>
            <a:pPr>
              <a:buFont typeface="Wingdings" pitchFamily="2" charset="2"/>
              <a:buChar char="Ø"/>
            </a:pPr>
            <a:r>
              <a:rPr lang="tt-RU" sz="4800" b="1" i="1" dirty="0" smtClean="0">
                <a:solidFill>
                  <a:srgbClr val="7030A0"/>
                </a:solidFill>
              </a:rPr>
              <a:t>Җырлары</a:t>
            </a:r>
          </a:p>
          <a:p>
            <a:pPr>
              <a:buFont typeface="Wingdings" pitchFamily="2" charset="2"/>
              <a:buChar char="Ø"/>
            </a:pPr>
            <a:r>
              <a:rPr lang="tt-RU" sz="4800" b="1" i="1" dirty="0" smtClean="0">
                <a:solidFill>
                  <a:srgbClr val="7030A0"/>
                </a:solidFill>
              </a:rPr>
              <a:t>Каләмдәшләре фикерләре</a:t>
            </a:r>
            <a:endParaRPr lang="ru-RU" sz="4800" b="1" i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57166"/>
            <a:ext cx="7543668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4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Дәрес планы</a:t>
            </a:r>
            <a:endParaRPr lang="ru-RU" sz="4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lass\Desktop\yarull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14290"/>
            <a:ext cx="3862326" cy="52864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5643578"/>
            <a:ext cx="8286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t-RU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1938-2011</a:t>
            </a:r>
          </a:p>
          <a:p>
            <a:pPr algn="ctr"/>
            <a:endParaRPr lang="tt-RU" sz="5400" b="1" cap="none" spc="0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tatmedia.com/newsimg/234/234564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 t="1933" b="1933"/>
          <a:stretch>
            <a:fillRect/>
          </a:stretch>
        </p:blipFill>
        <p:spPr bwMode="auto">
          <a:xfrm>
            <a:off x="571472" y="214290"/>
            <a:ext cx="3548083" cy="297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214810" y="928670"/>
            <a:ext cx="4464496" cy="5682086"/>
          </a:xfrm>
          <a:prstGeom prst="rect">
            <a:avLst/>
          </a:prstGeom>
          <a:noFill/>
        </p:spPr>
      </p:pic>
      <p:pic>
        <p:nvPicPr>
          <p:cNvPr id="6" name="Picture 5" descr="File0250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3355342"/>
            <a:ext cx="3536017" cy="32883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30434" y="0"/>
            <a:ext cx="5306062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5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Туганнары</a:t>
            </a:r>
            <a:r>
              <a:rPr lang="ru-RU" sz="3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белән</a:t>
            </a:r>
            <a:endParaRPr lang="ru-RU" sz="3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ile024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286124"/>
            <a:ext cx="3857652" cy="3071834"/>
          </a:xfrm>
          <a:noFill/>
        </p:spPr>
      </p:pic>
      <p:pic>
        <p:nvPicPr>
          <p:cNvPr id="5" name="Picture 4" descr="на аэродром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214686"/>
            <a:ext cx="467311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214290"/>
            <a:ext cx="4409819" cy="28575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285728"/>
            <a:ext cx="3786214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4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Фәнис яруллин армиядә</a:t>
            </a:r>
            <a:endParaRPr lang="ru-RU" sz="4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с писателями за столом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928670"/>
            <a:ext cx="728667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5643578"/>
            <a:ext cx="892971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1964-1970 елларда казан дәуләт университетында укый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92922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tt-RU" sz="3600" b="1" i="1" dirty="0" smtClean="0">
                <a:solidFill>
                  <a:srgbClr val="7030A0"/>
                </a:solidFill>
              </a:rPr>
              <a:t>1985 ел Татарстанның атказанган мәдәният хезмәткәре;</a:t>
            </a:r>
          </a:p>
          <a:p>
            <a:pPr>
              <a:buFont typeface="Wingdings" pitchFamily="2" charset="2"/>
              <a:buChar char="v"/>
            </a:pPr>
            <a:r>
              <a:rPr lang="tt-RU" sz="3600" b="1" i="1" dirty="0" smtClean="0">
                <a:solidFill>
                  <a:srgbClr val="7030A0"/>
                </a:solidFill>
              </a:rPr>
              <a:t>1978 ел Муса Җәлил исемендәге комсомол премиясе;</a:t>
            </a:r>
          </a:p>
          <a:p>
            <a:pPr>
              <a:buFont typeface="Wingdings" pitchFamily="2" charset="2"/>
              <a:buChar char="v"/>
            </a:pPr>
            <a:r>
              <a:rPr lang="tt-RU" sz="3600" b="1" i="1" dirty="0" smtClean="0">
                <a:solidFill>
                  <a:srgbClr val="7030A0"/>
                </a:solidFill>
              </a:rPr>
              <a:t>1995 ел Габдулла Тукай исемендәге премия;</a:t>
            </a:r>
          </a:p>
          <a:p>
            <a:pPr>
              <a:buFont typeface="Wingdings" pitchFamily="2" charset="2"/>
              <a:buChar char="v"/>
            </a:pPr>
            <a:r>
              <a:rPr lang="tt-RU" sz="3600" b="1" i="1" dirty="0" smtClean="0">
                <a:solidFill>
                  <a:srgbClr val="7030A0"/>
                </a:solidFill>
              </a:rPr>
              <a:t>1988 ел“Халыклар дуслыгы” ордены;</a:t>
            </a:r>
          </a:p>
          <a:p>
            <a:pPr>
              <a:buFont typeface="Wingdings" pitchFamily="2" charset="2"/>
              <a:buChar char="v"/>
            </a:pPr>
            <a:r>
              <a:rPr lang="tt-RU" sz="3600" b="1" i="1" dirty="0" smtClean="0">
                <a:solidFill>
                  <a:srgbClr val="7030A0"/>
                </a:solidFill>
              </a:rPr>
              <a:t>2001ел Татарстан Республикасынын халык шагыйре.</a:t>
            </a:r>
          </a:p>
          <a:p>
            <a:pPr>
              <a:buNone/>
            </a:pPr>
            <a:endParaRPr lang="tt-RU" sz="3600" b="1" i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5401" y="285728"/>
            <a:ext cx="7734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Дәүләт бүләкләре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163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Тест  сорауларына җавап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klass</dc:creator>
  <cp:lastModifiedBy>1</cp:lastModifiedBy>
  <cp:revision>36</cp:revision>
  <dcterms:created xsi:type="dcterms:W3CDTF">2012-04-26T05:08:16Z</dcterms:created>
  <dcterms:modified xsi:type="dcterms:W3CDTF">2012-04-27T17:51:25Z</dcterms:modified>
</cp:coreProperties>
</file>