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71" r:id="rId5"/>
    <p:sldId id="259" r:id="rId6"/>
    <p:sldId id="260" r:id="rId7"/>
    <p:sldId id="274" r:id="rId8"/>
    <p:sldId id="275" r:id="rId9"/>
    <p:sldId id="262" r:id="rId10"/>
    <p:sldId id="263" r:id="rId11"/>
    <p:sldId id="264" r:id="rId12"/>
    <p:sldId id="265" r:id="rId13"/>
    <p:sldId id="266" r:id="rId14"/>
    <p:sldId id="267" r:id="rId15"/>
    <p:sldId id="268" r:id="rId16"/>
    <p:sldId id="269" r:id="rId17"/>
    <p:sldId id="270" r:id="rId18"/>
    <p:sldId id="272"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99FF"/>
    <a:srgbClr val="CC66FF"/>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Средний стиль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102" y="-64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E62AC4-C462-4815-9276-A683AF1F104C}"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ru-RU"/>
        </a:p>
      </dgm:t>
    </dgm:pt>
    <dgm:pt modelId="{3C468CAC-3E65-4A5D-9B54-D9335E8055D8}">
      <dgm:prSet phldrT="[Текст]"/>
      <dgm:spPr/>
      <dgm:t>
        <a:bodyPr/>
        <a:lstStyle/>
        <a:p>
          <a:r>
            <a:rPr lang="ru-RU" b="1" smtClean="0"/>
            <a:t>Административная власть (основанная на принуждении)</a:t>
          </a:r>
          <a:endParaRPr lang="ru-RU" b="1" dirty="0"/>
        </a:p>
      </dgm:t>
    </dgm:pt>
    <dgm:pt modelId="{09BB8A72-E5CA-46E5-B4E8-7DC4BE35F556}" type="parTrans" cxnId="{02006501-E3DE-4FB0-984D-2325D27190ED}">
      <dgm:prSet/>
      <dgm:spPr/>
      <dgm:t>
        <a:bodyPr/>
        <a:lstStyle/>
        <a:p>
          <a:endParaRPr lang="ru-RU"/>
        </a:p>
      </dgm:t>
    </dgm:pt>
    <dgm:pt modelId="{C7DB4402-C3F9-40B4-8A11-23E253205F3D}" type="sibTrans" cxnId="{02006501-E3DE-4FB0-984D-2325D27190ED}">
      <dgm:prSet/>
      <dgm:spPr/>
      <dgm:t>
        <a:bodyPr/>
        <a:lstStyle/>
        <a:p>
          <a:endParaRPr lang="ru-RU"/>
        </a:p>
      </dgm:t>
    </dgm:pt>
    <dgm:pt modelId="{454D4A23-E3B7-449D-967F-FFD0193CBDC8}">
      <dgm:prSet phldrT="[Текст]"/>
      <dgm:spPr/>
      <dgm:t>
        <a:bodyPr/>
        <a:lstStyle/>
        <a:p>
          <a:r>
            <a:rPr lang="ru-RU" b="1" smtClean="0"/>
            <a:t>Власть, основанная на вознаграждении</a:t>
          </a:r>
          <a:endParaRPr lang="ru-RU" b="1" dirty="0"/>
        </a:p>
      </dgm:t>
    </dgm:pt>
    <dgm:pt modelId="{F207F5BF-EC9E-4250-BEA0-A57281CEF920}" type="parTrans" cxnId="{FC4E3D94-E17B-4372-A441-D5CDAF90C816}">
      <dgm:prSet/>
      <dgm:spPr/>
      <dgm:t>
        <a:bodyPr/>
        <a:lstStyle/>
        <a:p>
          <a:endParaRPr lang="ru-RU"/>
        </a:p>
      </dgm:t>
    </dgm:pt>
    <dgm:pt modelId="{6C12CD47-E0B7-483D-87AC-703C1F4756F9}" type="sibTrans" cxnId="{FC4E3D94-E17B-4372-A441-D5CDAF90C816}">
      <dgm:prSet/>
      <dgm:spPr/>
      <dgm:t>
        <a:bodyPr/>
        <a:lstStyle/>
        <a:p>
          <a:endParaRPr lang="ru-RU"/>
        </a:p>
      </dgm:t>
    </dgm:pt>
    <dgm:pt modelId="{791481BF-764A-4C09-B7C5-D2428C61206E}">
      <dgm:prSet phldrT="[Текст]"/>
      <dgm:spPr/>
      <dgm:t>
        <a:bodyPr/>
        <a:lstStyle/>
        <a:p>
          <a:r>
            <a:rPr lang="ru-RU" b="1" dirty="0" smtClean="0"/>
            <a:t>Экспертная власть (основана на высоком профессионализме менеджера)</a:t>
          </a:r>
          <a:endParaRPr lang="ru-RU" b="1" dirty="0"/>
        </a:p>
      </dgm:t>
    </dgm:pt>
    <dgm:pt modelId="{9C025312-CA45-4398-BD0D-0AA6286DE77A}" type="parTrans" cxnId="{0D353BFC-434B-4785-AEBA-2B07945E54D6}">
      <dgm:prSet/>
      <dgm:spPr/>
      <dgm:t>
        <a:bodyPr/>
        <a:lstStyle/>
        <a:p>
          <a:endParaRPr lang="ru-RU"/>
        </a:p>
      </dgm:t>
    </dgm:pt>
    <dgm:pt modelId="{2F6CC77A-018F-4CC6-A835-12FAC7062782}" type="sibTrans" cxnId="{0D353BFC-434B-4785-AEBA-2B07945E54D6}">
      <dgm:prSet/>
      <dgm:spPr/>
      <dgm:t>
        <a:bodyPr/>
        <a:lstStyle/>
        <a:p>
          <a:endParaRPr lang="ru-RU"/>
        </a:p>
      </dgm:t>
    </dgm:pt>
    <dgm:pt modelId="{476C19B0-71E0-4EC4-81FC-22EA651C8554}">
      <dgm:prSet phldrT="[Текст]"/>
      <dgm:spPr/>
      <dgm:t>
        <a:bodyPr/>
        <a:lstStyle/>
        <a:p>
          <a:r>
            <a:rPr lang="ru-RU" b="1" dirty="0" smtClean="0"/>
            <a:t>Законная власть</a:t>
          </a:r>
          <a:endParaRPr lang="ru-RU" b="1" dirty="0"/>
        </a:p>
      </dgm:t>
    </dgm:pt>
    <dgm:pt modelId="{FDF06147-69A6-4D06-A0E2-89ED02A27D67}" type="parTrans" cxnId="{FE78B63E-3B12-45AF-AEA5-D293AA69E898}">
      <dgm:prSet/>
      <dgm:spPr/>
      <dgm:t>
        <a:bodyPr/>
        <a:lstStyle/>
        <a:p>
          <a:endParaRPr lang="ru-RU"/>
        </a:p>
      </dgm:t>
    </dgm:pt>
    <dgm:pt modelId="{8E3EA89A-FA0B-4DAA-98D7-7B544AF10E58}" type="sibTrans" cxnId="{FE78B63E-3B12-45AF-AEA5-D293AA69E898}">
      <dgm:prSet/>
      <dgm:spPr/>
      <dgm:t>
        <a:bodyPr/>
        <a:lstStyle/>
        <a:p>
          <a:endParaRPr lang="ru-RU"/>
        </a:p>
      </dgm:t>
    </dgm:pt>
    <dgm:pt modelId="{CA0EA32E-AD67-4399-8ADC-4DC60F87B2F8}">
      <dgm:prSet phldrT="[Текст]"/>
      <dgm:spPr/>
      <dgm:t>
        <a:bodyPr/>
        <a:lstStyle/>
        <a:p>
          <a:r>
            <a:rPr lang="ru-RU" b="1" smtClean="0"/>
            <a:t>Эталонная власть (основанная на личном примере)</a:t>
          </a:r>
          <a:endParaRPr lang="ru-RU" b="1" dirty="0"/>
        </a:p>
      </dgm:t>
    </dgm:pt>
    <dgm:pt modelId="{694D1A56-5A05-4C99-9A68-B63921C0D5EC}" type="parTrans" cxnId="{DDD62722-48DE-4D80-8896-0F0A4979F75D}">
      <dgm:prSet/>
      <dgm:spPr/>
      <dgm:t>
        <a:bodyPr/>
        <a:lstStyle/>
        <a:p>
          <a:endParaRPr lang="ru-RU"/>
        </a:p>
      </dgm:t>
    </dgm:pt>
    <dgm:pt modelId="{0DB2500B-6ED6-4D52-8A18-10C14C3DFCAB}" type="sibTrans" cxnId="{DDD62722-48DE-4D80-8896-0F0A4979F75D}">
      <dgm:prSet/>
      <dgm:spPr/>
      <dgm:t>
        <a:bodyPr/>
        <a:lstStyle/>
        <a:p>
          <a:endParaRPr lang="ru-RU"/>
        </a:p>
      </dgm:t>
    </dgm:pt>
    <dgm:pt modelId="{4FE3EBC8-1AB0-4BB6-AB4C-FFE2492AB122}" type="pres">
      <dgm:prSet presAssocID="{5DE62AC4-C462-4815-9276-A683AF1F104C}" presName="linear" presStyleCnt="0">
        <dgm:presLayoutVars>
          <dgm:dir/>
          <dgm:animLvl val="lvl"/>
          <dgm:resizeHandles val="exact"/>
        </dgm:presLayoutVars>
      </dgm:prSet>
      <dgm:spPr/>
    </dgm:pt>
    <dgm:pt modelId="{67184AF5-61AA-4343-92A9-9779C7D3F624}" type="pres">
      <dgm:prSet presAssocID="{3C468CAC-3E65-4A5D-9B54-D9335E8055D8}" presName="parentLin" presStyleCnt="0"/>
      <dgm:spPr/>
    </dgm:pt>
    <dgm:pt modelId="{D0E485FD-5EFD-4402-8796-2B75E0BFA0DD}" type="pres">
      <dgm:prSet presAssocID="{3C468CAC-3E65-4A5D-9B54-D9335E8055D8}" presName="parentLeftMargin" presStyleLbl="node1" presStyleIdx="0" presStyleCnt="5"/>
      <dgm:spPr/>
    </dgm:pt>
    <dgm:pt modelId="{4FD8269C-DDF0-4588-9580-91C95F39764F}" type="pres">
      <dgm:prSet presAssocID="{3C468CAC-3E65-4A5D-9B54-D9335E8055D8}" presName="parentText" presStyleLbl="node1" presStyleIdx="0" presStyleCnt="5">
        <dgm:presLayoutVars>
          <dgm:chMax val="0"/>
          <dgm:bulletEnabled val="1"/>
        </dgm:presLayoutVars>
      </dgm:prSet>
      <dgm:spPr/>
      <dgm:t>
        <a:bodyPr/>
        <a:lstStyle/>
        <a:p>
          <a:endParaRPr lang="ru-RU"/>
        </a:p>
      </dgm:t>
    </dgm:pt>
    <dgm:pt modelId="{005B3EE4-C23E-4A9B-B867-5060DE20EE60}" type="pres">
      <dgm:prSet presAssocID="{3C468CAC-3E65-4A5D-9B54-D9335E8055D8}" presName="negativeSpace" presStyleCnt="0"/>
      <dgm:spPr/>
    </dgm:pt>
    <dgm:pt modelId="{E33915A3-DA4C-417D-AD70-AE1CE524C8B2}" type="pres">
      <dgm:prSet presAssocID="{3C468CAC-3E65-4A5D-9B54-D9335E8055D8}" presName="childText" presStyleLbl="conFgAcc1" presStyleIdx="0" presStyleCnt="5">
        <dgm:presLayoutVars>
          <dgm:bulletEnabled val="1"/>
        </dgm:presLayoutVars>
      </dgm:prSet>
      <dgm:spPr/>
    </dgm:pt>
    <dgm:pt modelId="{10B59383-0403-4A16-A489-ED6E2C81E08B}" type="pres">
      <dgm:prSet presAssocID="{C7DB4402-C3F9-40B4-8A11-23E253205F3D}" presName="spaceBetweenRectangles" presStyleCnt="0"/>
      <dgm:spPr/>
    </dgm:pt>
    <dgm:pt modelId="{B8F295FC-B7A4-4974-90AB-C5CC9B587D24}" type="pres">
      <dgm:prSet presAssocID="{454D4A23-E3B7-449D-967F-FFD0193CBDC8}" presName="parentLin" presStyleCnt="0"/>
      <dgm:spPr/>
    </dgm:pt>
    <dgm:pt modelId="{CFF31422-0B8E-4450-AEAD-F88B1992FB39}" type="pres">
      <dgm:prSet presAssocID="{454D4A23-E3B7-449D-967F-FFD0193CBDC8}" presName="parentLeftMargin" presStyleLbl="node1" presStyleIdx="0" presStyleCnt="5"/>
      <dgm:spPr/>
    </dgm:pt>
    <dgm:pt modelId="{DE3CD88B-CE82-4994-97F7-267D38DD6FDB}" type="pres">
      <dgm:prSet presAssocID="{454D4A23-E3B7-449D-967F-FFD0193CBDC8}" presName="parentText" presStyleLbl="node1" presStyleIdx="1" presStyleCnt="5">
        <dgm:presLayoutVars>
          <dgm:chMax val="0"/>
          <dgm:bulletEnabled val="1"/>
        </dgm:presLayoutVars>
      </dgm:prSet>
      <dgm:spPr/>
      <dgm:t>
        <a:bodyPr/>
        <a:lstStyle/>
        <a:p>
          <a:endParaRPr lang="ru-RU"/>
        </a:p>
      </dgm:t>
    </dgm:pt>
    <dgm:pt modelId="{8EF684DD-E7C1-4371-9E4A-29B6AC9D7A8E}" type="pres">
      <dgm:prSet presAssocID="{454D4A23-E3B7-449D-967F-FFD0193CBDC8}" presName="negativeSpace" presStyleCnt="0"/>
      <dgm:spPr/>
    </dgm:pt>
    <dgm:pt modelId="{004C292B-BF12-4796-AD77-E7C6770D2025}" type="pres">
      <dgm:prSet presAssocID="{454D4A23-E3B7-449D-967F-FFD0193CBDC8}" presName="childText" presStyleLbl="conFgAcc1" presStyleIdx="1" presStyleCnt="5">
        <dgm:presLayoutVars>
          <dgm:bulletEnabled val="1"/>
        </dgm:presLayoutVars>
      </dgm:prSet>
      <dgm:spPr/>
    </dgm:pt>
    <dgm:pt modelId="{FE0BB986-31CF-49CD-AA71-A9179B565ABC}" type="pres">
      <dgm:prSet presAssocID="{6C12CD47-E0B7-483D-87AC-703C1F4756F9}" presName="spaceBetweenRectangles" presStyleCnt="0"/>
      <dgm:spPr/>
    </dgm:pt>
    <dgm:pt modelId="{C3E01EE0-4114-41E5-B5BA-912DD17D50F0}" type="pres">
      <dgm:prSet presAssocID="{791481BF-764A-4C09-B7C5-D2428C61206E}" presName="parentLin" presStyleCnt="0"/>
      <dgm:spPr/>
    </dgm:pt>
    <dgm:pt modelId="{BF6AA95F-6CEA-40E6-BF52-729944526A0B}" type="pres">
      <dgm:prSet presAssocID="{791481BF-764A-4C09-B7C5-D2428C61206E}" presName="parentLeftMargin" presStyleLbl="node1" presStyleIdx="1" presStyleCnt="5"/>
      <dgm:spPr/>
    </dgm:pt>
    <dgm:pt modelId="{1FE2C452-9050-48B5-B45B-B889116A27D9}" type="pres">
      <dgm:prSet presAssocID="{791481BF-764A-4C09-B7C5-D2428C61206E}" presName="parentText" presStyleLbl="node1" presStyleIdx="2" presStyleCnt="5">
        <dgm:presLayoutVars>
          <dgm:chMax val="0"/>
          <dgm:bulletEnabled val="1"/>
        </dgm:presLayoutVars>
      </dgm:prSet>
      <dgm:spPr/>
      <dgm:t>
        <a:bodyPr/>
        <a:lstStyle/>
        <a:p>
          <a:endParaRPr lang="ru-RU"/>
        </a:p>
      </dgm:t>
    </dgm:pt>
    <dgm:pt modelId="{1827FBE2-0A6F-430A-A243-348C127A32F8}" type="pres">
      <dgm:prSet presAssocID="{791481BF-764A-4C09-B7C5-D2428C61206E}" presName="negativeSpace" presStyleCnt="0"/>
      <dgm:spPr/>
    </dgm:pt>
    <dgm:pt modelId="{ABE32466-3985-4898-90C7-0474A1C776DC}" type="pres">
      <dgm:prSet presAssocID="{791481BF-764A-4C09-B7C5-D2428C61206E}" presName="childText" presStyleLbl="conFgAcc1" presStyleIdx="2" presStyleCnt="5">
        <dgm:presLayoutVars>
          <dgm:bulletEnabled val="1"/>
        </dgm:presLayoutVars>
      </dgm:prSet>
      <dgm:spPr/>
    </dgm:pt>
    <dgm:pt modelId="{2DA29480-4680-4470-8505-D27260B36119}" type="pres">
      <dgm:prSet presAssocID="{2F6CC77A-018F-4CC6-A835-12FAC7062782}" presName="spaceBetweenRectangles" presStyleCnt="0"/>
      <dgm:spPr/>
    </dgm:pt>
    <dgm:pt modelId="{8191A500-244D-45D3-9EA3-050AF269CA76}" type="pres">
      <dgm:prSet presAssocID="{CA0EA32E-AD67-4399-8ADC-4DC60F87B2F8}" presName="parentLin" presStyleCnt="0"/>
      <dgm:spPr/>
    </dgm:pt>
    <dgm:pt modelId="{75906298-5F64-42D3-8E82-DB32866511A3}" type="pres">
      <dgm:prSet presAssocID="{CA0EA32E-AD67-4399-8ADC-4DC60F87B2F8}" presName="parentLeftMargin" presStyleLbl="node1" presStyleIdx="2" presStyleCnt="5"/>
      <dgm:spPr/>
    </dgm:pt>
    <dgm:pt modelId="{AFE5B500-B66B-485C-BCD9-67703403752F}" type="pres">
      <dgm:prSet presAssocID="{CA0EA32E-AD67-4399-8ADC-4DC60F87B2F8}" presName="parentText" presStyleLbl="node1" presStyleIdx="3" presStyleCnt="5">
        <dgm:presLayoutVars>
          <dgm:chMax val="0"/>
          <dgm:bulletEnabled val="1"/>
        </dgm:presLayoutVars>
      </dgm:prSet>
      <dgm:spPr/>
      <dgm:t>
        <a:bodyPr/>
        <a:lstStyle/>
        <a:p>
          <a:endParaRPr lang="ru-RU"/>
        </a:p>
      </dgm:t>
    </dgm:pt>
    <dgm:pt modelId="{42D49855-6B6B-4BEB-B9D9-97481A2F5A9F}" type="pres">
      <dgm:prSet presAssocID="{CA0EA32E-AD67-4399-8ADC-4DC60F87B2F8}" presName="negativeSpace" presStyleCnt="0"/>
      <dgm:spPr/>
    </dgm:pt>
    <dgm:pt modelId="{B7360E97-1BEE-4CED-B16F-8810B1685CF2}" type="pres">
      <dgm:prSet presAssocID="{CA0EA32E-AD67-4399-8ADC-4DC60F87B2F8}" presName="childText" presStyleLbl="conFgAcc1" presStyleIdx="3" presStyleCnt="5">
        <dgm:presLayoutVars>
          <dgm:bulletEnabled val="1"/>
        </dgm:presLayoutVars>
      </dgm:prSet>
      <dgm:spPr/>
    </dgm:pt>
    <dgm:pt modelId="{D50B3E62-38FF-4C07-B26F-F30C5D21C744}" type="pres">
      <dgm:prSet presAssocID="{0DB2500B-6ED6-4D52-8A18-10C14C3DFCAB}" presName="spaceBetweenRectangles" presStyleCnt="0"/>
      <dgm:spPr/>
    </dgm:pt>
    <dgm:pt modelId="{4EBAC0BB-7818-40CD-89F8-69C076E663C1}" type="pres">
      <dgm:prSet presAssocID="{476C19B0-71E0-4EC4-81FC-22EA651C8554}" presName="parentLin" presStyleCnt="0"/>
      <dgm:spPr/>
    </dgm:pt>
    <dgm:pt modelId="{4F0F0F9E-BA4D-48B9-93C5-000D575F4EFA}" type="pres">
      <dgm:prSet presAssocID="{476C19B0-71E0-4EC4-81FC-22EA651C8554}" presName="parentLeftMargin" presStyleLbl="node1" presStyleIdx="3" presStyleCnt="5"/>
      <dgm:spPr/>
    </dgm:pt>
    <dgm:pt modelId="{FBCEDF9E-D8EE-4470-B36A-23BC024BF771}" type="pres">
      <dgm:prSet presAssocID="{476C19B0-71E0-4EC4-81FC-22EA651C8554}" presName="parentText" presStyleLbl="node1" presStyleIdx="4" presStyleCnt="5" custLinFactNeighborX="18483" custLinFactNeighborY="-8262">
        <dgm:presLayoutVars>
          <dgm:chMax val="0"/>
          <dgm:bulletEnabled val="1"/>
        </dgm:presLayoutVars>
      </dgm:prSet>
      <dgm:spPr/>
      <dgm:t>
        <a:bodyPr/>
        <a:lstStyle/>
        <a:p>
          <a:endParaRPr lang="ru-RU"/>
        </a:p>
      </dgm:t>
    </dgm:pt>
    <dgm:pt modelId="{A4F7A354-0F4D-4496-AFE6-F5062AA014E8}" type="pres">
      <dgm:prSet presAssocID="{476C19B0-71E0-4EC4-81FC-22EA651C8554}" presName="negativeSpace" presStyleCnt="0"/>
      <dgm:spPr/>
    </dgm:pt>
    <dgm:pt modelId="{58FD2CF7-5B7B-4FE2-8F55-CE70D8375C36}" type="pres">
      <dgm:prSet presAssocID="{476C19B0-71E0-4EC4-81FC-22EA651C8554}" presName="childText" presStyleLbl="conFgAcc1" presStyleIdx="4" presStyleCnt="5">
        <dgm:presLayoutVars>
          <dgm:bulletEnabled val="1"/>
        </dgm:presLayoutVars>
      </dgm:prSet>
      <dgm:spPr/>
    </dgm:pt>
  </dgm:ptLst>
  <dgm:cxnLst>
    <dgm:cxn modelId="{E28587AA-F7FB-4CC2-8879-BC64C2B4228F}" type="presOf" srcId="{476C19B0-71E0-4EC4-81FC-22EA651C8554}" destId="{FBCEDF9E-D8EE-4470-B36A-23BC024BF771}" srcOrd="1" destOrd="0" presId="urn:microsoft.com/office/officeart/2005/8/layout/list1"/>
    <dgm:cxn modelId="{9CFD4D5A-44D2-4077-B67C-907F39D6C698}" type="presOf" srcId="{454D4A23-E3B7-449D-967F-FFD0193CBDC8}" destId="{CFF31422-0B8E-4450-AEAD-F88B1992FB39}" srcOrd="0" destOrd="0" presId="urn:microsoft.com/office/officeart/2005/8/layout/list1"/>
    <dgm:cxn modelId="{F80D15AB-08CC-43A5-9516-7F2CC6010ECA}" type="presOf" srcId="{454D4A23-E3B7-449D-967F-FFD0193CBDC8}" destId="{DE3CD88B-CE82-4994-97F7-267D38DD6FDB}" srcOrd="1" destOrd="0" presId="urn:microsoft.com/office/officeart/2005/8/layout/list1"/>
    <dgm:cxn modelId="{078F38A0-F546-4316-B663-4F6C9619E47C}" type="presOf" srcId="{5DE62AC4-C462-4815-9276-A683AF1F104C}" destId="{4FE3EBC8-1AB0-4BB6-AB4C-FFE2492AB122}" srcOrd="0" destOrd="0" presId="urn:microsoft.com/office/officeart/2005/8/layout/list1"/>
    <dgm:cxn modelId="{B8E50E4A-25F8-4C93-A4A0-9BEC537B96B3}" type="presOf" srcId="{476C19B0-71E0-4EC4-81FC-22EA651C8554}" destId="{4F0F0F9E-BA4D-48B9-93C5-000D575F4EFA}" srcOrd="0" destOrd="0" presId="urn:microsoft.com/office/officeart/2005/8/layout/list1"/>
    <dgm:cxn modelId="{40B8EF04-6C6D-45BB-80A0-A15580C0C3DD}" type="presOf" srcId="{CA0EA32E-AD67-4399-8ADC-4DC60F87B2F8}" destId="{75906298-5F64-42D3-8E82-DB32866511A3}" srcOrd="0" destOrd="0" presId="urn:microsoft.com/office/officeart/2005/8/layout/list1"/>
    <dgm:cxn modelId="{C2CFEF32-401E-4CDC-967F-CE6B7BA36B0B}" type="presOf" srcId="{791481BF-764A-4C09-B7C5-D2428C61206E}" destId="{BF6AA95F-6CEA-40E6-BF52-729944526A0B}" srcOrd="0" destOrd="0" presId="urn:microsoft.com/office/officeart/2005/8/layout/list1"/>
    <dgm:cxn modelId="{3F75863A-8608-4719-BAF7-4A5F3C0E3900}" type="presOf" srcId="{791481BF-764A-4C09-B7C5-D2428C61206E}" destId="{1FE2C452-9050-48B5-B45B-B889116A27D9}" srcOrd="1" destOrd="0" presId="urn:microsoft.com/office/officeart/2005/8/layout/list1"/>
    <dgm:cxn modelId="{894D3B42-98F2-4C23-8B26-C77D197115E5}" type="presOf" srcId="{CA0EA32E-AD67-4399-8ADC-4DC60F87B2F8}" destId="{AFE5B500-B66B-485C-BCD9-67703403752F}" srcOrd="1" destOrd="0" presId="urn:microsoft.com/office/officeart/2005/8/layout/list1"/>
    <dgm:cxn modelId="{9A102C4E-9363-40D5-81E3-FE3E75216009}" type="presOf" srcId="{3C468CAC-3E65-4A5D-9B54-D9335E8055D8}" destId="{4FD8269C-DDF0-4588-9580-91C95F39764F}" srcOrd="1" destOrd="0" presId="urn:microsoft.com/office/officeart/2005/8/layout/list1"/>
    <dgm:cxn modelId="{0D353BFC-434B-4785-AEBA-2B07945E54D6}" srcId="{5DE62AC4-C462-4815-9276-A683AF1F104C}" destId="{791481BF-764A-4C09-B7C5-D2428C61206E}" srcOrd="2" destOrd="0" parTransId="{9C025312-CA45-4398-BD0D-0AA6286DE77A}" sibTransId="{2F6CC77A-018F-4CC6-A835-12FAC7062782}"/>
    <dgm:cxn modelId="{DDD62722-48DE-4D80-8896-0F0A4979F75D}" srcId="{5DE62AC4-C462-4815-9276-A683AF1F104C}" destId="{CA0EA32E-AD67-4399-8ADC-4DC60F87B2F8}" srcOrd="3" destOrd="0" parTransId="{694D1A56-5A05-4C99-9A68-B63921C0D5EC}" sibTransId="{0DB2500B-6ED6-4D52-8A18-10C14C3DFCAB}"/>
    <dgm:cxn modelId="{FE78B63E-3B12-45AF-AEA5-D293AA69E898}" srcId="{5DE62AC4-C462-4815-9276-A683AF1F104C}" destId="{476C19B0-71E0-4EC4-81FC-22EA651C8554}" srcOrd="4" destOrd="0" parTransId="{FDF06147-69A6-4D06-A0E2-89ED02A27D67}" sibTransId="{8E3EA89A-FA0B-4DAA-98D7-7B544AF10E58}"/>
    <dgm:cxn modelId="{02006501-E3DE-4FB0-984D-2325D27190ED}" srcId="{5DE62AC4-C462-4815-9276-A683AF1F104C}" destId="{3C468CAC-3E65-4A5D-9B54-D9335E8055D8}" srcOrd="0" destOrd="0" parTransId="{09BB8A72-E5CA-46E5-B4E8-7DC4BE35F556}" sibTransId="{C7DB4402-C3F9-40B4-8A11-23E253205F3D}"/>
    <dgm:cxn modelId="{DDC793E9-F92F-4322-837A-930F69574193}" type="presOf" srcId="{3C468CAC-3E65-4A5D-9B54-D9335E8055D8}" destId="{D0E485FD-5EFD-4402-8796-2B75E0BFA0DD}" srcOrd="0" destOrd="0" presId="urn:microsoft.com/office/officeart/2005/8/layout/list1"/>
    <dgm:cxn modelId="{FC4E3D94-E17B-4372-A441-D5CDAF90C816}" srcId="{5DE62AC4-C462-4815-9276-A683AF1F104C}" destId="{454D4A23-E3B7-449D-967F-FFD0193CBDC8}" srcOrd="1" destOrd="0" parTransId="{F207F5BF-EC9E-4250-BEA0-A57281CEF920}" sibTransId="{6C12CD47-E0B7-483D-87AC-703C1F4756F9}"/>
    <dgm:cxn modelId="{670165CC-688E-4313-AAE6-736E25758D56}" type="presParOf" srcId="{4FE3EBC8-1AB0-4BB6-AB4C-FFE2492AB122}" destId="{67184AF5-61AA-4343-92A9-9779C7D3F624}" srcOrd="0" destOrd="0" presId="urn:microsoft.com/office/officeart/2005/8/layout/list1"/>
    <dgm:cxn modelId="{14BE1B54-B564-493B-BBAE-4F5126989105}" type="presParOf" srcId="{67184AF5-61AA-4343-92A9-9779C7D3F624}" destId="{D0E485FD-5EFD-4402-8796-2B75E0BFA0DD}" srcOrd="0" destOrd="0" presId="urn:microsoft.com/office/officeart/2005/8/layout/list1"/>
    <dgm:cxn modelId="{3B704908-9A3A-4665-9157-2BD8202E389E}" type="presParOf" srcId="{67184AF5-61AA-4343-92A9-9779C7D3F624}" destId="{4FD8269C-DDF0-4588-9580-91C95F39764F}" srcOrd="1" destOrd="0" presId="urn:microsoft.com/office/officeart/2005/8/layout/list1"/>
    <dgm:cxn modelId="{7580E1C5-7F61-4322-8B55-5712B8F070CF}" type="presParOf" srcId="{4FE3EBC8-1AB0-4BB6-AB4C-FFE2492AB122}" destId="{005B3EE4-C23E-4A9B-B867-5060DE20EE60}" srcOrd="1" destOrd="0" presId="urn:microsoft.com/office/officeart/2005/8/layout/list1"/>
    <dgm:cxn modelId="{F01CA67B-388D-44E4-AF1D-5A41754F04B9}" type="presParOf" srcId="{4FE3EBC8-1AB0-4BB6-AB4C-FFE2492AB122}" destId="{E33915A3-DA4C-417D-AD70-AE1CE524C8B2}" srcOrd="2" destOrd="0" presId="urn:microsoft.com/office/officeart/2005/8/layout/list1"/>
    <dgm:cxn modelId="{A618A868-563C-4655-A3C2-82181D8D5F4D}" type="presParOf" srcId="{4FE3EBC8-1AB0-4BB6-AB4C-FFE2492AB122}" destId="{10B59383-0403-4A16-A489-ED6E2C81E08B}" srcOrd="3" destOrd="0" presId="urn:microsoft.com/office/officeart/2005/8/layout/list1"/>
    <dgm:cxn modelId="{481DF87A-4E23-4BA3-8337-933564D00098}" type="presParOf" srcId="{4FE3EBC8-1AB0-4BB6-AB4C-FFE2492AB122}" destId="{B8F295FC-B7A4-4974-90AB-C5CC9B587D24}" srcOrd="4" destOrd="0" presId="urn:microsoft.com/office/officeart/2005/8/layout/list1"/>
    <dgm:cxn modelId="{B8FAE105-C261-4412-BDDD-E36F7DF5A4C2}" type="presParOf" srcId="{B8F295FC-B7A4-4974-90AB-C5CC9B587D24}" destId="{CFF31422-0B8E-4450-AEAD-F88B1992FB39}" srcOrd="0" destOrd="0" presId="urn:microsoft.com/office/officeart/2005/8/layout/list1"/>
    <dgm:cxn modelId="{E09E010B-1325-4F82-A4C2-855C09D8FBF2}" type="presParOf" srcId="{B8F295FC-B7A4-4974-90AB-C5CC9B587D24}" destId="{DE3CD88B-CE82-4994-97F7-267D38DD6FDB}" srcOrd="1" destOrd="0" presId="urn:microsoft.com/office/officeart/2005/8/layout/list1"/>
    <dgm:cxn modelId="{3994FFA3-3F76-40D9-94A7-3457A9492ADC}" type="presParOf" srcId="{4FE3EBC8-1AB0-4BB6-AB4C-FFE2492AB122}" destId="{8EF684DD-E7C1-4371-9E4A-29B6AC9D7A8E}" srcOrd="5" destOrd="0" presId="urn:microsoft.com/office/officeart/2005/8/layout/list1"/>
    <dgm:cxn modelId="{937ABBBA-1E57-4435-A420-E3F9B55E8F52}" type="presParOf" srcId="{4FE3EBC8-1AB0-4BB6-AB4C-FFE2492AB122}" destId="{004C292B-BF12-4796-AD77-E7C6770D2025}" srcOrd="6" destOrd="0" presId="urn:microsoft.com/office/officeart/2005/8/layout/list1"/>
    <dgm:cxn modelId="{56873154-F654-4F62-8A42-6C7156B09341}" type="presParOf" srcId="{4FE3EBC8-1AB0-4BB6-AB4C-FFE2492AB122}" destId="{FE0BB986-31CF-49CD-AA71-A9179B565ABC}" srcOrd="7" destOrd="0" presId="urn:microsoft.com/office/officeart/2005/8/layout/list1"/>
    <dgm:cxn modelId="{AF53A252-9B41-4C03-8AD0-3BEB908F315B}" type="presParOf" srcId="{4FE3EBC8-1AB0-4BB6-AB4C-FFE2492AB122}" destId="{C3E01EE0-4114-41E5-B5BA-912DD17D50F0}" srcOrd="8" destOrd="0" presId="urn:microsoft.com/office/officeart/2005/8/layout/list1"/>
    <dgm:cxn modelId="{FE02A9C8-FF09-46F6-9B60-B42F87D7041F}" type="presParOf" srcId="{C3E01EE0-4114-41E5-B5BA-912DD17D50F0}" destId="{BF6AA95F-6CEA-40E6-BF52-729944526A0B}" srcOrd="0" destOrd="0" presId="urn:microsoft.com/office/officeart/2005/8/layout/list1"/>
    <dgm:cxn modelId="{90BD937F-42D8-4A0F-8EA1-42CC128B80E0}" type="presParOf" srcId="{C3E01EE0-4114-41E5-B5BA-912DD17D50F0}" destId="{1FE2C452-9050-48B5-B45B-B889116A27D9}" srcOrd="1" destOrd="0" presId="urn:microsoft.com/office/officeart/2005/8/layout/list1"/>
    <dgm:cxn modelId="{8A07F0C0-FF74-44DA-9502-10333FBD0F6E}" type="presParOf" srcId="{4FE3EBC8-1AB0-4BB6-AB4C-FFE2492AB122}" destId="{1827FBE2-0A6F-430A-A243-348C127A32F8}" srcOrd="9" destOrd="0" presId="urn:microsoft.com/office/officeart/2005/8/layout/list1"/>
    <dgm:cxn modelId="{3626AC46-4FD4-457D-92BB-49ADDB15143E}" type="presParOf" srcId="{4FE3EBC8-1AB0-4BB6-AB4C-FFE2492AB122}" destId="{ABE32466-3985-4898-90C7-0474A1C776DC}" srcOrd="10" destOrd="0" presId="urn:microsoft.com/office/officeart/2005/8/layout/list1"/>
    <dgm:cxn modelId="{FCFBC485-68F9-49B8-AC4D-E57A9A57819C}" type="presParOf" srcId="{4FE3EBC8-1AB0-4BB6-AB4C-FFE2492AB122}" destId="{2DA29480-4680-4470-8505-D27260B36119}" srcOrd="11" destOrd="0" presId="urn:microsoft.com/office/officeart/2005/8/layout/list1"/>
    <dgm:cxn modelId="{8A0A81FE-F979-41B7-B301-0A71A26B2B38}" type="presParOf" srcId="{4FE3EBC8-1AB0-4BB6-AB4C-FFE2492AB122}" destId="{8191A500-244D-45D3-9EA3-050AF269CA76}" srcOrd="12" destOrd="0" presId="urn:microsoft.com/office/officeart/2005/8/layout/list1"/>
    <dgm:cxn modelId="{246351F0-634A-49A9-9BD0-F6549A02E3BA}" type="presParOf" srcId="{8191A500-244D-45D3-9EA3-050AF269CA76}" destId="{75906298-5F64-42D3-8E82-DB32866511A3}" srcOrd="0" destOrd="0" presId="urn:microsoft.com/office/officeart/2005/8/layout/list1"/>
    <dgm:cxn modelId="{8C7E0E1F-F6C7-4D4C-8158-A147FD01D158}" type="presParOf" srcId="{8191A500-244D-45D3-9EA3-050AF269CA76}" destId="{AFE5B500-B66B-485C-BCD9-67703403752F}" srcOrd="1" destOrd="0" presId="urn:microsoft.com/office/officeart/2005/8/layout/list1"/>
    <dgm:cxn modelId="{FBE759FD-0D34-44C5-86C1-07A78A25AABB}" type="presParOf" srcId="{4FE3EBC8-1AB0-4BB6-AB4C-FFE2492AB122}" destId="{42D49855-6B6B-4BEB-B9D9-97481A2F5A9F}" srcOrd="13" destOrd="0" presId="urn:microsoft.com/office/officeart/2005/8/layout/list1"/>
    <dgm:cxn modelId="{D762E52E-6626-400C-9B05-C5596ECFDDDD}" type="presParOf" srcId="{4FE3EBC8-1AB0-4BB6-AB4C-FFE2492AB122}" destId="{B7360E97-1BEE-4CED-B16F-8810B1685CF2}" srcOrd="14" destOrd="0" presId="urn:microsoft.com/office/officeart/2005/8/layout/list1"/>
    <dgm:cxn modelId="{63AA7439-442D-4E0F-91DE-9BE1A9054A5A}" type="presParOf" srcId="{4FE3EBC8-1AB0-4BB6-AB4C-FFE2492AB122}" destId="{D50B3E62-38FF-4C07-B26F-F30C5D21C744}" srcOrd="15" destOrd="0" presId="urn:microsoft.com/office/officeart/2005/8/layout/list1"/>
    <dgm:cxn modelId="{E97535C4-16A3-4906-A287-5C772D48C079}" type="presParOf" srcId="{4FE3EBC8-1AB0-4BB6-AB4C-FFE2492AB122}" destId="{4EBAC0BB-7818-40CD-89F8-69C076E663C1}" srcOrd="16" destOrd="0" presId="urn:microsoft.com/office/officeart/2005/8/layout/list1"/>
    <dgm:cxn modelId="{A0291C9C-B301-4210-81E0-C319E9BDEDAB}" type="presParOf" srcId="{4EBAC0BB-7818-40CD-89F8-69C076E663C1}" destId="{4F0F0F9E-BA4D-48B9-93C5-000D575F4EFA}" srcOrd="0" destOrd="0" presId="urn:microsoft.com/office/officeart/2005/8/layout/list1"/>
    <dgm:cxn modelId="{0492EDB5-3E0F-4336-8DB0-1FDAD0D7CB13}" type="presParOf" srcId="{4EBAC0BB-7818-40CD-89F8-69C076E663C1}" destId="{FBCEDF9E-D8EE-4470-B36A-23BC024BF771}" srcOrd="1" destOrd="0" presId="urn:microsoft.com/office/officeart/2005/8/layout/list1"/>
    <dgm:cxn modelId="{B05C1EDA-E84C-4BD9-BA5F-8AC950225C3C}" type="presParOf" srcId="{4FE3EBC8-1AB0-4BB6-AB4C-FFE2492AB122}" destId="{A4F7A354-0F4D-4496-AFE6-F5062AA014E8}" srcOrd="17" destOrd="0" presId="urn:microsoft.com/office/officeart/2005/8/layout/list1"/>
    <dgm:cxn modelId="{B42A45EC-CBD5-4023-91D3-99C6F814B660}" type="presParOf" srcId="{4FE3EBC8-1AB0-4BB6-AB4C-FFE2492AB122}" destId="{58FD2CF7-5B7B-4FE2-8F55-CE70D8375C36}"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826F1DF-98BC-4813-B8B0-1B18EF8EE20E}" type="doc">
      <dgm:prSet loTypeId="urn:microsoft.com/office/officeart/2008/layout/HorizontalMultiLevelHierarchy" loCatId="hierarchy" qsTypeId="urn:microsoft.com/office/officeart/2005/8/quickstyle/simple3" qsCatId="simple" csTypeId="urn:microsoft.com/office/officeart/2005/8/colors/accent1_2" csCatId="accent1" phldr="1"/>
      <dgm:spPr/>
      <dgm:t>
        <a:bodyPr/>
        <a:lstStyle/>
        <a:p>
          <a:endParaRPr lang="ru-RU"/>
        </a:p>
      </dgm:t>
    </dgm:pt>
    <dgm:pt modelId="{2159560F-C5FA-456F-8AD5-9506713E159E}">
      <dgm:prSet phldrT="[Текст]"/>
      <dgm:spPr/>
      <dgm:t>
        <a:bodyPr/>
        <a:lstStyle/>
        <a:p>
          <a:r>
            <a:rPr lang="ru-RU" dirty="0" smtClean="0"/>
            <a:t>Стили руководства</a:t>
          </a:r>
          <a:endParaRPr lang="ru-RU" dirty="0"/>
        </a:p>
      </dgm:t>
    </dgm:pt>
    <dgm:pt modelId="{C7701CD9-4A10-4B82-951F-BBE3B004C4E5}" type="parTrans" cxnId="{A6118AB1-E828-4607-8D00-DCACB60CE90F}">
      <dgm:prSet/>
      <dgm:spPr/>
      <dgm:t>
        <a:bodyPr/>
        <a:lstStyle/>
        <a:p>
          <a:endParaRPr lang="ru-RU"/>
        </a:p>
      </dgm:t>
    </dgm:pt>
    <dgm:pt modelId="{F3C9A8F8-B097-406F-B307-457CB8CC6645}" type="sibTrans" cxnId="{A6118AB1-E828-4607-8D00-DCACB60CE90F}">
      <dgm:prSet/>
      <dgm:spPr/>
      <dgm:t>
        <a:bodyPr/>
        <a:lstStyle/>
        <a:p>
          <a:endParaRPr lang="ru-RU"/>
        </a:p>
      </dgm:t>
    </dgm:pt>
    <dgm:pt modelId="{F680AC8C-EA98-415D-9700-E16EFF59AED0}">
      <dgm:prSet phldrT="[Текст]"/>
      <dgm:spPr/>
      <dgm:t>
        <a:bodyPr/>
        <a:lstStyle/>
        <a:p>
          <a:r>
            <a:rPr lang="ru-RU" dirty="0" smtClean="0"/>
            <a:t>Авторитарный стиль </a:t>
          </a:r>
          <a:endParaRPr lang="ru-RU" dirty="0"/>
        </a:p>
      </dgm:t>
    </dgm:pt>
    <dgm:pt modelId="{C863FD21-52B8-4143-BFA3-621D2144C49D}" type="parTrans" cxnId="{914D110F-B374-4179-A914-B48DA622734F}">
      <dgm:prSet/>
      <dgm:spPr/>
      <dgm:t>
        <a:bodyPr/>
        <a:lstStyle/>
        <a:p>
          <a:endParaRPr lang="ru-RU"/>
        </a:p>
      </dgm:t>
    </dgm:pt>
    <dgm:pt modelId="{E038A65D-27E1-43B7-9692-B4F9BA829255}" type="sibTrans" cxnId="{914D110F-B374-4179-A914-B48DA622734F}">
      <dgm:prSet/>
      <dgm:spPr/>
      <dgm:t>
        <a:bodyPr/>
        <a:lstStyle/>
        <a:p>
          <a:endParaRPr lang="ru-RU"/>
        </a:p>
      </dgm:t>
    </dgm:pt>
    <dgm:pt modelId="{00B51924-F691-45B9-ACEC-DFBBD91FFEC9}">
      <dgm:prSet phldrT="[Текст]"/>
      <dgm:spPr/>
      <dgm:t>
        <a:bodyPr/>
        <a:lstStyle/>
        <a:p>
          <a:r>
            <a:rPr lang="ru-RU" dirty="0" smtClean="0"/>
            <a:t>Демократический стиль </a:t>
          </a:r>
          <a:endParaRPr lang="ru-RU" dirty="0"/>
        </a:p>
      </dgm:t>
    </dgm:pt>
    <dgm:pt modelId="{0C6D73C9-5AA6-48F9-BAD6-DFC6A7888D20}" type="parTrans" cxnId="{C1C7ACE3-0D50-4664-8CA1-91F6823AF95C}">
      <dgm:prSet/>
      <dgm:spPr/>
      <dgm:t>
        <a:bodyPr/>
        <a:lstStyle/>
        <a:p>
          <a:endParaRPr lang="ru-RU"/>
        </a:p>
      </dgm:t>
    </dgm:pt>
    <dgm:pt modelId="{29B67856-2A23-45C8-A0B5-14B283C7ACD5}" type="sibTrans" cxnId="{C1C7ACE3-0D50-4664-8CA1-91F6823AF95C}">
      <dgm:prSet/>
      <dgm:spPr/>
      <dgm:t>
        <a:bodyPr/>
        <a:lstStyle/>
        <a:p>
          <a:endParaRPr lang="ru-RU"/>
        </a:p>
      </dgm:t>
    </dgm:pt>
    <dgm:pt modelId="{DCD89F43-21DE-4689-8843-CC60499AD1D2}">
      <dgm:prSet phldrT="[Текст]"/>
      <dgm:spPr/>
      <dgm:t>
        <a:bodyPr/>
        <a:lstStyle/>
        <a:p>
          <a:r>
            <a:rPr lang="ru-RU" dirty="0" smtClean="0"/>
            <a:t>Либеральный стиль </a:t>
          </a:r>
          <a:endParaRPr lang="ru-RU" dirty="0"/>
        </a:p>
      </dgm:t>
    </dgm:pt>
    <dgm:pt modelId="{E6574F43-E3A5-4EA2-981A-FCDB8A2D6EE8}" type="parTrans" cxnId="{CFD6C308-5416-4A8B-86DC-267107237E31}">
      <dgm:prSet/>
      <dgm:spPr/>
      <dgm:t>
        <a:bodyPr/>
        <a:lstStyle/>
        <a:p>
          <a:endParaRPr lang="ru-RU"/>
        </a:p>
      </dgm:t>
    </dgm:pt>
    <dgm:pt modelId="{C553FFE3-DCDF-43BE-8AFA-9F3ADB479173}" type="sibTrans" cxnId="{CFD6C308-5416-4A8B-86DC-267107237E31}">
      <dgm:prSet/>
      <dgm:spPr/>
      <dgm:t>
        <a:bodyPr/>
        <a:lstStyle/>
        <a:p>
          <a:endParaRPr lang="ru-RU"/>
        </a:p>
      </dgm:t>
    </dgm:pt>
    <dgm:pt modelId="{F2A0C78F-F17C-4986-B8AC-59E8941C0C80}" type="pres">
      <dgm:prSet presAssocID="{E826F1DF-98BC-4813-B8B0-1B18EF8EE20E}" presName="Name0" presStyleCnt="0">
        <dgm:presLayoutVars>
          <dgm:chPref val="1"/>
          <dgm:dir/>
          <dgm:animOne val="branch"/>
          <dgm:animLvl val="lvl"/>
          <dgm:resizeHandles val="exact"/>
        </dgm:presLayoutVars>
      </dgm:prSet>
      <dgm:spPr/>
    </dgm:pt>
    <dgm:pt modelId="{EADB827C-4E3C-4CC3-ABFA-C896CC363EA6}" type="pres">
      <dgm:prSet presAssocID="{2159560F-C5FA-456F-8AD5-9506713E159E}" presName="root1" presStyleCnt="0"/>
      <dgm:spPr/>
    </dgm:pt>
    <dgm:pt modelId="{0A487481-AB81-4F39-A242-69863EFB8519}" type="pres">
      <dgm:prSet presAssocID="{2159560F-C5FA-456F-8AD5-9506713E159E}" presName="LevelOneTextNode" presStyleLbl="node0" presStyleIdx="0" presStyleCnt="1">
        <dgm:presLayoutVars>
          <dgm:chPref val="3"/>
        </dgm:presLayoutVars>
      </dgm:prSet>
      <dgm:spPr/>
      <dgm:t>
        <a:bodyPr/>
        <a:lstStyle/>
        <a:p>
          <a:endParaRPr lang="ru-RU"/>
        </a:p>
      </dgm:t>
    </dgm:pt>
    <dgm:pt modelId="{B222429D-156C-4539-AA62-010DF3B5AED2}" type="pres">
      <dgm:prSet presAssocID="{2159560F-C5FA-456F-8AD5-9506713E159E}" presName="level2hierChild" presStyleCnt="0"/>
      <dgm:spPr/>
    </dgm:pt>
    <dgm:pt modelId="{B1719547-AF2C-418A-99A1-569FA8238732}" type="pres">
      <dgm:prSet presAssocID="{C863FD21-52B8-4143-BFA3-621D2144C49D}" presName="conn2-1" presStyleLbl="parChTrans1D2" presStyleIdx="0" presStyleCnt="3"/>
      <dgm:spPr/>
    </dgm:pt>
    <dgm:pt modelId="{45652F83-64E8-4525-A94B-A6B038F42D8F}" type="pres">
      <dgm:prSet presAssocID="{C863FD21-52B8-4143-BFA3-621D2144C49D}" presName="connTx" presStyleLbl="parChTrans1D2" presStyleIdx="0" presStyleCnt="3"/>
      <dgm:spPr/>
    </dgm:pt>
    <dgm:pt modelId="{FB0A01D4-1EAD-42A4-952B-C87F2C6639BD}" type="pres">
      <dgm:prSet presAssocID="{F680AC8C-EA98-415D-9700-E16EFF59AED0}" presName="root2" presStyleCnt="0"/>
      <dgm:spPr/>
    </dgm:pt>
    <dgm:pt modelId="{0BE0DE0C-554D-488C-948E-0D8508E686AE}" type="pres">
      <dgm:prSet presAssocID="{F680AC8C-EA98-415D-9700-E16EFF59AED0}" presName="LevelTwoTextNode" presStyleLbl="node2" presStyleIdx="0" presStyleCnt="3" custScaleX="183838">
        <dgm:presLayoutVars>
          <dgm:chPref val="3"/>
        </dgm:presLayoutVars>
      </dgm:prSet>
      <dgm:spPr/>
      <dgm:t>
        <a:bodyPr/>
        <a:lstStyle/>
        <a:p>
          <a:endParaRPr lang="ru-RU"/>
        </a:p>
      </dgm:t>
    </dgm:pt>
    <dgm:pt modelId="{E95170A6-53B0-4439-AF37-1D5D3D0EBD3A}" type="pres">
      <dgm:prSet presAssocID="{F680AC8C-EA98-415D-9700-E16EFF59AED0}" presName="level3hierChild" presStyleCnt="0"/>
      <dgm:spPr/>
    </dgm:pt>
    <dgm:pt modelId="{8D08F092-EAA7-4DAD-B553-37C16591F4B9}" type="pres">
      <dgm:prSet presAssocID="{0C6D73C9-5AA6-48F9-BAD6-DFC6A7888D20}" presName="conn2-1" presStyleLbl="parChTrans1D2" presStyleIdx="1" presStyleCnt="3"/>
      <dgm:spPr/>
    </dgm:pt>
    <dgm:pt modelId="{9E564418-A206-418A-956C-E3C8B3746C1B}" type="pres">
      <dgm:prSet presAssocID="{0C6D73C9-5AA6-48F9-BAD6-DFC6A7888D20}" presName="connTx" presStyleLbl="parChTrans1D2" presStyleIdx="1" presStyleCnt="3"/>
      <dgm:spPr/>
    </dgm:pt>
    <dgm:pt modelId="{04CA4B0B-6BD2-42BB-B5E9-F35660CF4199}" type="pres">
      <dgm:prSet presAssocID="{00B51924-F691-45B9-ACEC-DFBBD91FFEC9}" presName="root2" presStyleCnt="0"/>
      <dgm:spPr/>
    </dgm:pt>
    <dgm:pt modelId="{9A5F8998-29E6-4836-8ADD-08DFD8D0472A}" type="pres">
      <dgm:prSet presAssocID="{00B51924-F691-45B9-ACEC-DFBBD91FFEC9}" presName="LevelTwoTextNode" presStyleLbl="node2" presStyleIdx="1" presStyleCnt="3" custScaleX="168556">
        <dgm:presLayoutVars>
          <dgm:chPref val="3"/>
        </dgm:presLayoutVars>
      </dgm:prSet>
      <dgm:spPr/>
      <dgm:t>
        <a:bodyPr/>
        <a:lstStyle/>
        <a:p>
          <a:endParaRPr lang="ru-RU"/>
        </a:p>
      </dgm:t>
    </dgm:pt>
    <dgm:pt modelId="{0E9B88F7-A269-4920-A2A3-D4947430F814}" type="pres">
      <dgm:prSet presAssocID="{00B51924-F691-45B9-ACEC-DFBBD91FFEC9}" presName="level3hierChild" presStyleCnt="0"/>
      <dgm:spPr/>
    </dgm:pt>
    <dgm:pt modelId="{513DB3C9-EC23-46E3-8221-84FA374EDE57}" type="pres">
      <dgm:prSet presAssocID="{E6574F43-E3A5-4EA2-981A-FCDB8A2D6EE8}" presName="conn2-1" presStyleLbl="parChTrans1D2" presStyleIdx="2" presStyleCnt="3"/>
      <dgm:spPr/>
    </dgm:pt>
    <dgm:pt modelId="{210CEE71-63E5-472D-A650-674B0DC03153}" type="pres">
      <dgm:prSet presAssocID="{E6574F43-E3A5-4EA2-981A-FCDB8A2D6EE8}" presName="connTx" presStyleLbl="parChTrans1D2" presStyleIdx="2" presStyleCnt="3"/>
      <dgm:spPr/>
    </dgm:pt>
    <dgm:pt modelId="{B2DF6679-5F82-4922-9C53-3D075836B375}" type="pres">
      <dgm:prSet presAssocID="{DCD89F43-21DE-4689-8843-CC60499AD1D2}" presName="root2" presStyleCnt="0"/>
      <dgm:spPr/>
    </dgm:pt>
    <dgm:pt modelId="{628C170F-B90D-46EB-9290-83F291C9212F}" type="pres">
      <dgm:prSet presAssocID="{DCD89F43-21DE-4689-8843-CC60499AD1D2}" presName="LevelTwoTextNode" presStyleLbl="node2" presStyleIdx="2" presStyleCnt="3" custScaleX="150513">
        <dgm:presLayoutVars>
          <dgm:chPref val="3"/>
        </dgm:presLayoutVars>
      </dgm:prSet>
      <dgm:spPr/>
      <dgm:t>
        <a:bodyPr/>
        <a:lstStyle/>
        <a:p>
          <a:endParaRPr lang="ru-RU"/>
        </a:p>
      </dgm:t>
    </dgm:pt>
    <dgm:pt modelId="{9B6260A1-418D-4C46-840A-66C9B9988C6A}" type="pres">
      <dgm:prSet presAssocID="{DCD89F43-21DE-4689-8843-CC60499AD1D2}" presName="level3hierChild" presStyleCnt="0"/>
      <dgm:spPr/>
    </dgm:pt>
  </dgm:ptLst>
  <dgm:cxnLst>
    <dgm:cxn modelId="{F7547090-F80B-4ABE-B6F1-CFF9A0635E62}" type="presOf" srcId="{0C6D73C9-5AA6-48F9-BAD6-DFC6A7888D20}" destId="{8D08F092-EAA7-4DAD-B553-37C16591F4B9}" srcOrd="0" destOrd="0" presId="urn:microsoft.com/office/officeart/2008/layout/HorizontalMultiLevelHierarchy"/>
    <dgm:cxn modelId="{67DFF836-621C-4856-B935-942DA580A5D1}" type="presOf" srcId="{E6574F43-E3A5-4EA2-981A-FCDB8A2D6EE8}" destId="{210CEE71-63E5-472D-A650-674B0DC03153}" srcOrd="1" destOrd="0" presId="urn:microsoft.com/office/officeart/2008/layout/HorizontalMultiLevelHierarchy"/>
    <dgm:cxn modelId="{CEDA17E9-4F18-4C8F-BBBC-5CB5BCC566F6}" type="presOf" srcId="{DCD89F43-21DE-4689-8843-CC60499AD1D2}" destId="{628C170F-B90D-46EB-9290-83F291C9212F}" srcOrd="0" destOrd="0" presId="urn:microsoft.com/office/officeart/2008/layout/HorizontalMultiLevelHierarchy"/>
    <dgm:cxn modelId="{B2C2E457-231C-4939-851D-EA2CD2D9E82C}" type="presOf" srcId="{00B51924-F691-45B9-ACEC-DFBBD91FFEC9}" destId="{9A5F8998-29E6-4836-8ADD-08DFD8D0472A}" srcOrd="0" destOrd="0" presId="urn:microsoft.com/office/officeart/2008/layout/HorizontalMultiLevelHierarchy"/>
    <dgm:cxn modelId="{A6118AB1-E828-4607-8D00-DCACB60CE90F}" srcId="{E826F1DF-98BC-4813-B8B0-1B18EF8EE20E}" destId="{2159560F-C5FA-456F-8AD5-9506713E159E}" srcOrd="0" destOrd="0" parTransId="{C7701CD9-4A10-4B82-951F-BBE3B004C4E5}" sibTransId="{F3C9A8F8-B097-406F-B307-457CB8CC6645}"/>
    <dgm:cxn modelId="{CFD6C308-5416-4A8B-86DC-267107237E31}" srcId="{2159560F-C5FA-456F-8AD5-9506713E159E}" destId="{DCD89F43-21DE-4689-8843-CC60499AD1D2}" srcOrd="2" destOrd="0" parTransId="{E6574F43-E3A5-4EA2-981A-FCDB8A2D6EE8}" sibTransId="{C553FFE3-DCDF-43BE-8AFA-9F3ADB479173}"/>
    <dgm:cxn modelId="{E6822683-BEE4-4B0B-AFD4-CAFF1D426356}" type="presOf" srcId="{2159560F-C5FA-456F-8AD5-9506713E159E}" destId="{0A487481-AB81-4F39-A242-69863EFB8519}" srcOrd="0" destOrd="0" presId="urn:microsoft.com/office/officeart/2008/layout/HorizontalMultiLevelHierarchy"/>
    <dgm:cxn modelId="{ADFABCB8-EA9A-4BB4-8230-1CCF2B60565B}" type="presOf" srcId="{C863FD21-52B8-4143-BFA3-621D2144C49D}" destId="{B1719547-AF2C-418A-99A1-569FA8238732}" srcOrd="0" destOrd="0" presId="urn:microsoft.com/office/officeart/2008/layout/HorizontalMultiLevelHierarchy"/>
    <dgm:cxn modelId="{9EF3F24A-2CFB-46D4-AA14-93A8AEA31121}" type="presOf" srcId="{E6574F43-E3A5-4EA2-981A-FCDB8A2D6EE8}" destId="{513DB3C9-EC23-46E3-8221-84FA374EDE57}" srcOrd="0" destOrd="0" presId="urn:microsoft.com/office/officeart/2008/layout/HorizontalMultiLevelHierarchy"/>
    <dgm:cxn modelId="{914D110F-B374-4179-A914-B48DA622734F}" srcId="{2159560F-C5FA-456F-8AD5-9506713E159E}" destId="{F680AC8C-EA98-415D-9700-E16EFF59AED0}" srcOrd="0" destOrd="0" parTransId="{C863FD21-52B8-4143-BFA3-621D2144C49D}" sibTransId="{E038A65D-27E1-43B7-9692-B4F9BA829255}"/>
    <dgm:cxn modelId="{6D0EC6AA-631E-47C6-B95A-9620B792F640}" type="presOf" srcId="{0C6D73C9-5AA6-48F9-BAD6-DFC6A7888D20}" destId="{9E564418-A206-418A-956C-E3C8B3746C1B}" srcOrd="1" destOrd="0" presId="urn:microsoft.com/office/officeart/2008/layout/HorizontalMultiLevelHierarchy"/>
    <dgm:cxn modelId="{D9AA90B2-2DBB-4419-9D13-0C2856B54AAA}" type="presOf" srcId="{C863FD21-52B8-4143-BFA3-621D2144C49D}" destId="{45652F83-64E8-4525-A94B-A6B038F42D8F}" srcOrd="1" destOrd="0" presId="urn:microsoft.com/office/officeart/2008/layout/HorizontalMultiLevelHierarchy"/>
    <dgm:cxn modelId="{C162C8AB-9CF4-4CB1-92E0-DA4F6D62A8D2}" type="presOf" srcId="{E826F1DF-98BC-4813-B8B0-1B18EF8EE20E}" destId="{F2A0C78F-F17C-4986-B8AC-59E8941C0C80}" srcOrd="0" destOrd="0" presId="urn:microsoft.com/office/officeart/2008/layout/HorizontalMultiLevelHierarchy"/>
    <dgm:cxn modelId="{C1C7ACE3-0D50-4664-8CA1-91F6823AF95C}" srcId="{2159560F-C5FA-456F-8AD5-9506713E159E}" destId="{00B51924-F691-45B9-ACEC-DFBBD91FFEC9}" srcOrd="1" destOrd="0" parTransId="{0C6D73C9-5AA6-48F9-BAD6-DFC6A7888D20}" sibTransId="{29B67856-2A23-45C8-A0B5-14B283C7ACD5}"/>
    <dgm:cxn modelId="{D1B25534-3B29-46B9-A241-B11E128D6594}" type="presOf" srcId="{F680AC8C-EA98-415D-9700-E16EFF59AED0}" destId="{0BE0DE0C-554D-488C-948E-0D8508E686AE}" srcOrd="0" destOrd="0" presId="urn:microsoft.com/office/officeart/2008/layout/HorizontalMultiLevelHierarchy"/>
    <dgm:cxn modelId="{57562828-D1AE-4F66-93F7-00A632BC9836}" type="presParOf" srcId="{F2A0C78F-F17C-4986-B8AC-59E8941C0C80}" destId="{EADB827C-4E3C-4CC3-ABFA-C896CC363EA6}" srcOrd="0" destOrd="0" presId="urn:microsoft.com/office/officeart/2008/layout/HorizontalMultiLevelHierarchy"/>
    <dgm:cxn modelId="{6420296F-ABEE-4C6F-8432-DD86D58B491A}" type="presParOf" srcId="{EADB827C-4E3C-4CC3-ABFA-C896CC363EA6}" destId="{0A487481-AB81-4F39-A242-69863EFB8519}" srcOrd="0" destOrd="0" presId="urn:microsoft.com/office/officeart/2008/layout/HorizontalMultiLevelHierarchy"/>
    <dgm:cxn modelId="{5EB74365-BE6D-4DBF-8806-FBB233CDD2FE}" type="presParOf" srcId="{EADB827C-4E3C-4CC3-ABFA-C896CC363EA6}" destId="{B222429D-156C-4539-AA62-010DF3B5AED2}" srcOrd="1" destOrd="0" presId="urn:microsoft.com/office/officeart/2008/layout/HorizontalMultiLevelHierarchy"/>
    <dgm:cxn modelId="{6F3333BB-8AD1-41BD-92B6-B62FBBC9AA00}" type="presParOf" srcId="{B222429D-156C-4539-AA62-010DF3B5AED2}" destId="{B1719547-AF2C-418A-99A1-569FA8238732}" srcOrd="0" destOrd="0" presId="urn:microsoft.com/office/officeart/2008/layout/HorizontalMultiLevelHierarchy"/>
    <dgm:cxn modelId="{4D2ED433-EA80-40A7-BF68-5AE277C3B0A9}" type="presParOf" srcId="{B1719547-AF2C-418A-99A1-569FA8238732}" destId="{45652F83-64E8-4525-A94B-A6B038F42D8F}" srcOrd="0" destOrd="0" presId="urn:microsoft.com/office/officeart/2008/layout/HorizontalMultiLevelHierarchy"/>
    <dgm:cxn modelId="{D75F78D6-6044-4D6F-ABEC-2F70829B6667}" type="presParOf" srcId="{B222429D-156C-4539-AA62-010DF3B5AED2}" destId="{FB0A01D4-1EAD-42A4-952B-C87F2C6639BD}" srcOrd="1" destOrd="0" presId="urn:microsoft.com/office/officeart/2008/layout/HorizontalMultiLevelHierarchy"/>
    <dgm:cxn modelId="{1E4CBB64-5A3B-4494-90C4-1C2A76820632}" type="presParOf" srcId="{FB0A01D4-1EAD-42A4-952B-C87F2C6639BD}" destId="{0BE0DE0C-554D-488C-948E-0D8508E686AE}" srcOrd="0" destOrd="0" presId="urn:microsoft.com/office/officeart/2008/layout/HorizontalMultiLevelHierarchy"/>
    <dgm:cxn modelId="{06AA4381-7EDD-476A-AE24-C6EF3A54F514}" type="presParOf" srcId="{FB0A01D4-1EAD-42A4-952B-C87F2C6639BD}" destId="{E95170A6-53B0-4439-AF37-1D5D3D0EBD3A}" srcOrd="1" destOrd="0" presId="urn:microsoft.com/office/officeart/2008/layout/HorizontalMultiLevelHierarchy"/>
    <dgm:cxn modelId="{3F41A971-3487-47D9-95BE-7FB6B1904BAB}" type="presParOf" srcId="{B222429D-156C-4539-AA62-010DF3B5AED2}" destId="{8D08F092-EAA7-4DAD-B553-37C16591F4B9}" srcOrd="2" destOrd="0" presId="urn:microsoft.com/office/officeart/2008/layout/HorizontalMultiLevelHierarchy"/>
    <dgm:cxn modelId="{0ABF8ED9-6C6A-4EE4-B5A9-F8AAC7B390E9}" type="presParOf" srcId="{8D08F092-EAA7-4DAD-B553-37C16591F4B9}" destId="{9E564418-A206-418A-956C-E3C8B3746C1B}" srcOrd="0" destOrd="0" presId="urn:microsoft.com/office/officeart/2008/layout/HorizontalMultiLevelHierarchy"/>
    <dgm:cxn modelId="{0EE18A84-6E74-4FE3-A45E-FDEB1024519C}" type="presParOf" srcId="{B222429D-156C-4539-AA62-010DF3B5AED2}" destId="{04CA4B0B-6BD2-42BB-B5E9-F35660CF4199}" srcOrd="3" destOrd="0" presId="urn:microsoft.com/office/officeart/2008/layout/HorizontalMultiLevelHierarchy"/>
    <dgm:cxn modelId="{6043C4E1-7309-43C1-910F-40CCEE61A0B0}" type="presParOf" srcId="{04CA4B0B-6BD2-42BB-B5E9-F35660CF4199}" destId="{9A5F8998-29E6-4836-8ADD-08DFD8D0472A}" srcOrd="0" destOrd="0" presId="urn:microsoft.com/office/officeart/2008/layout/HorizontalMultiLevelHierarchy"/>
    <dgm:cxn modelId="{9F03563C-65DE-4086-B4CF-441FCBC7A2CD}" type="presParOf" srcId="{04CA4B0B-6BD2-42BB-B5E9-F35660CF4199}" destId="{0E9B88F7-A269-4920-A2A3-D4947430F814}" srcOrd="1" destOrd="0" presId="urn:microsoft.com/office/officeart/2008/layout/HorizontalMultiLevelHierarchy"/>
    <dgm:cxn modelId="{77ECF9CA-1452-4BF2-9454-C38D5F539579}" type="presParOf" srcId="{B222429D-156C-4539-AA62-010DF3B5AED2}" destId="{513DB3C9-EC23-46E3-8221-84FA374EDE57}" srcOrd="4" destOrd="0" presId="urn:microsoft.com/office/officeart/2008/layout/HorizontalMultiLevelHierarchy"/>
    <dgm:cxn modelId="{8BED8CA5-73B2-465E-95E4-9FDA9B1D4578}" type="presParOf" srcId="{513DB3C9-EC23-46E3-8221-84FA374EDE57}" destId="{210CEE71-63E5-472D-A650-674B0DC03153}" srcOrd="0" destOrd="0" presId="urn:microsoft.com/office/officeart/2008/layout/HorizontalMultiLevelHierarchy"/>
    <dgm:cxn modelId="{348BC080-0A15-46FB-9167-2644C6BFC521}" type="presParOf" srcId="{B222429D-156C-4539-AA62-010DF3B5AED2}" destId="{B2DF6679-5F82-4922-9C53-3D075836B375}" srcOrd="5" destOrd="0" presId="urn:microsoft.com/office/officeart/2008/layout/HorizontalMultiLevelHierarchy"/>
    <dgm:cxn modelId="{BB1367C0-3310-4CE3-B4A7-F969788D610D}" type="presParOf" srcId="{B2DF6679-5F82-4922-9C53-3D075836B375}" destId="{628C170F-B90D-46EB-9290-83F291C9212F}" srcOrd="0" destOrd="0" presId="urn:microsoft.com/office/officeart/2008/layout/HorizontalMultiLevelHierarchy"/>
    <dgm:cxn modelId="{8EC17D48-C16F-44A5-945B-D36E968A0924}" type="presParOf" srcId="{B2DF6679-5F82-4922-9C53-3D075836B375}" destId="{9B6260A1-418D-4C46-840A-66C9B9988C6A}"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3915A3-DA4C-417D-AD70-AE1CE524C8B2}">
      <dsp:nvSpPr>
        <dsp:cNvPr id="0" name=""/>
        <dsp:cNvSpPr/>
      </dsp:nvSpPr>
      <dsp:spPr>
        <a:xfrm>
          <a:off x="0" y="344181"/>
          <a:ext cx="7467600" cy="5040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4FD8269C-DDF0-4588-9580-91C95F39764F}">
      <dsp:nvSpPr>
        <dsp:cNvPr id="0" name=""/>
        <dsp:cNvSpPr/>
      </dsp:nvSpPr>
      <dsp:spPr>
        <a:xfrm>
          <a:off x="373380" y="48981"/>
          <a:ext cx="5227320" cy="59040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7580" tIns="0" rIns="197580" bIns="0" numCol="1" spcCol="1270" anchor="ctr" anchorCtr="0">
          <a:noAutofit/>
        </a:bodyPr>
        <a:lstStyle/>
        <a:p>
          <a:pPr lvl="0" algn="l" defTabSz="889000">
            <a:lnSpc>
              <a:spcPct val="90000"/>
            </a:lnSpc>
            <a:spcBef>
              <a:spcPct val="0"/>
            </a:spcBef>
            <a:spcAft>
              <a:spcPct val="35000"/>
            </a:spcAft>
          </a:pPr>
          <a:r>
            <a:rPr lang="ru-RU" sz="2000" b="1" kern="1200" smtClean="0"/>
            <a:t>Административная власть (основанная на принуждении)</a:t>
          </a:r>
          <a:endParaRPr lang="ru-RU" sz="2000" b="1" kern="1200" dirty="0"/>
        </a:p>
      </dsp:txBody>
      <dsp:txXfrm>
        <a:off x="402201" y="77802"/>
        <a:ext cx="5169678" cy="532758"/>
      </dsp:txXfrm>
    </dsp:sp>
    <dsp:sp modelId="{004C292B-BF12-4796-AD77-E7C6770D2025}">
      <dsp:nvSpPr>
        <dsp:cNvPr id="0" name=""/>
        <dsp:cNvSpPr/>
      </dsp:nvSpPr>
      <dsp:spPr>
        <a:xfrm>
          <a:off x="0" y="1251381"/>
          <a:ext cx="7467600" cy="5040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DE3CD88B-CE82-4994-97F7-267D38DD6FDB}">
      <dsp:nvSpPr>
        <dsp:cNvPr id="0" name=""/>
        <dsp:cNvSpPr/>
      </dsp:nvSpPr>
      <dsp:spPr>
        <a:xfrm>
          <a:off x="373380" y="956181"/>
          <a:ext cx="5227320" cy="59040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7580" tIns="0" rIns="197580" bIns="0" numCol="1" spcCol="1270" anchor="ctr" anchorCtr="0">
          <a:noAutofit/>
        </a:bodyPr>
        <a:lstStyle/>
        <a:p>
          <a:pPr lvl="0" algn="l" defTabSz="889000">
            <a:lnSpc>
              <a:spcPct val="90000"/>
            </a:lnSpc>
            <a:spcBef>
              <a:spcPct val="0"/>
            </a:spcBef>
            <a:spcAft>
              <a:spcPct val="35000"/>
            </a:spcAft>
          </a:pPr>
          <a:r>
            <a:rPr lang="ru-RU" sz="2000" b="1" kern="1200" smtClean="0"/>
            <a:t>Власть, основанная на вознаграждении</a:t>
          </a:r>
          <a:endParaRPr lang="ru-RU" sz="2000" b="1" kern="1200" dirty="0"/>
        </a:p>
      </dsp:txBody>
      <dsp:txXfrm>
        <a:off x="402201" y="985002"/>
        <a:ext cx="5169678" cy="532758"/>
      </dsp:txXfrm>
    </dsp:sp>
    <dsp:sp modelId="{ABE32466-3985-4898-90C7-0474A1C776DC}">
      <dsp:nvSpPr>
        <dsp:cNvPr id="0" name=""/>
        <dsp:cNvSpPr/>
      </dsp:nvSpPr>
      <dsp:spPr>
        <a:xfrm>
          <a:off x="0" y="2158581"/>
          <a:ext cx="7467600" cy="5040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1FE2C452-9050-48B5-B45B-B889116A27D9}">
      <dsp:nvSpPr>
        <dsp:cNvPr id="0" name=""/>
        <dsp:cNvSpPr/>
      </dsp:nvSpPr>
      <dsp:spPr>
        <a:xfrm>
          <a:off x="373380" y="1863381"/>
          <a:ext cx="5227320" cy="59040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7580" tIns="0" rIns="197580" bIns="0" numCol="1" spcCol="1270" anchor="ctr" anchorCtr="0">
          <a:noAutofit/>
        </a:bodyPr>
        <a:lstStyle/>
        <a:p>
          <a:pPr lvl="0" algn="l" defTabSz="889000">
            <a:lnSpc>
              <a:spcPct val="90000"/>
            </a:lnSpc>
            <a:spcBef>
              <a:spcPct val="0"/>
            </a:spcBef>
            <a:spcAft>
              <a:spcPct val="35000"/>
            </a:spcAft>
          </a:pPr>
          <a:r>
            <a:rPr lang="ru-RU" sz="2000" b="1" kern="1200" dirty="0" smtClean="0"/>
            <a:t>Экспертная власть (основана на высоком профессионализме менеджера)</a:t>
          </a:r>
          <a:endParaRPr lang="ru-RU" sz="2000" b="1" kern="1200" dirty="0"/>
        </a:p>
      </dsp:txBody>
      <dsp:txXfrm>
        <a:off x="402201" y="1892202"/>
        <a:ext cx="5169678" cy="532758"/>
      </dsp:txXfrm>
    </dsp:sp>
    <dsp:sp modelId="{B7360E97-1BEE-4CED-B16F-8810B1685CF2}">
      <dsp:nvSpPr>
        <dsp:cNvPr id="0" name=""/>
        <dsp:cNvSpPr/>
      </dsp:nvSpPr>
      <dsp:spPr>
        <a:xfrm>
          <a:off x="0" y="3065781"/>
          <a:ext cx="7467600" cy="5040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AFE5B500-B66B-485C-BCD9-67703403752F}">
      <dsp:nvSpPr>
        <dsp:cNvPr id="0" name=""/>
        <dsp:cNvSpPr/>
      </dsp:nvSpPr>
      <dsp:spPr>
        <a:xfrm>
          <a:off x="373380" y="2770581"/>
          <a:ext cx="5227320" cy="59040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7580" tIns="0" rIns="197580" bIns="0" numCol="1" spcCol="1270" anchor="ctr" anchorCtr="0">
          <a:noAutofit/>
        </a:bodyPr>
        <a:lstStyle/>
        <a:p>
          <a:pPr lvl="0" algn="l" defTabSz="889000">
            <a:lnSpc>
              <a:spcPct val="90000"/>
            </a:lnSpc>
            <a:spcBef>
              <a:spcPct val="0"/>
            </a:spcBef>
            <a:spcAft>
              <a:spcPct val="35000"/>
            </a:spcAft>
          </a:pPr>
          <a:r>
            <a:rPr lang="ru-RU" sz="2000" b="1" kern="1200" smtClean="0"/>
            <a:t>Эталонная власть (основанная на личном примере)</a:t>
          </a:r>
          <a:endParaRPr lang="ru-RU" sz="2000" b="1" kern="1200" dirty="0"/>
        </a:p>
      </dsp:txBody>
      <dsp:txXfrm>
        <a:off x="402201" y="2799402"/>
        <a:ext cx="5169678" cy="532758"/>
      </dsp:txXfrm>
    </dsp:sp>
    <dsp:sp modelId="{58FD2CF7-5B7B-4FE2-8F55-CE70D8375C36}">
      <dsp:nvSpPr>
        <dsp:cNvPr id="0" name=""/>
        <dsp:cNvSpPr/>
      </dsp:nvSpPr>
      <dsp:spPr>
        <a:xfrm>
          <a:off x="0" y="3972981"/>
          <a:ext cx="7467600" cy="5040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FBCEDF9E-D8EE-4470-B36A-23BC024BF771}">
      <dsp:nvSpPr>
        <dsp:cNvPr id="0" name=""/>
        <dsp:cNvSpPr/>
      </dsp:nvSpPr>
      <dsp:spPr>
        <a:xfrm>
          <a:off x="442391" y="3629002"/>
          <a:ext cx="5227320" cy="59040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7580" tIns="0" rIns="197580" bIns="0" numCol="1" spcCol="1270" anchor="ctr" anchorCtr="0">
          <a:noAutofit/>
        </a:bodyPr>
        <a:lstStyle/>
        <a:p>
          <a:pPr lvl="0" algn="l" defTabSz="889000">
            <a:lnSpc>
              <a:spcPct val="90000"/>
            </a:lnSpc>
            <a:spcBef>
              <a:spcPct val="0"/>
            </a:spcBef>
            <a:spcAft>
              <a:spcPct val="35000"/>
            </a:spcAft>
          </a:pPr>
          <a:r>
            <a:rPr lang="ru-RU" sz="2000" b="1" kern="1200" dirty="0" smtClean="0"/>
            <a:t>Законная власть</a:t>
          </a:r>
          <a:endParaRPr lang="ru-RU" sz="2000" b="1" kern="1200" dirty="0"/>
        </a:p>
      </dsp:txBody>
      <dsp:txXfrm>
        <a:off x="471212" y="3657823"/>
        <a:ext cx="5169678" cy="5327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3DB3C9-EC23-46E3-8221-84FA374EDE57}">
      <dsp:nvSpPr>
        <dsp:cNvPr id="0" name=""/>
        <dsp:cNvSpPr/>
      </dsp:nvSpPr>
      <dsp:spPr>
        <a:xfrm>
          <a:off x="1654021" y="2268252"/>
          <a:ext cx="565429" cy="1077419"/>
        </a:xfrm>
        <a:custGeom>
          <a:avLst/>
          <a:gdLst/>
          <a:ahLst/>
          <a:cxnLst/>
          <a:rect l="0" t="0" r="0" b="0"/>
          <a:pathLst>
            <a:path>
              <a:moveTo>
                <a:pt x="0" y="0"/>
              </a:moveTo>
              <a:lnTo>
                <a:pt x="282714" y="0"/>
              </a:lnTo>
              <a:lnTo>
                <a:pt x="282714" y="1077419"/>
              </a:lnTo>
              <a:lnTo>
                <a:pt x="565429" y="107741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1906317" y="2776542"/>
        <a:ext cx="60838" cy="60838"/>
      </dsp:txXfrm>
    </dsp:sp>
    <dsp:sp modelId="{8D08F092-EAA7-4DAD-B553-37C16591F4B9}">
      <dsp:nvSpPr>
        <dsp:cNvPr id="0" name=""/>
        <dsp:cNvSpPr/>
      </dsp:nvSpPr>
      <dsp:spPr>
        <a:xfrm>
          <a:off x="1654021" y="2222531"/>
          <a:ext cx="565429" cy="91440"/>
        </a:xfrm>
        <a:custGeom>
          <a:avLst/>
          <a:gdLst/>
          <a:ahLst/>
          <a:cxnLst/>
          <a:rect l="0" t="0" r="0" b="0"/>
          <a:pathLst>
            <a:path>
              <a:moveTo>
                <a:pt x="0" y="45720"/>
              </a:moveTo>
              <a:lnTo>
                <a:pt x="565429" y="4572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1922600" y="2254116"/>
        <a:ext cx="28271" cy="28271"/>
      </dsp:txXfrm>
    </dsp:sp>
    <dsp:sp modelId="{B1719547-AF2C-418A-99A1-569FA8238732}">
      <dsp:nvSpPr>
        <dsp:cNvPr id="0" name=""/>
        <dsp:cNvSpPr/>
      </dsp:nvSpPr>
      <dsp:spPr>
        <a:xfrm>
          <a:off x="1654021" y="1190832"/>
          <a:ext cx="565429" cy="1077419"/>
        </a:xfrm>
        <a:custGeom>
          <a:avLst/>
          <a:gdLst/>
          <a:ahLst/>
          <a:cxnLst/>
          <a:rect l="0" t="0" r="0" b="0"/>
          <a:pathLst>
            <a:path>
              <a:moveTo>
                <a:pt x="0" y="1077419"/>
              </a:moveTo>
              <a:lnTo>
                <a:pt x="282714" y="1077419"/>
              </a:lnTo>
              <a:lnTo>
                <a:pt x="282714" y="0"/>
              </a:lnTo>
              <a:lnTo>
                <a:pt x="565429"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1906317" y="1699122"/>
        <a:ext cx="60838" cy="60838"/>
      </dsp:txXfrm>
    </dsp:sp>
    <dsp:sp modelId="{0A487481-AB81-4F39-A242-69863EFB8519}">
      <dsp:nvSpPr>
        <dsp:cNvPr id="0" name=""/>
        <dsp:cNvSpPr/>
      </dsp:nvSpPr>
      <dsp:spPr>
        <a:xfrm rot="16200000">
          <a:off x="-1045198" y="1837284"/>
          <a:ext cx="4536504" cy="86193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8575" tIns="28575" rIns="28575" bIns="28575" numCol="1" spcCol="1270" anchor="ctr" anchorCtr="0">
          <a:noAutofit/>
        </a:bodyPr>
        <a:lstStyle/>
        <a:p>
          <a:pPr lvl="0" algn="ctr" defTabSz="2000250">
            <a:lnSpc>
              <a:spcPct val="90000"/>
            </a:lnSpc>
            <a:spcBef>
              <a:spcPct val="0"/>
            </a:spcBef>
            <a:spcAft>
              <a:spcPct val="35000"/>
            </a:spcAft>
          </a:pPr>
          <a:r>
            <a:rPr lang="ru-RU" sz="4500" kern="1200" dirty="0" smtClean="0"/>
            <a:t>Стили руководства</a:t>
          </a:r>
          <a:endParaRPr lang="ru-RU" sz="4500" kern="1200" dirty="0"/>
        </a:p>
      </dsp:txBody>
      <dsp:txXfrm>
        <a:off x="-1045198" y="1837284"/>
        <a:ext cx="4536504" cy="861935"/>
      </dsp:txXfrm>
    </dsp:sp>
    <dsp:sp modelId="{0BE0DE0C-554D-488C-948E-0D8508E686AE}">
      <dsp:nvSpPr>
        <dsp:cNvPr id="0" name=""/>
        <dsp:cNvSpPr/>
      </dsp:nvSpPr>
      <dsp:spPr>
        <a:xfrm>
          <a:off x="2219451" y="759864"/>
          <a:ext cx="5197374" cy="86193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ru-RU" sz="3200" kern="1200" dirty="0" smtClean="0"/>
            <a:t>Авторитарный стиль </a:t>
          </a:r>
          <a:endParaRPr lang="ru-RU" sz="3200" kern="1200" dirty="0"/>
        </a:p>
      </dsp:txBody>
      <dsp:txXfrm>
        <a:off x="2219451" y="759864"/>
        <a:ext cx="5197374" cy="861935"/>
      </dsp:txXfrm>
    </dsp:sp>
    <dsp:sp modelId="{9A5F8998-29E6-4836-8ADD-08DFD8D0472A}">
      <dsp:nvSpPr>
        <dsp:cNvPr id="0" name=""/>
        <dsp:cNvSpPr/>
      </dsp:nvSpPr>
      <dsp:spPr>
        <a:xfrm>
          <a:off x="2219451" y="1837284"/>
          <a:ext cx="4765329" cy="86193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ru-RU" sz="3100" kern="1200" dirty="0" smtClean="0"/>
            <a:t>Демократический стиль </a:t>
          </a:r>
          <a:endParaRPr lang="ru-RU" sz="3100" kern="1200" dirty="0"/>
        </a:p>
      </dsp:txBody>
      <dsp:txXfrm>
        <a:off x="2219451" y="1837284"/>
        <a:ext cx="4765329" cy="861935"/>
      </dsp:txXfrm>
    </dsp:sp>
    <dsp:sp modelId="{628C170F-B90D-46EB-9290-83F291C9212F}">
      <dsp:nvSpPr>
        <dsp:cNvPr id="0" name=""/>
        <dsp:cNvSpPr/>
      </dsp:nvSpPr>
      <dsp:spPr>
        <a:xfrm>
          <a:off x="2219451" y="2914703"/>
          <a:ext cx="4255227" cy="86193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ru-RU" sz="3100" kern="1200" dirty="0" smtClean="0"/>
            <a:t>Либеральный стиль </a:t>
          </a:r>
          <a:endParaRPr lang="ru-RU" sz="3100" kern="1200" dirty="0"/>
        </a:p>
      </dsp:txBody>
      <dsp:txXfrm>
        <a:off x="2219451" y="2914703"/>
        <a:ext cx="4255227" cy="861935"/>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3D321B6E-D23A-436B-AD57-DFA7628682B4}" type="datetimeFigureOut">
              <a:rPr lang="ru-RU" smtClean="0"/>
              <a:pPr/>
              <a:t>11.03.2013</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E306C355-2B64-464E-A7E4-EA251DF5AE39}"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transition spd="med">
    <p:wheel spokes="3"/>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D321B6E-D23A-436B-AD57-DFA7628682B4}" type="datetimeFigureOut">
              <a:rPr lang="ru-RU" smtClean="0"/>
              <a:pPr/>
              <a:t>11.03.2013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306C355-2B64-464E-A7E4-EA251DF5AE39}" type="slidenum">
              <a:rPr lang="ru-RU" smtClean="0"/>
              <a:pPr/>
              <a:t>‹#›</a:t>
            </a:fld>
            <a:endParaRPr lang="ru-RU"/>
          </a:p>
        </p:txBody>
      </p:sp>
    </p:spTree>
  </p:cSld>
  <p:clrMapOvr>
    <a:masterClrMapping/>
  </p:clrMapOvr>
  <p:transition spd="med">
    <p:wheel spokes="3"/>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D321B6E-D23A-436B-AD57-DFA7628682B4}" type="datetimeFigureOut">
              <a:rPr lang="ru-RU" smtClean="0"/>
              <a:pPr/>
              <a:t>11.03.2013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306C355-2B64-464E-A7E4-EA251DF5AE39}" type="slidenum">
              <a:rPr lang="ru-RU" smtClean="0"/>
              <a:pPr/>
              <a:t>‹#›</a:t>
            </a:fld>
            <a:endParaRPr lang="ru-RU"/>
          </a:p>
        </p:txBody>
      </p:sp>
    </p:spTree>
  </p:cSld>
  <p:clrMapOvr>
    <a:masterClrMapping/>
  </p:clrMapOvr>
  <p:transition spd="med">
    <p:wheel spokes="3"/>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D321B6E-D23A-436B-AD57-DFA7628682B4}" type="datetimeFigureOut">
              <a:rPr lang="ru-RU" smtClean="0"/>
              <a:pPr/>
              <a:t>11.03.2013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306C355-2B64-464E-A7E4-EA251DF5AE39}" type="slidenum">
              <a:rPr lang="ru-RU" smtClean="0"/>
              <a:pPr/>
              <a:t>‹#›</a:t>
            </a:fld>
            <a:endParaRPr lang="ru-RU"/>
          </a:p>
        </p:txBody>
      </p:sp>
    </p:spTree>
  </p:cSld>
  <p:clrMapOvr>
    <a:masterClrMapping/>
  </p:clrMapOvr>
  <p:transition spd="med">
    <p:wheel spokes="3"/>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3D321B6E-D23A-436B-AD57-DFA7628682B4}" type="datetimeFigureOut">
              <a:rPr lang="ru-RU" smtClean="0"/>
              <a:pPr/>
              <a:t>11.03.2013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306C355-2B64-464E-A7E4-EA251DF5AE39}"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transition spd="med">
    <p:wheel spokes="3"/>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3D321B6E-D23A-436B-AD57-DFA7628682B4}" type="datetimeFigureOut">
              <a:rPr lang="ru-RU" smtClean="0"/>
              <a:pPr/>
              <a:t>11.03.2013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306C355-2B64-464E-A7E4-EA251DF5AE39}" type="slidenum">
              <a:rPr lang="ru-RU" smtClean="0"/>
              <a:pPr/>
              <a:t>‹#›</a:t>
            </a:fld>
            <a:endParaRPr lang="ru-RU"/>
          </a:p>
        </p:txBody>
      </p:sp>
    </p:spTree>
  </p:cSld>
  <p:clrMapOvr>
    <a:masterClrMapping/>
  </p:clrMapOvr>
  <p:transition spd="med">
    <p:wheel spokes="3"/>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3D321B6E-D23A-436B-AD57-DFA7628682B4}" type="datetimeFigureOut">
              <a:rPr lang="ru-RU" smtClean="0"/>
              <a:pPr/>
              <a:t>11.03.2013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306C355-2B64-464E-A7E4-EA251DF5AE39}" type="slidenum">
              <a:rPr lang="ru-RU" smtClean="0"/>
              <a:pPr/>
              <a:t>‹#›</a:t>
            </a:fld>
            <a:endParaRPr lang="ru-RU"/>
          </a:p>
        </p:txBody>
      </p:sp>
    </p:spTree>
  </p:cSld>
  <p:clrMapOvr>
    <a:masterClrMapping/>
  </p:clrMapOvr>
  <p:transition spd="med">
    <p:wheel spokes="3"/>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nchor="ctr"/>
          <a:lstStyle>
            <a:lvl1pPr algn="l">
              <a:defRPr sz="4600"/>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3D321B6E-D23A-436B-AD57-DFA7628682B4}" type="datetimeFigureOut">
              <a:rPr lang="ru-RU" smtClean="0"/>
              <a:pPr/>
              <a:t>11.03.2013</a:t>
            </a:fld>
            <a:endParaRPr lang="ru-RU"/>
          </a:p>
        </p:txBody>
      </p:sp>
      <p:sp>
        <p:nvSpPr>
          <p:cNvPr id="8" name="Номер слайда 7"/>
          <p:cNvSpPr>
            <a:spLocks noGrp="1"/>
          </p:cNvSpPr>
          <p:nvPr>
            <p:ph type="sldNum" sz="quarter" idx="11"/>
          </p:nvPr>
        </p:nvSpPr>
        <p:spPr/>
        <p:txBody>
          <a:bodyPr/>
          <a:lstStyle/>
          <a:p>
            <a:fld id="{E306C355-2B64-464E-A7E4-EA251DF5AE39}" type="slidenum">
              <a:rPr lang="ru-RU" smtClean="0"/>
              <a:pPr/>
              <a:t>‹#›</a:t>
            </a:fld>
            <a:endParaRPr lang="ru-RU"/>
          </a:p>
        </p:txBody>
      </p:sp>
      <p:sp>
        <p:nvSpPr>
          <p:cNvPr id="9" name="Нижний колонтитул 8"/>
          <p:cNvSpPr>
            <a:spLocks noGrp="1"/>
          </p:cNvSpPr>
          <p:nvPr>
            <p:ph type="ftr" sz="quarter" idx="12"/>
          </p:nvPr>
        </p:nvSpPr>
        <p:spPr/>
        <p:txBody>
          <a:bodyPr/>
          <a:lstStyle/>
          <a:p>
            <a:endParaRPr lang="ru-RU"/>
          </a:p>
        </p:txBody>
      </p:sp>
    </p:spTree>
  </p:cSld>
  <p:clrMapOvr>
    <a:masterClrMapping/>
  </p:clrMapOvr>
  <p:transition spd="med">
    <p:wheel spokes="3"/>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D321B6E-D23A-436B-AD57-DFA7628682B4}" type="datetimeFigureOut">
              <a:rPr lang="ru-RU" smtClean="0"/>
              <a:pPr/>
              <a:t>11.03.2013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306C355-2B64-464E-A7E4-EA251DF5AE39}" type="slidenum">
              <a:rPr lang="ru-RU" smtClean="0"/>
              <a:pPr/>
              <a:t>‹#›</a:t>
            </a:fld>
            <a:endParaRPr lang="ru-RU"/>
          </a:p>
        </p:txBody>
      </p:sp>
    </p:spTree>
  </p:cSld>
  <p:clrMapOvr>
    <a:masterClrMapping/>
  </p:clrMapOvr>
  <p:transition spd="med">
    <p:wheel spokes="3"/>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3D321B6E-D23A-436B-AD57-DFA7628682B4}" type="datetimeFigureOut">
              <a:rPr lang="ru-RU" smtClean="0"/>
              <a:pPr/>
              <a:t>11.03.2013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156448" y="6422064"/>
            <a:ext cx="762000" cy="365125"/>
          </a:xfrm>
        </p:spPr>
        <p:txBody>
          <a:bodyPr/>
          <a:lstStyle/>
          <a:p>
            <a:fld id="{E306C355-2B64-464E-A7E4-EA251DF5AE39}" type="slidenum">
              <a:rPr lang="ru-RU" smtClean="0"/>
              <a:pPr/>
              <a:t>‹#›</a:t>
            </a:fld>
            <a:endParaRPr lang="ru-RU"/>
          </a:p>
        </p:txBody>
      </p:sp>
    </p:spTree>
  </p:cSld>
  <p:clrMapOvr>
    <a:masterClrMapping/>
  </p:clrMapOvr>
  <p:transition spd="med">
    <p:wheel spokes="3"/>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457200" y="6422064"/>
            <a:ext cx="2133600" cy="365125"/>
          </a:xfrm>
        </p:spPr>
        <p:txBody>
          <a:bodyPr/>
          <a:lstStyle/>
          <a:p>
            <a:fld id="{3D321B6E-D23A-436B-AD57-DFA7628682B4}" type="datetimeFigureOut">
              <a:rPr lang="ru-RU" smtClean="0"/>
              <a:pPr/>
              <a:t>11.03.2013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306C355-2B64-464E-A7E4-EA251DF5AE39}" type="slidenum">
              <a:rPr lang="ru-RU" smtClean="0"/>
              <a:pPr/>
              <a:t>‹#›</a:t>
            </a:fld>
            <a:endParaRPr lang="ru-RU"/>
          </a:p>
        </p:txBody>
      </p:sp>
    </p:spTree>
  </p:cSld>
  <p:clrMapOvr>
    <a:masterClrMapping/>
  </p:clrMapOvr>
  <p:transition spd="med">
    <p:wheel spokes="3"/>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Полилиния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Полилиния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3D321B6E-D23A-436B-AD57-DFA7628682B4}" type="datetimeFigureOut">
              <a:rPr lang="ru-RU" smtClean="0"/>
              <a:pPr/>
              <a:t>11.03.2013</a:t>
            </a:fld>
            <a:endParaRPr lang="ru-RU"/>
          </a:p>
        </p:txBody>
      </p:sp>
      <p:sp>
        <p:nvSpPr>
          <p:cNvPr id="22" name="Нижний колонтитул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ru-RU"/>
          </a:p>
        </p:txBody>
      </p:sp>
      <p:sp>
        <p:nvSpPr>
          <p:cNvPr id="18" name="Номер слайда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E306C355-2B64-464E-A7E4-EA251DF5AE39}"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med">
    <p:wheel spokes="3"/>
  </p:transition>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4.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b="1" dirty="0" smtClean="0">
                <a:effectLst>
                  <a:outerShdw blurRad="38100" dist="38100" dir="2700000" algn="tl">
                    <a:srgbClr val="000000">
                      <a:alpha val="43137"/>
                    </a:srgbClr>
                  </a:outerShdw>
                </a:effectLst>
                <a:latin typeface="Garamond" pitchFamily="18" charset="0"/>
              </a:rPr>
              <a:t>ВЛАСТЬ, ЛИДЕрСТВО И РУКОВОДСТВО</a:t>
            </a:r>
            <a:endParaRPr lang="ru-RU" b="1" dirty="0">
              <a:effectLst>
                <a:outerShdw blurRad="38100" dist="38100" dir="2700000" algn="tl">
                  <a:srgbClr val="000000">
                    <a:alpha val="43137"/>
                  </a:srgbClr>
                </a:outerShdw>
              </a:effectLst>
              <a:latin typeface="Garamond" pitchFamily="18" charset="0"/>
            </a:endParaRPr>
          </a:p>
        </p:txBody>
      </p:sp>
      <p:sp>
        <p:nvSpPr>
          <p:cNvPr id="3" name="Подзаголовок 2"/>
          <p:cNvSpPr>
            <a:spLocks noGrp="1"/>
          </p:cNvSpPr>
          <p:nvPr>
            <p:ph type="subTitle" idx="1"/>
          </p:nvPr>
        </p:nvSpPr>
        <p:spPr/>
        <p:txBody>
          <a:bodyPr>
            <a:normAutofit/>
          </a:bodyPr>
          <a:lstStyle/>
          <a:p>
            <a:pPr algn="l"/>
            <a:r>
              <a:rPr lang="ru-RU" sz="2800" b="1" dirty="0" smtClean="0">
                <a:solidFill>
                  <a:schemeClr val="accent1">
                    <a:lumMod val="40000"/>
                    <a:lumOff val="60000"/>
                  </a:schemeClr>
                </a:solidFill>
              </a:rPr>
              <a:t>Тема урока:</a:t>
            </a:r>
            <a:endParaRPr lang="ru-RU" sz="2800" b="1" dirty="0">
              <a:solidFill>
                <a:schemeClr val="accent1">
                  <a:lumMod val="40000"/>
                  <a:lumOff val="60000"/>
                </a:schemeClr>
              </a:solidFill>
            </a:endParaRPr>
          </a:p>
        </p:txBody>
      </p:sp>
    </p:spTree>
  </p:cSld>
  <p:clrMapOvr>
    <a:masterClrMapping/>
  </p:clrMapOvr>
  <p:transition spd="med">
    <p:wheel spokes="3"/>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smtClean="0">
                <a:solidFill>
                  <a:schemeClr val="tx2">
                    <a:lumMod val="75000"/>
                  </a:schemeClr>
                </a:solidFill>
                <a:effectLst>
                  <a:outerShdw blurRad="38100" dist="38100" dir="2700000" algn="tl">
                    <a:srgbClr val="000000">
                      <a:alpha val="43137"/>
                    </a:srgbClr>
                  </a:outerShdw>
                </a:effectLst>
              </a:rPr>
              <a:t>Власть, основанная на вознаграждении</a:t>
            </a:r>
            <a:endParaRPr lang="ru-RU" b="1" dirty="0">
              <a:solidFill>
                <a:schemeClr val="tx2">
                  <a:lumMod val="75000"/>
                </a:schemeClr>
              </a:solidFill>
              <a:effectLst>
                <a:outerShdw blurRad="38100" dist="38100" dir="2700000" algn="tl">
                  <a:srgbClr val="000000">
                    <a:alpha val="43137"/>
                  </a:srgbClr>
                </a:outerShdw>
              </a:effectLst>
            </a:endParaRPr>
          </a:p>
        </p:txBody>
      </p:sp>
      <p:sp>
        <p:nvSpPr>
          <p:cNvPr id="4" name="Содержимое 3"/>
          <p:cNvSpPr>
            <a:spLocks noGrp="1"/>
          </p:cNvSpPr>
          <p:nvPr>
            <p:ph sz="half" idx="1"/>
          </p:nvPr>
        </p:nvSpPr>
        <p:spPr/>
        <p:txBody>
          <a:bodyPr>
            <a:normAutofit/>
          </a:bodyPr>
          <a:lstStyle/>
          <a:p>
            <a:pPr>
              <a:buNone/>
            </a:pPr>
            <a:r>
              <a:rPr lang="ru-RU" sz="2400" dirty="0" smtClean="0">
                <a:solidFill>
                  <a:schemeClr val="tx2">
                    <a:lumMod val="75000"/>
                  </a:schemeClr>
                </a:solidFill>
                <a:effectLst>
                  <a:outerShdw blurRad="38100" dist="38100" dir="2700000" algn="tl">
                    <a:srgbClr val="000000">
                      <a:alpha val="43137"/>
                    </a:srgbClr>
                  </a:outerShdw>
                </a:effectLst>
              </a:rPr>
              <a:t>Положительные стороны:</a:t>
            </a:r>
          </a:p>
          <a:p>
            <a:r>
              <a:rPr lang="ru-RU" dirty="0" smtClean="0"/>
              <a:t>Продолжительное влияние на персонал</a:t>
            </a:r>
          </a:p>
          <a:p>
            <a:r>
              <a:rPr lang="ru-RU" dirty="0" smtClean="0"/>
              <a:t>Развитие его деловой активности</a:t>
            </a:r>
          </a:p>
          <a:p>
            <a:r>
              <a:rPr lang="ru-RU" dirty="0" smtClean="0"/>
              <a:t>Формирование позитивных установок по отношению к менеджеру</a:t>
            </a:r>
            <a:endParaRPr lang="ru-RU" dirty="0"/>
          </a:p>
        </p:txBody>
      </p:sp>
      <p:sp>
        <p:nvSpPr>
          <p:cNvPr id="5" name="Содержимое 4"/>
          <p:cNvSpPr>
            <a:spLocks noGrp="1"/>
          </p:cNvSpPr>
          <p:nvPr>
            <p:ph sz="half" idx="2"/>
          </p:nvPr>
        </p:nvSpPr>
        <p:spPr/>
        <p:txBody>
          <a:bodyPr>
            <a:normAutofit/>
          </a:bodyPr>
          <a:lstStyle/>
          <a:p>
            <a:pPr>
              <a:buNone/>
            </a:pPr>
            <a:r>
              <a:rPr lang="ru-RU" dirty="0" smtClean="0">
                <a:solidFill>
                  <a:schemeClr val="tx2">
                    <a:lumMod val="75000"/>
                  </a:schemeClr>
                </a:solidFill>
                <a:effectLst>
                  <a:outerShdw blurRad="38100" dist="38100" dir="2700000" algn="tl">
                    <a:srgbClr val="000000">
                      <a:alpha val="43137"/>
                    </a:srgbClr>
                  </a:outerShdw>
                </a:effectLst>
              </a:rPr>
              <a:t>Отрицательная сторона:</a:t>
            </a:r>
          </a:p>
          <a:p>
            <a:r>
              <a:rPr lang="ru-RU" dirty="0" smtClean="0"/>
              <a:t>Есть вероятность ошибок в действиях менеджера(финансовых экономических и т.д.)</a:t>
            </a:r>
            <a:endParaRPr lang="ru-RU" dirty="0"/>
          </a:p>
        </p:txBody>
      </p:sp>
    </p:spTree>
  </p:cSld>
  <p:clrMapOvr>
    <a:masterClrMapping/>
  </p:clrMapOvr>
  <p:transition spd="med">
    <p:wheel spokes="3"/>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32656"/>
            <a:ext cx="7467600" cy="1143000"/>
          </a:xfrm>
        </p:spPr>
        <p:txBody>
          <a:bodyPr>
            <a:noAutofit/>
          </a:bodyPr>
          <a:lstStyle/>
          <a:p>
            <a:pPr algn="ctr"/>
            <a:r>
              <a:rPr lang="ru-RU" sz="3200" b="1" dirty="0" smtClean="0">
                <a:solidFill>
                  <a:schemeClr val="tx2">
                    <a:lumMod val="75000"/>
                  </a:schemeClr>
                </a:solidFill>
                <a:effectLst>
                  <a:outerShdw blurRad="38100" dist="38100" dir="2700000" algn="tl">
                    <a:srgbClr val="000000">
                      <a:alpha val="43137"/>
                    </a:srgbClr>
                  </a:outerShdw>
                </a:effectLst>
              </a:rPr>
              <a:t>Экспертная власть (основана на высоком профессионализме менеджера)</a:t>
            </a:r>
            <a:endParaRPr lang="ru-RU" sz="3200" b="1" dirty="0">
              <a:solidFill>
                <a:schemeClr val="tx2">
                  <a:lumMod val="75000"/>
                </a:schemeClr>
              </a:solidFill>
              <a:effectLst>
                <a:outerShdw blurRad="38100" dist="38100" dir="2700000" algn="tl">
                  <a:srgbClr val="000000">
                    <a:alpha val="43137"/>
                  </a:srgbClr>
                </a:outerShdw>
              </a:effectLst>
            </a:endParaRPr>
          </a:p>
        </p:txBody>
      </p:sp>
      <p:sp>
        <p:nvSpPr>
          <p:cNvPr id="4" name="Содержимое 3"/>
          <p:cNvSpPr>
            <a:spLocks noGrp="1"/>
          </p:cNvSpPr>
          <p:nvPr>
            <p:ph sz="half" idx="1"/>
          </p:nvPr>
        </p:nvSpPr>
        <p:spPr/>
        <p:txBody>
          <a:bodyPr>
            <a:normAutofit lnSpcReduction="10000"/>
          </a:bodyPr>
          <a:lstStyle/>
          <a:p>
            <a:pPr>
              <a:buNone/>
            </a:pPr>
            <a:r>
              <a:rPr lang="ru-RU" sz="2400" dirty="0" smtClean="0">
                <a:solidFill>
                  <a:schemeClr val="tx2">
                    <a:lumMod val="75000"/>
                  </a:schemeClr>
                </a:solidFill>
                <a:effectLst>
                  <a:outerShdw blurRad="38100" dist="38100" dir="2700000" algn="tl">
                    <a:srgbClr val="000000">
                      <a:alpha val="43137"/>
                    </a:srgbClr>
                  </a:outerShdw>
                </a:effectLst>
              </a:rPr>
              <a:t>Положительные стороны</a:t>
            </a:r>
            <a:r>
              <a:rPr lang="ru-RU" dirty="0" smtClean="0">
                <a:solidFill>
                  <a:schemeClr val="tx2">
                    <a:lumMod val="75000"/>
                  </a:schemeClr>
                </a:solidFill>
                <a:effectLst>
                  <a:outerShdw blurRad="38100" dist="38100" dir="2700000" algn="tl">
                    <a:srgbClr val="000000">
                      <a:alpha val="43137"/>
                    </a:srgbClr>
                  </a:outerShdw>
                </a:effectLst>
              </a:rPr>
              <a:t>:</a:t>
            </a:r>
          </a:p>
          <a:p>
            <a:r>
              <a:rPr lang="ru-RU" dirty="0" smtClean="0"/>
              <a:t>Гарантия высокой эффективности работы</a:t>
            </a:r>
          </a:p>
          <a:p>
            <a:r>
              <a:rPr lang="ru-RU" dirty="0" smtClean="0"/>
              <a:t>Использование низкооплачиваемый труд</a:t>
            </a:r>
          </a:p>
          <a:p>
            <a:r>
              <a:rPr lang="ru-RU" dirty="0" smtClean="0"/>
              <a:t>Четкая профессиональная ответственность менеджера</a:t>
            </a:r>
            <a:endParaRPr lang="ru-RU" dirty="0"/>
          </a:p>
        </p:txBody>
      </p:sp>
      <p:sp>
        <p:nvSpPr>
          <p:cNvPr id="5" name="Содержимое 4"/>
          <p:cNvSpPr>
            <a:spLocks noGrp="1"/>
          </p:cNvSpPr>
          <p:nvPr>
            <p:ph sz="half" idx="2"/>
          </p:nvPr>
        </p:nvSpPr>
        <p:spPr/>
        <p:txBody>
          <a:bodyPr>
            <a:normAutofit lnSpcReduction="10000"/>
          </a:bodyPr>
          <a:lstStyle/>
          <a:p>
            <a:pPr>
              <a:buNone/>
            </a:pPr>
            <a:r>
              <a:rPr lang="ru-RU" sz="2400" dirty="0" smtClean="0">
                <a:solidFill>
                  <a:schemeClr val="tx2">
                    <a:lumMod val="75000"/>
                  </a:schemeClr>
                </a:solidFill>
                <a:effectLst>
                  <a:outerShdw blurRad="38100" dist="38100" dir="2700000" algn="tl">
                    <a:srgbClr val="000000">
                      <a:alpha val="43137"/>
                    </a:srgbClr>
                  </a:outerShdw>
                </a:effectLst>
              </a:rPr>
              <a:t>Отрицательные стороны</a:t>
            </a:r>
            <a:r>
              <a:rPr lang="ru-RU" dirty="0" smtClean="0">
                <a:solidFill>
                  <a:schemeClr val="tx2">
                    <a:lumMod val="75000"/>
                  </a:schemeClr>
                </a:solidFill>
                <a:effectLst>
                  <a:outerShdw blurRad="38100" dist="38100" dir="2700000" algn="tl">
                    <a:srgbClr val="000000">
                      <a:alpha val="43137"/>
                    </a:srgbClr>
                  </a:outerShdw>
                </a:effectLst>
              </a:rPr>
              <a:t>:</a:t>
            </a:r>
          </a:p>
          <a:p>
            <a:r>
              <a:rPr lang="ru-RU" dirty="0" smtClean="0"/>
              <a:t>Эффективна до первой ошибки менеджера</a:t>
            </a:r>
          </a:p>
          <a:p>
            <a:r>
              <a:rPr lang="ru-RU" dirty="0" smtClean="0"/>
              <a:t>Плохая отдача от персонала</a:t>
            </a:r>
          </a:p>
          <a:p>
            <a:r>
              <a:rPr lang="ru-RU" dirty="0" smtClean="0"/>
              <a:t>Низкий уровень обладания властью</a:t>
            </a:r>
          </a:p>
          <a:p>
            <a:endParaRPr lang="ru-RU" dirty="0"/>
          </a:p>
        </p:txBody>
      </p:sp>
    </p:spTree>
  </p:cSld>
  <p:clrMapOvr>
    <a:masterClrMapping/>
  </p:clrMapOvr>
  <p:transition spd="med">
    <p:wheel spokes="3"/>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85728"/>
            <a:ext cx="7467600" cy="1143000"/>
          </a:xfrm>
        </p:spPr>
        <p:txBody>
          <a:bodyPr>
            <a:normAutofit fontScale="90000"/>
          </a:bodyPr>
          <a:lstStyle/>
          <a:p>
            <a:pPr algn="ctr"/>
            <a:r>
              <a:rPr lang="ru-RU" b="1" dirty="0" smtClean="0">
                <a:solidFill>
                  <a:schemeClr val="tx2">
                    <a:lumMod val="75000"/>
                  </a:schemeClr>
                </a:solidFill>
                <a:effectLst>
                  <a:outerShdw blurRad="38100" dist="38100" dir="2700000" algn="tl">
                    <a:srgbClr val="000000">
                      <a:alpha val="43137"/>
                    </a:srgbClr>
                  </a:outerShdw>
                </a:effectLst>
              </a:rPr>
              <a:t>Эталонная власть (основанная на личном примере)</a:t>
            </a:r>
            <a:endParaRPr lang="ru-RU" b="1" dirty="0">
              <a:solidFill>
                <a:schemeClr val="tx2">
                  <a:lumMod val="75000"/>
                </a:schemeClr>
              </a:solidFill>
              <a:effectLst>
                <a:outerShdw blurRad="38100" dist="38100" dir="2700000" algn="tl">
                  <a:srgbClr val="000000">
                    <a:alpha val="43137"/>
                  </a:srgbClr>
                </a:outerShdw>
              </a:effectLst>
            </a:endParaRPr>
          </a:p>
        </p:txBody>
      </p:sp>
      <p:sp>
        <p:nvSpPr>
          <p:cNvPr id="4" name="Содержимое 3"/>
          <p:cNvSpPr>
            <a:spLocks noGrp="1"/>
          </p:cNvSpPr>
          <p:nvPr>
            <p:ph sz="half" idx="1"/>
          </p:nvPr>
        </p:nvSpPr>
        <p:spPr/>
        <p:txBody>
          <a:bodyPr>
            <a:normAutofit/>
          </a:bodyPr>
          <a:lstStyle/>
          <a:p>
            <a:pPr>
              <a:buNone/>
            </a:pPr>
            <a:r>
              <a:rPr lang="ru-RU" sz="2400" dirty="0" smtClean="0">
                <a:solidFill>
                  <a:schemeClr val="tx2">
                    <a:lumMod val="75000"/>
                  </a:schemeClr>
                </a:solidFill>
                <a:effectLst>
                  <a:outerShdw blurRad="38100" dist="38100" dir="2700000" algn="tl">
                    <a:srgbClr val="000000">
                      <a:alpha val="43137"/>
                    </a:srgbClr>
                  </a:outerShdw>
                </a:effectLst>
              </a:rPr>
              <a:t>Положительные стороны:</a:t>
            </a:r>
          </a:p>
          <a:p>
            <a:r>
              <a:rPr lang="ru-RU" sz="2400" dirty="0" smtClean="0"/>
              <a:t>Высокая интенсивность труда персонала</a:t>
            </a:r>
          </a:p>
          <a:p>
            <a:r>
              <a:rPr lang="ru-RU" sz="2400" dirty="0" smtClean="0"/>
              <a:t>Быстрая реализация управленческих решений</a:t>
            </a:r>
          </a:p>
          <a:p>
            <a:r>
              <a:rPr lang="ru-RU" sz="2400" dirty="0" smtClean="0"/>
              <a:t>Низкая степень конфликтности в рабочих группах</a:t>
            </a:r>
          </a:p>
          <a:p>
            <a:r>
              <a:rPr lang="ru-RU" sz="2400" dirty="0" smtClean="0"/>
              <a:t>Низкие затраты на вознаграждение</a:t>
            </a:r>
            <a:endParaRPr lang="ru-RU" sz="2400" dirty="0"/>
          </a:p>
        </p:txBody>
      </p:sp>
      <p:sp>
        <p:nvSpPr>
          <p:cNvPr id="5" name="Содержимое 4"/>
          <p:cNvSpPr>
            <a:spLocks noGrp="1"/>
          </p:cNvSpPr>
          <p:nvPr>
            <p:ph sz="half" idx="2"/>
          </p:nvPr>
        </p:nvSpPr>
        <p:spPr/>
        <p:txBody>
          <a:bodyPr>
            <a:normAutofit/>
          </a:bodyPr>
          <a:lstStyle/>
          <a:p>
            <a:pPr>
              <a:buNone/>
            </a:pPr>
            <a:r>
              <a:rPr lang="ru-RU" sz="2400" dirty="0" smtClean="0">
                <a:solidFill>
                  <a:schemeClr val="tx2">
                    <a:lumMod val="75000"/>
                  </a:schemeClr>
                </a:solidFill>
                <a:effectLst>
                  <a:outerShdw blurRad="38100" dist="38100" dir="2700000" algn="tl">
                    <a:srgbClr val="000000">
                      <a:alpha val="43137"/>
                    </a:srgbClr>
                  </a:outerShdw>
                </a:effectLst>
              </a:rPr>
              <a:t>Отрицательные стороны</a:t>
            </a:r>
            <a:r>
              <a:rPr lang="ru-RU" dirty="0" smtClean="0">
                <a:solidFill>
                  <a:schemeClr val="tx2">
                    <a:lumMod val="75000"/>
                  </a:schemeClr>
                </a:solidFill>
                <a:effectLst>
                  <a:outerShdw blurRad="38100" dist="38100" dir="2700000" algn="tl">
                    <a:srgbClr val="000000">
                      <a:alpha val="43137"/>
                    </a:srgbClr>
                  </a:outerShdw>
                </a:effectLst>
              </a:rPr>
              <a:t>:</a:t>
            </a:r>
          </a:p>
          <a:p>
            <a:r>
              <a:rPr lang="ru-RU" sz="2400" dirty="0" smtClean="0"/>
              <a:t>Отсутствия демократических процедур контроля</a:t>
            </a:r>
          </a:p>
          <a:p>
            <a:r>
              <a:rPr lang="ru-RU" sz="2400" dirty="0" smtClean="0"/>
              <a:t>Дезорганизация управления в отсутствие менеджера</a:t>
            </a:r>
          </a:p>
          <a:p>
            <a:r>
              <a:rPr lang="ru-RU" sz="2400" dirty="0" smtClean="0"/>
              <a:t>Нет приемлемости управления</a:t>
            </a:r>
            <a:endParaRPr lang="ru-RU" sz="2400" dirty="0"/>
          </a:p>
        </p:txBody>
      </p:sp>
    </p:spTree>
  </p:cSld>
  <p:clrMapOvr>
    <a:masterClrMapping/>
  </p:clrMapOvr>
  <p:transition spd="med">
    <p:wheel spokes="3"/>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chemeClr val="tx2">
                    <a:lumMod val="75000"/>
                  </a:schemeClr>
                </a:solidFill>
                <a:effectLst>
                  <a:outerShdw blurRad="38100" dist="38100" dir="2700000" algn="tl">
                    <a:srgbClr val="000000">
                      <a:alpha val="43137"/>
                    </a:srgbClr>
                  </a:outerShdw>
                </a:effectLst>
              </a:rPr>
              <a:t>Законная власть</a:t>
            </a:r>
            <a:endParaRPr lang="ru-RU" b="1" dirty="0">
              <a:solidFill>
                <a:schemeClr val="tx2">
                  <a:lumMod val="75000"/>
                </a:schemeClr>
              </a:solidFill>
              <a:effectLst>
                <a:outerShdw blurRad="38100" dist="38100" dir="2700000" algn="tl">
                  <a:srgbClr val="000000">
                    <a:alpha val="43137"/>
                  </a:srgbClr>
                </a:outerShdw>
              </a:effectLst>
            </a:endParaRPr>
          </a:p>
        </p:txBody>
      </p:sp>
      <p:sp>
        <p:nvSpPr>
          <p:cNvPr id="4" name="Содержимое 3"/>
          <p:cNvSpPr>
            <a:spLocks noGrp="1"/>
          </p:cNvSpPr>
          <p:nvPr>
            <p:ph sz="half" idx="1"/>
          </p:nvPr>
        </p:nvSpPr>
        <p:spPr/>
        <p:txBody>
          <a:bodyPr>
            <a:normAutofit/>
          </a:bodyPr>
          <a:lstStyle/>
          <a:p>
            <a:pPr>
              <a:buNone/>
            </a:pPr>
            <a:r>
              <a:rPr lang="ru-RU" sz="2400" dirty="0" smtClean="0">
                <a:solidFill>
                  <a:schemeClr val="tx2">
                    <a:lumMod val="75000"/>
                  </a:schemeClr>
                </a:solidFill>
                <a:effectLst>
                  <a:outerShdw blurRad="38100" dist="38100" dir="2700000" algn="tl">
                    <a:srgbClr val="000000">
                      <a:alpha val="43137"/>
                    </a:srgbClr>
                  </a:outerShdw>
                </a:effectLst>
              </a:rPr>
              <a:t>Положительные стороны:</a:t>
            </a:r>
          </a:p>
          <a:p>
            <a:r>
              <a:rPr lang="ru-RU" sz="2400" dirty="0" smtClean="0"/>
              <a:t>Стабильность управления</a:t>
            </a:r>
          </a:p>
          <a:p>
            <a:r>
              <a:rPr lang="ru-RU" sz="2400" dirty="0" smtClean="0"/>
              <a:t>Бесконфликтность управления</a:t>
            </a:r>
          </a:p>
          <a:p>
            <a:r>
              <a:rPr lang="ru-RU" sz="2400" dirty="0" smtClean="0"/>
              <a:t>Быстрое принятие решений</a:t>
            </a:r>
          </a:p>
          <a:p>
            <a:r>
              <a:rPr lang="ru-RU" sz="2400" dirty="0" smtClean="0"/>
              <a:t>Предсказуемость поведение персонала</a:t>
            </a:r>
            <a:endParaRPr lang="ru-RU" sz="2400" dirty="0"/>
          </a:p>
        </p:txBody>
      </p:sp>
      <p:sp>
        <p:nvSpPr>
          <p:cNvPr id="5" name="Содержимое 4"/>
          <p:cNvSpPr>
            <a:spLocks noGrp="1"/>
          </p:cNvSpPr>
          <p:nvPr>
            <p:ph sz="half" idx="2"/>
          </p:nvPr>
        </p:nvSpPr>
        <p:spPr/>
        <p:txBody>
          <a:bodyPr>
            <a:normAutofit/>
          </a:bodyPr>
          <a:lstStyle/>
          <a:p>
            <a:pPr>
              <a:buNone/>
            </a:pPr>
            <a:r>
              <a:rPr lang="ru-RU" sz="2400" dirty="0" smtClean="0">
                <a:solidFill>
                  <a:schemeClr val="tx2">
                    <a:lumMod val="75000"/>
                  </a:schemeClr>
                </a:solidFill>
                <a:effectLst>
                  <a:outerShdw blurRad="38100" dist="38100" dir="2700000" algn="tl">
                    <a:srgbClr val="000000">
                      <a:alpha val="43137"/>
                    </a:srgbClr>
                  </a:outerShdw>
                </a:effectLst>
              </a:rPr>
              <a:t>Отрицательные стороны:</a:t>
            </a:r>
          </a:p>
          <a:p>
            <a:r>
              <a:rPr lang="ru-RU" sz="2400" dirty="0" smtClean="0"/>
              <a:t>Снижение трудовой активности</a:t>
            </a:r>
          </a:p>
          <a:p>
            <a:r>
              <a:rPr lang="ru-RU" sz="2400" dirty="0" smtClean="0"/>
              <a:t>Плохая </a:t>
            </a:r>
            <a:r>
              <a:rPr lang="ru-RU" sz="2400" dirty="0" err="1" smtClean="0"/>
              <a:t>адаптированность</a:t>
            </a:r>
            <a:r>
              <a:rPr lang="ru-RU" sz="2400" dirty="0" smtClean="0"/>
              <a:t> к изменениям внешней и внутренней среды</a:t>
            </a:r>
          </a:p>
          <a:p>
            <a:r>
              <a:rPr lang="ru-RU" sz="2400" dirty="0" smtClean="0"/>
              <a:t>Не стимулируется творческий подход к работе</a:t>
            </a:r>
            <a:endParaRPr lang="ru-RU" sz="2400" dirty="0"/>
          </a:p>
        </p:txBody>
      </p:sp>
    </p:spTree>
  </p:cSld>
  <p:clrMapOvr>
    <a:masterClrMapping/>
  </p:clrMapOvr>
  <p:transition spd="med">
    <p:wheel spokes="3"/>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400" b="1" dirty="0">
                <a:solidFill>
                  <a:schemeClr val="tx2">
                    <a:lumMod val="75000"/>
                  </a:schemeClr>
                </a:solidFill>
                <a:effectLst>
                  <a:outerShdw blurRad="38100" dist="38100" dir="2700000" algn="tl">
                    <a:srgbClr val="000000">
                      <a:alpha val="43137"/>
                    </a:srgbClr>
                  </a:outerShdw>
                </a:effectLst>
              </a:rPr>
              <a:t>Стиль руководства – это манера поведения руководителя по отношению к подчиненным.</a:t>
            </a:r>
            <a:br>
              <a:rPr lang="ru-RU" sz="2400" b="1" dirty="0">
                <a:solidFill>
                  <a:schemeClr val="tx2">
                    <a:lumMod val="75000"/>
                  </a:schemeClr>
                </a:solidFill>
                <a:effectLst>
                  <a:outerShdw blurRad="38100" dist="38100" dir="2700000" algn="tl">
                    <a:srgbClr val="000000">
                      <a:alpha val="43137"/>
                    </a:srgbClr>
                  </a:outerShdw>
                </a:effectLst>
              </a:rPr>
            </a:br>
            <a:endParaRPr lang="ru-RU" sz="2400" b="1" dirty="0">
              <a:solidFill>
                <a:schemeClr val="tx2">
                  <a:lumMod val="75000"/>
                </a:schemeClr>
              </a:solidFill>
              <a:effectLst>
                <a:outerShdw blurRad="38100" dist="38100" dir="2700000" algn="tl">
                  <a:srgbClr val="000000">
                    <a:alpha val="43137"/>
                  </a:srgbClr>
                </a:outerShdw>
              </a:effectLst>
            </a:endParaRPr>
          </a:p>
        </p:txBody>
      </p:sp>
      <p:sp>
        <p:nvSpPr>
          <p:cNvPr id="3" name="Содержимое 2"/>
          <p:cNvSpPr>
            <a:spLocks noGrp="1"/>
          </p:cNvSpPr>
          <p:nvPr>
            <p:ph idx="1"/>
          </p:nvPr>
        </p:nvSpPr>
        <p:spPr/>
        <p:txBody>
          <a:bodyPr/>
          <a:lstStyle/>
          <a:p>
            <a:pPr>
              <a:buNone/>
            </a:pPr>
            <a:endParaRPr lang="ru-RU" dirty="0" smtClean="0"/>
          </a:p>
        </p:txBody>
      </p:sp>
      <p:graphicFrame>
        <p:nvGraphicFramePr>
          <p:cNvPr id="4" name="Схема 3"/>
          <p:cNvGraphicFramePr/>
          <p:nvPr>
            <p:extLst>
              <p:ext uri="{D42A27DB-BD31-4B8C-83A1-F6EECF244321}">
                <p14:modId xmlns:p14="http://schemas.microsoft.com/office/powerpoint/2010/main" val="3850035077"/>
              </p:ext>
            </p:extLst>
          </p:nvPr>
        </p:nvGraphicFramePr>
        <p:xfrm>
          <a:off x="323528" y="1124744"/>
          <a:ext cx="8208912" cy="4536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wheel spokes="3"/>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4000" b="1" dirty="0" smtClean="0">
                <a:solidFill>
                  <a:schemeClr val="tx2">
                    <a:lumMod val="75000"/>
                  </a:schemeClr>
                </a:solidFill>
                <a:effectLst>
                  <a:outerShdw blurRad="38100" dist="38100" dir="2700000" algn="tl">
                    <a:srgbClr val="000000">
                      <a:alpha val="43137"/>
                    </a:srgbClr>
                  </a:outerShdw>
                </a:effectLst>
              </a:rPr>
              <a:t>Авторитарный стиль руководства</a:t>
            </a:r>
            <a:endParaRPr lang="ru-RU" sz="4000" b="1" dirty="0">
              <a:solidFill>
                <a:schemeClr val="tx2">
                  <a:lumMod val="75000"/>
                </a:schemeClr>
              </a:solidFill>
              <a:effectLst>
                <a:outerShdw blurRad="38100" dist="38100" dir="2700000" algn="tl">
                  <a:srgbClr val="000000">
                    <a:alpha val="43137"/>
                  </a:srgbClr>
                </a:outerShdw>
              </a:effectLst>
            </a:endParaRPr>
          </a:p>
        </p:txBody>
      </p:sp>
      <p:graphicFrame>
        <p:nvGraphicFramePr>
          <p:cNvPr id="5" name="Содержимое 4"/>
          <p:cNvGraphicFramePr>
            <a:graphicFrameLocks noGrp="1"/>
          </p:cNvGraphicFramePr>
          <p:nvPr>
            <p:ph idx="1"/>
          </p:nvPr>
        </p:nvGraphicFramePr>
        <p:xfrm>
          <a:off x="428596" y="1357298"/>
          <a:ext cx="8229600" cy="5191760"/>
        </p:xfrm>
        <a:graphic>
          <a:graphicData uri="http://schemas.openxmlformats.org/drawingml/2006/table">
            <a:tbl>
              <a:tblPr firstRow="1" bandRow="1">
                <a:effectLst>
                  <a:innerShdw blurRad="63500" dist="50800" dir="13500000">
                    <a:prstClr val="black">
                      <a:alpha val="50000"/>
                    </a:prstClr>
                  </a:innerShdw>
                </a:effectLst>
                <a:tableStyleId>{5C22544A-7EE6-4342-B048-85BDC9FD1C3A}</a:tableStyleId>
              </a:tblPr>
              <a:tblGrid>
                <a:gridCol w="4114800"/>
                <a:gridCol w="4114800"/>
              </a:tblGrid>
              <a:tr h="370840">
                <a:tc>
                  <a:txBody>
                    <a:bodyPr/>
                    <a:lstStyle/>
                    <a:p>
                      <a:pPr algn="ctr"/>
                      <a:r>
                        <a:rPr lang="ru-RU" dirty="0" smtClean="0">
                          <a:solidFill>
                            <a:schemeClr val="bg1"/>
                          </a:solidFill>
                        </a:rPr>
                        <a:t>Показатель </a:t>
                      </a:r>
                      <a:endParaRPr lang="ru-RU" dirty="0">
                        <a:solidFill>
                          <a:schemeClr val="bg1"/>
                        </a:solidFill>
                      </a:endParaRPr>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c>
                  <a:txBody>
                    <a:bodyPr/>
                    <a:lstStyle/>
                    <a:p>
                      <a:r>
                        <a:rPr lang="ru-RU" dirty="0" smtClean="0">
                          <a:solidFill>
                            <a:schemeClr val="bg1"/>
                          </a:solidFill>
                        </a:rPr>
                        <a:t>Авторитарный стиль руководства</a:t>
                      </a:r>
                      <a:endParaRPr lang="ru-RU" dirty="0">
                        <a:solidFill>
                          <a:schemeClr val="bg1"/>
                        </a:solidFill>
                      </a:endParaRPr>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r>
              <a:tr h="370840">
                <a:tc>
                  <a:txBody>
                    <a:bodyPr/>
                    <a:lstStyle/>
                    <a:p>
                      <a:r>
                        <a:rPr lang="ru-RU" dirty="0" smtClean="0"/>
                        <a:t>Способ принятия решений</a:t>
                      </a:r>
                      <a:endParaRPr lang="ru-RU" dirty="0"/>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c>
                  <a:txBody>
                    <a:bodyPr/>
                    <a:lstStyle/>
                    <a:p>
                      <a:r>
                        <a:rPr lang="ru-RU" dirty="0" smtClean="0"/>
                        <a:t>Единоличный</a:t>
                      </a:r>
                      <a:endParaRPr lang="ru-RU" dirty="0"/>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r>
              <a:tr h="370840">
                <a:tc>
                  <a:txBody>
                    <a:bodyPr/>
                    <a:lstStyle/>
                    <a:p>
                      <a:r>
                        <a:rPr lang="ru-RU" dirty="0" smtClean="0"/>
                        <a:t>Способ</a:t>
                      </a:r>
                      <a:r>
                        <a:rPr lang="ru-RU" baseline="0" dirty="0" smtClean="0"/>
                        <a:t> воздействия на персонал</a:t>
                      </a:r>
                      <a:endParaRPr lang="ru-RU" dirty="0"/>
                    </a:p>
                  </a:txBody>
                  <a:tcPr/>
                </a:tc>
                <a:tc>
                  <a:txBody>
                    <a:bodyPr/>
                    <a:lstStyle/>
                    <a:p>
                      <a:r>
                        <a:rPr lang="ru-RU" dirty="0" smtClean="0"/>
                        <a:t>Приказ</a:t>
                      </a:r>
                      <a:endParaRPr lang="ru-RU" dirty="0"/>
                    </a:p>
                  </a:txBody>
                  <a:tcPr/>
                </a:tc>
              </a:tr>
              <a:tr h="370840">
                <a:tc>
                  <a:txBody>
                    <a:bodyPr/>
                    <a:lstStyle/>
                    <a:p>
                      <a:r>
                        <a:rPr lang="ru-RU" dirty="0" smtClean="0"/>
                        <a:t>Ответственность</a:t>
                      </a:r>
                      <a:endParaRPr lang="ru-RU" dirty="0"/>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c>
                  <a:txBody>
                    <a:bodyPr/>
                    <a:lstStyle/>
                    <a:p>
                      <a:r>
                        <a:rPr lang="ru-RU" dirty="0" smtClean="0"/>
                        <a:t>На руководителе</a:t>
                      </a:r>
                      <a:endParaRPr lang="ru-RU" dirty="0"/>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r>
              <a:tr h="370840">
                <a:tc>
                  <a:txBody>
                    <a:bodyPr/>
                    <a:lstStyle/>
                    <a:p>
                      <a:r>
                        <a:rPr lang="ru-RU" dirty="0" smtClean="0"/>
                        <a:t>Инициатива исполнителей</a:t>
                      </a:r>
                      <a:endParaRPr lang="ru-RU" dirty="0"/>
                    </a:p>
                  </a:txBody>
                  <a:tcPr/>
                </a:tc>
                <a:tc>
                  <a:txBody>
                    <a:bodyPr/>
                    <a:lstStyle/>
                    <a:p>
                      <a:r>
                        <a:rPr lang="ru-RU" dirty="0" smtClean="0"/>
                        <a:t>Допускается</a:t>
                      </a:r>
                      <a:endParaRPr lang="ru-RU" dirty="0"/>
                    </a:p>
                  </a:txBody>
                  <a:tcPr/>
                </a:tc>
              </a:tr>
              <a:tr h="370840">
                <a:tc>
                  <a:txBody>
                    <a:bodyPr/>
                    <a:lstStyle/>
                    <a:p>
                      <a:r>
                        <a:rPr lang="ru-RU" dirty="0" smtClean="0"/>
                        <a:t>Предпочтительные сотрудники</a:t>
                      </a:r>
                      <a:endParaRPr lang="ru-RU" dirty="0"/>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c>
                  <a:txBody>
                    <a:bodyPr/>
                    <a:lstStyle/>
                    <a:p>
                      <a:r>
                        <a:rPr lang="ru-RU" dirty="0" smtClean="0"/>
                        <a:t>Исполнительные, покорные</a:t>
                      </a:r>
                      <a:endParaRPr lang="ru-RU" dirty="0"/>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r>
              <a:tr h="370840">
                <a:tc>
                  <a:txBody>
                    <a:bodyPr/>
                    <a:lstStyle/>
                    <a:p>
                      <a:r>
                        <a:rPr lang="ru-RU" dirty="0" smtClean="0"/>
                        <a:t>Отношение руководителя к контактам</a:t>
                      </a:r>
                      <a:endParaRPr lang="ru-RU" dirty="0"/>
                    </a:p>
                  </a:txBody>
                  <a:tcPr/>
                </a:tc>
                <a:tc>
                  <a:txBody>
                    <a:bodyPr/>
                    <a:lstStyle/>
                    <a:p>
                      <a:r>
                        <a:rPr lang="ru-RU" dirty="0" smtClean="0"/>
                        <a:t>Соблюдает дистанцию</a:t>
                      </a:r>
                      <a:endParaRPr lang="ru-RU" dirty="0"/>
                    </a:p>
                  </a:txBody>
                  <a:tcPr/>
                </a:tc>
              </a:tr>
              <a:tr h="370840">
                <a:tc>
                  <a:txBody>
                    <a:bodyPr/>
                    <a:lstStyle/>
                    <a:p>
                      <a:r>
                        <a:rPr lang="ru-RU" dirty="0" smtClean="0"/>
                        <a:t>Отношение к</a:t>
                      </a:r>
                      <a:r>
                        <a:rPr lang="ru-RU" baseline="0" dirty="0" smtClean="0"/>
                        <a:t> персоналу</a:t>
                      </a:r>
                      <a:endParaRPr lang="ru-RU" dirty="0"/>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c>
                  <a:txBody>
                    <a:bodyPr/>
                    <a:lstStyle/>
                    <a:p>
                      <a:r>
                        <a:rPr lang="ru-RU" dirty="0" smtClean="0"/>
                        <a:t>Жесткое, требовательное</a:t>
                      </a:r>
                      <a:endParaRPr lang="ru-RU" dirty="0"/>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r>
              <a:tr h="370840">
                <a:tc>
                  <a:txBody>
                    <a:bodyPr/>
                    <a:lstStyle/>
                    <a:p>
                      <a:r>
                        <a:rPr lang="ru-RU" dirty="0" smtClean="0"/>
                        <a:t>Требование</a:t>
                      </a:r>
                      <a:r>
                        <a:rPr lang="ru-RU" baseline="0" dirty="0" smtClean="0"/>
                        <a:t> к дисциплине</a:t>
                      </a:r>
                      <a:endParaRPr lang="ru-RU" dirty="0"/>
                    </a:p>
                  </a:txBody>
                  <a:tcPr/>
                </a:tc>
                <a:tc>
                  <a:txBody>
                    <a:bodyPr/>
                    <a:lstStyle/>
                    <a:p>
                      <a:r>
                        <a:rPr lang="ru-RU" dirty="0" smtClean="0"/>
                        <a:t>Формальные, жесткие</a:t>
                      </a:r>
                      <a:endParaRPr lang="ru-RU" dirty="0"/>
                    </a:p>
                  </a:txBody>
                  <a:tcPr/>
                </a:tc>
              </a:tr>
              <a:tr h="370840">
                <a:tc>
                  <a:txBody>
                    <a:bodyPr/>
                    <a:lstStyle/>
                    <a:p>
                      <a:r>
                        <a:rPr lang="ru-RU" dirty="0" smtClean="0"/>
                        <a:t>Способы стимулирования</a:t>
                      </a:r>
                      <a:endParaRPr lang="ru-RU" dirty="0"/>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c>
                  <a:txBody>
                    <a:bodyPr/>
                    <a:lstStyle/>
                    <a:p>
                      <a:r>
                        <a:rPr lang="ru-RU" dirty="0" smtClean="0"/>
                        <a:t>Административные</a:t>
                      </a:r>
                      <a:endParaRPr lang="ru-RU" dirty="0"/>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r>
              <a:tr h="370840">
                <a:tc>
                  <a:txBody>
                    <a:bodyPr/>
                    <a:lstStyle/>
                    <a:p>
                      <a:r>
                        <a:rPr lang="ru-RU" dirty="0" smtClean="0"/>
                        <a:t>Атмосфера</a:t>
                      </a:r>
                      <a:endParaRPr lang="ru-RU" dirty="0"/>
                    </a:p>
                  </a:txBody>
                  <a:tcPr/>
                </a:tc>
                <a:tc>
                  <a:txBody>
                    <a:bodyPr/>
                    <a:lstStyle/>
                    <a:p>
                      <a:r>
                        <a:rPr lang="ru-RU" dirty="0" smtClean="0"/>
                        <a:t>Напряженная</a:t>
                      </a:r>
                      <a:endParaRPr lang="ru-RU" dirty="0"/>
                    </a:p>
                  </a:txBody>
                  <a:tcPr/>
                </a:tc>
              </a:tr>
              <a:tr h="370840">
                <a:tc>
                  <a:txBody>
                    <a:bodyPr/>
                    <a:lstStyle/>
                    <a:p>
                      <a:r>
                        <a:rPr lang="ru-RU" dirty="0" smtClean="0"/>
                        <a:t>Дисциплина</a:t>
                      </a:r>
                      <a:endParaRPr lang="ru-RU" dirty="0"/>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c>
                  <a:txBody>
                    <a:bodyPr/>
                    <a:lstStyle/>
                    <a:p>
                      <a:r>
                        <a:rPr lang="ru-RU" dirty="0" smtClean="0"/>
                        <a:t>Слепая</a:t>
                      </a:r>
                      <a:endParaRPr lang="ru-RU" dirty="0"/>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r>
              <a:tr h="370840">
                <a:tc>
                  <a:txBody>
                    <a:bodyPr/>
                    <a:lstStyle/>
                    <a:p>
                      <a:r>
                        <a:rPr lang="ru-RU" dirty="0" smtClean="0"/>
                        <a:t>Интерес к работе</a:t>
                      </a:r>
                      <a:endParaRPr lang="ru-RU" dirty="0"/>
                    </a:p>
                  </a:txBody>
                  <a:tcPr/>
                </a:tc>
                <a:tc>
                  <a:txBody>
                    <a:bodyPr/>
                    <a:lstStyle/>
                    <a:p>
                      <a:r>
                        <a:rPr lang="ru-RU" dirty="0" smtClean="0"/>
                        <a:t>Низкий</a:t>
                      </a:r>
                      <a:endParaRPr lang="ru-RU" dirty="0"/>
                    </a:p>
                  </a:txBody>
                  <a:tcPr/>
                </a:tc>
              </a:tr>
              <a:tr h="370840">
                <a:tc>
                  <a:txBody>
                    <a:bodyPr/>
                    <a:lstStyle/>
                    <a:p>
                      <a:r>
                        <a:rPr lang="ru-RU" dirty="0" smtClean="0"/>
                        <a:t>Особенности</a:t>
                      </a:r>
                      <a:r>
                        <a:rPr lang="ru-RU" baseline="0" dirty="0" smtClean="0"/>
                        <a:t> процесса труда</a:t>
                      </a:r>
                      <a:endParaRPr lang="ru-RU" dirty="0"/>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c>
                  <a:txBody>
                    <a:bodyPr/>
                    <a:lstStyle/>
                    <a:p>
                      <a:r>
                        <a:rPr lang="ru-RU" dirty="0" smtClean="0"/>
                        <a:t>Высокая интенсивность</a:t>
                      </a:r>
                      <a:endParaRPr lang="ru-RU" dirty="0"/>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r>
            </a:tbl>
          </a:graphicData>
        </a:graphic>
      </p:graphicFrame>
    </p:spTree>
  </p:cSld>
  <p:clrMapOvr>
    <a:masterClrMapping/>
  </p:clrMapOvr>
  <p:transition spd="med">
    <p:wheel spokes="3"/>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3600" b="1" dirty="0" smtClean="0">
                <a:solidFill>
                  <a:schemeClr val="tx2">
                    <a:lumMod val="75000"/>
                  </a:schemeClr>
                </a:solidFill>
                <a:effectLst>
                  <a:outerShdw blurRad="38100" dist="38100" dir="2700000" algn="tl">
                    <a:srgbClr val="000000">
                      <a:alpha val="43137"/>
                    </a:srgbClr>
                  </a:outerShdw>
                </a:effectLst>
              </a:rPr>
              <a:t>Демократический стиль руководства</a:t>
            </a:r>
            <a:endParaRPr lang="ru-RU" sz="3600" b="1" dirty="0">
              <a:solidFill>
                <a:schemeClr val="tx2">
                  <a:lumMod val="75000"/>
                </a:schemeClr>
              </a:solidFill>
              <a:effectLst>
                <a:outerShdw blurRad="38100" dist="38100" dir="2700000" algn="tl">
                  <a:srgbClr val="000000">
                    <a:alpha val="43137"/>
                  </a:srgbClr>
                </a:outerShdw>
              </a:effectLst>
            </a:endParaRPr>
          </a:p>
        </p:txBody>
      </p:sp>
      <p:graphicFrame>
        <p:nvGraphicFramePr>
          <p:cNvPr id="4" name="Содержимое 3"/>
          <p:cNvGraphicFramePr>
            <a:graphicFrameLocks noGrp="1"/>
          </p:cNvGraphicFramePr>
          <p:nvPr>
            <p:ph idx="1"/>
          </p:nvPr>
        </p:nvGraphicFramePr>
        <p:xfrm>
          <a:off x="428596" y="1357298"/>
          <a:ext cx="8229600" cy="5191760"/>
        </p:xfrm>
        <a:graphic>
          <a:graphicData uri="http://schemas.openxmlformats.org/drawingml/2006/table">
            <a:tbl>
              <a:tblPr firstRow="1" bandRow="1">
                <a:effectLst>
                  <a:innerShdw blurRad="63500" dist="50800" dir="13500000">
                    <a:prstClr val="black">
                      <a:alpha val="50000"/>
                    </a:prstClr>
                  </a:innerShdw>
                </a:effectLst>
                <a:tableStyleId>{5C22544A-7EE6-4342-B048-85BDC9FD1C3A}</a:tableStyleId>
              </a:tblPr>
              <a:tblGrid>
                <a:gridCol w="4114800"/>
                <a:gridCol w="4114800"/>
              </a:tblGrid>
              <a:tr h="370840">
                <a:tc>
                  <a:txBody>
                    <a:bodyPr/>
                    <a:lstStyle/>
                    <a:p>
                      <a:pPr algn="ctr"/>
                      <a:r>
                        <a:rPr lang="ru-RU" dirty="0" smtClean="0">
                          <a:solidFill>
                            <a:schemeClr val="bg1"/>
                          </a:solidFill>
                          <a:effectLst/>
                        </a:rPr>
                        <a:t>Показатель</a:t>
                      </a:r>
                      <a:r>
                        <a:rPr lang="ru-RU" baseline="0" dirty="0" smtClean="0">
                          <a:solidFill>
                            <a:schemeClr val="bg1"/>
                          </a:solidFill>
                          <a:effectLst/>
                        </a:rPr>
                        <a:t> </a:t>
                      </a:r>
                      <a:endParaRPr lang="ru-RU" dirty="0">
                        <a:solidFill>
                          <a:schemeClr val="bg1"/>
                        </a:solidFill>
                        <a:effectLst/>
                      </a:endParaRPr>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c>
                  <a:txBody>
                    <a:bodyPr/>
                    <a:lstStyle/>
                    <a:p>
                      <a:r>
                        <a:rPr lang="ru-RU" dirty="0" smtClean="0">
                          <a:solidFill>
                            <a:schemeClr val="bg1"/>
                          </a:solidFill>
                        </a:rPr>
                        <a:t>Демократический стиль руководства</a:t>
                      </a:r>
                      <a:endParaRPr lang="ru-RU" dirty="0">
                        <a:solidFill>
                          <a:schemeClr val="bg1"/>
                        </a:solidFill>
                      </a:endParaRPr>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r>
              <a:tr h="370840">
                <a:tc>
                  <a:txBody>
                    <a:bodyPr/>
                    <a:lstStyle/>
                    <a:p>
                      <a:r>
                        <a:rPr lang="ru-RU" dirty="0" smtClean="0"/>
                        <a:t>Способ принятия решений</a:t>
                      </a:r>
                      <a:endParaRPr lang="ru-RU" dirty="0"/>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c>
                  <a:txBody>
                    <a:bodyPr/>
                    <a:lstStyle/>
                    <a:p>
                      <a:r>
                        <a:rPr lang="ru-RU" dirty="0" smtClean="0"/>
                        <a:t>Группой </a:t>
                      </a:r>
                      <a:endParaRPr lang="ru-RU" dirty="0"/>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r>
              <a:tr h="370840">
                <a:tc>
                  <a:txBody>
                    <a:bodyPr/>
                    <a:lstStyle/>
                    <a:p>
                      <a:r>
                        <a:rPr lang="ru-RU" dirty="0" smtClean="0"/>
                        <a:t>Способ воздействия</a:t>
                      </a:r>
                      <a:r>
                        <a:rPr lang="ru-RU" baseline="0" dirty="0" smtClean="0"/>
                        <a:t> на персонал</a:t>
                      </a:r>
                      <a:endParaRPr lang="ru-RU" dirty="0"/>
                    </a:p>
                  </a:txBody>
                  <a:tcPr/>
                </a:tc>
                <a:tc>
                  <a:txBody>
                    <a:bodyPr/>
                    <a:lstStyle/>
                    <a:p>
                      <a:r>
                        <a:rPr lang="ru-RU" dirty="0" smtClean="0"/>
                        <a:t>Предложение</a:t>
                      </a:r>
                      <a:endParaRPr lang="ru-RU" dirty="0"/>
                    </a:p>
                  </a:txBody>
                  <a:tcPr/>
                </a:tc>
              </a:tr>
              <a:tr h="370840">
                <a:tc>
                  <a:txBody>
                    <a:bodyPr/>
                    <a:lstStyle/>
                    <a:p>
                      <a:r>
                        <a:rPr lang="ru-RU" dirty="0" smtClean="0"/>
                        <a:t>Ответственность</a:t>
                      </a:r>
                      <a:endParaRPr lang="ru-RU" dirty="0"/>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c>
                  <a:txBody>
                    <a:bodyPr/>
                    <a:lstStyle/>
                    <a:p>
                      <a:r>
                        <a:rPr lang="ru-RU" dirty="0" smtClean="0"/>
                        <a:t>В соответствии с полномочиями</a:t>
                      </a:r>
                      <a:endParaRPr lang="ru-RU" dirty="0"/>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r>
              <a:tr h="370840">
                <a:tc>
                  <a:txBody>
                    <a:bodyPr/>
                    <a:lstStyle/>
                    <a:p>
                      <a:r>
                        <a:rPr lang="ru-RU" dirty="0" smtClean="0"/>
                        <a:t>Инициатива исполнителей</a:t>
                      </a:r>
                      <a:endParaRPr lang="ru-RU" dirty="0"/>
                    </a:p>
                  </a:txBody>
                  <a:tcPr/>
                </a:tc>
                <a:tc>
                  <a:txBody>
                    <a:bodyPr/>
                    <a:lstStyle/>
                    <a:p>
                      <a:r>
                        <a:rPr lang="ru-RU" dirty="0" smtClean="0"/>
                        <a:t>Поощряется и используется</a:t>
                      </a:r>
                      <a:endParaRPr lang="ru-RU" dirty="0"/>
                    </a:p>
                  </a:txBody>
                  <a:tcPr/>
                </a:tc>
              </a:tr>
              <a:tr h="370840">
                <a:tc>
                  <a:txBody>
                    <a:bodyPr/>
                    <a:lstStyle/>
                    <a:p>
                      <a:r>
                        <a:rPr lang="ru-RU" dirty="0" smtClean="0"/>
                        <a:t>Предпочтительные сотрудники</a:t>
                      </a:r>
                      <a:endParaRPr lang="ru-RU" dirty="0"/>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c>
                  <a:txBody>
                    <a:bodyPr/>
                    <a:lstStyle/>
                    <a:p>
                      <a:r>
                        <a:rPr lang="ru-RU" dirty="0" smtClean="0"/>
                        <a:t>Квалифицированные</a:t>
                      </a:r>
                      <a:endParaRPr lang="ru-RU" dirty="0"/>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r>
              <a:tr h="370840">
                <a:tc>
                  <a:txBody>
                    <a:bodyPr/>
                    <a:lstStyle/>
                    <a:p>
                      <a:r>
                        <a:rPr lang="ru-RU" dirty="0" smtClean="0"/>
                        <a:t>Отношение руководителя к контактам</a:t>
                      </a:r>
                      <a:endParaRPr lang="ru-RU" dirty="0"/>
                    </a:p>
                  </a:txBody>
                  <a:tcPr/>
                </a:tc>
                <a:tc>
                  <a:txBody>
                    <a:bodyPr/>
                    <a:lstStyle/>
                    <a:p>
                      <a:r>
                        <a:rPr lang="ru-RU" dirty="0" smtClean="0"/>
                        <a:t>Активно поддерживает</a:t>
                      </a:r>
                      <a:endParaRPr lang="ru-RU" dirty="0"/>
                    </a:p>
                  </a:txBody>
                  <a:tcPr/>
                </a:tc>
              </a:tr>
              <a:tr h="370840">
                <a:tc>
                  <a:txBody>
                    <a:bodyPr/>
                    <a:lstStyle/>
                    <a:p>
                      <a:r>
                        <a:rPr lang="ru-RU" dirty="0" smtClean="0"/>
                        <a:t>Отношение к персоналу</a:t>
                      </a:r>
                      <a:endParaRPr lang="ru-RU" dirty="0"/>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c>
                  <a:txBody>
                    <a:bodyPr/>
                    <a:lstStyle/>
                    <a:p>
                      <a:r>
                        <a:rPr lang="ru-RU" dirty="0" smtClean="0"/>
                        <a:t>Доброжелательное требовательное</a:t>
                      </a:r>
                      <a:endParaRPr lang="ru-RU" dirty="0"/>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r>
              <a:tr h="370840">
                <a:tc>
                  <a:txBody>
                    <a:bodyPr/>
                    <a:lstStyle/>
                    <a:p>
                      <a:r>
                        <a:rPr lang="ru-RU" dirty="0" smtClean="0"/>
                        <a:t>Требование к дисциплине</a:t>
                      </a:r>
                      <a:endParaRPr lang="ru-RU" dirty="0"/>
                    </a:p>
                  </a:txBody>
                  <a:tcPr/>
                </a:tc>
                <a:tc>
                  <a:txBody>
                    <a:bodyPr/>
                    <a:lstStyle/>
                    <a:p>
                      <a:r>
                        <a:rPr lang="ru-RU" dirty="0" smtClean="0"/>
                        <a:t>Разумные</a:t>
                      </a:r>
                      <a:endParaRPr lang="ru-RU" dirty="0"/>
                    </a:p>
                  </a:txBody>
                  <a:tcPr/>
                </a:tc>
              </a:tr>
              <a:tr h="370840">
                <a:tc>
                  <a:txBody>
                    <a:bodyPr/>
                    <a:lstStyle/>
                    <a:p>
                      <a:r>
                        <a:rPr lang="ru-RU" dirty="0" smtClean="0"/>
                        <a:t>Способы</a:t>
                      </a:r>
                      <a:r>
                        <a:rPr lang="ru-RU" baseline="0" dirty="0" smtClean="0"/>
                        <a:t> стимулирования</a:t>
                      </a:r>
                      <a:endParaRPr lang="ru-RU" dirty="0"/>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c>
                  <a:txBody>
                    <a:bodyPr/>
                    <a:lstStyle/>
                    <a:p>
                      <a:r>
                        <a:rPr lang="ru-RU" dirty="0" smtClean="0"/>
                        <a:t>Экономические</a:t>
                      </a:r>
                      <a:endParaRPr lang="ru-RU" dirty="0"/>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r>
              <a:tr h="370840">
                <a:tc>
                  <a:txBody>
                    <a:bodyPr/>
                    <a:lstStyle/>
                    <a:p>
                      <a:r>
                        <a:rPr lang="ru-RU" dirty="0" smtClean="0"/>
                        <a:t>Атмосфера</a:t>
                      </a:r>
                      <a:endParaRPr lang="ru-RU" dirty="0"/>
                    </a:p>
                  </a:txBody>
                  <a:tcPr/>
                </a:tc>
                <a:tc>
                  <a:txBody>
                    <a:bodyPr/>
                    <a:lstStyle/>
                    <a:p>
                      <a:r>
                        <a:rPr lang="ru-RU" dirty="0" smtClean="0"/>
                        <a:t>Свободная</a:t>
                      </a:r>
                      <a:endParaRPr lang="ru-RU" dirty="0"/>
                    </a:p>
                  </a:txBody>
                  <a:tcPr/>
                </a:tc>
              </a:tr>
              <a:tr h="370840">
                <a:tc>
                  <a:txBody>
                    <a:bodyPr/>
                    <a:lstStyle/>
                    <a:p>
                      <a:r>
                        <a:rPr lang="ru-RU" dirty="0" smtClean="0"/>
                        <a:t>Дисциплина</a:t>
                      </a:r>
                      <a:endParaRPr lang="ru-RU" dirty="0"/>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c>
                  <a:txBody>
                    <a:bodyPr/>
                    <a:lstStyle/>
                    <a:p>
                      <a:r>
                        <a:rPr lang="ru-RU" dirty="0" smtClean="0"/>
                        <a:t>Высокая</a:t>
                      </a:r>
                      <a:endParaRPr lang="ru-RU" dirty="0"/>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r>
              <a:tr h="370840">
                <a:tc>
                  <a:txBody>
                    <a:bodyPr/>
                    <a:lstStyle/>
                    <a:p>
                      <a:r>
                        <a:rPr lang="ru-RU" dirty="0" smtClean="0"/>
                        <a:t>Интерес к работе</a:t>
                      </a:r>
                      <a:endParaRPr lang="ru-RU" dirty="0"/>
                    </a:p>
                  </a:txBody>
                  <a:tcPr/>
                </a:tc>
                <a:tc>
                  <a:txBody>
                    <a:bodyPr/>
                    <a:lstStyle/>
                    <a:p>
                      <a:r>
                        <a:rPr lang="ru-RU" dirty="0" smtClean="0"/>
                        <a:t>Высокий</a:t>
                      </a:r>
                      <a:endParaRPr lang="ru-RU" dirty="0"/>
                    </a:p>
                  </a:txBody>
                  <a:tcPr/>
                </a:tc>
              </a:tr>
              <a:tr h="370840">
                <a:tc>
                  <a:txBody>
                    <a:bodyPr/>
                    <a:lstStyle/>
                    <a:p>
                      <a:r>
                        <a:rPr lang="ru-RU" dirty="0" smtClean="0"/>
                        <a:t>Особенности</a:t>
                      </a:r>
                      <a:r>
                        <a:rPr lang="ru-RU" baseline="0" dirty="0" smtClean="0"/>
                        <a:t> процесса труда</a:t>
                      </a:r>
                      <a:endParaRPr lang="ru-RU" dirty="0"/>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c>
                  <a:txBody>
                    <a:bodyPr/>
                    <a:lstStyle/>
                    <a:p>
                      <a:r>
                        <a:rPr lang="ru-RU" dirty="0" smtClean="0"/>
                        <a:t>Высокое качество</a:t>
                      </a:r>
                      <a:endParaRPr lang="ru-RU" dirty="0"/>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r>
            </a:tbl>
          </a:graphicData>
        </a:graphic>
      </p:graphicFrame>
    </p:spTree>
  </p:cSld>
  <p:clrMapOvr>
    <a:masterClrMapping/>
  </p:clrMapOvr>
  <p:transition spd="med">
    <p:wheel spokes="3"/>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14290"/>
            <a:ext cx="7467600" cy="1143000"/>
          </a:xfrm>
        </p:spPr>
        <p:txBody>
          <a:bodyPr>
            <a:normAutofit fontScale="90000"/>
          </a:bodyPr>
          <a:lstStyle/>
          <a:p>
            <a:pPr algn="ctr"/>
            <a:r>
              <a:rPr lang="ru-RU" sz="4000" b="1" dirty="0" smtClean="0">
                <a:solidFill>
                  <a:schemeClr val="tx2">
                    <a:lumMod val="75000"/>
                  </a:schemeClr>
                </a:solidFill>
                <a:effectLst>
                  <a:outerShdw blurRad="38100" dist="38100" dir="2700000" algn="tl">
                    <a:srgbClr val="000000">
                      <a:alpha val="43137"/>
                    </a:srgbClr>
                  </a:outerShdw>
                </a:effectLst>
              </a:rPr>
              <a:t>Либеральный стиль руководства</a:t>
            </a:r>
            <a:endParaRPr lang="ru-RU" sz="4000" b="1" dirty="0">
              <a:solidFill>
                <a:schemeClr val="tx2">
                  <a:lumMod val="75000"/>
                </a:schemeClr>
              </a:solidFill>
              <a:effectLst>
                <a:outerShdw blurRad="38100" dist="38100" dir="2700000" algn="tl">
                  <a:srgbClr val="000000">
                    <a:alpha val="43137"/>
                  </a:srgbClr>
                </a:outerShdw>
              </a:effectLst>
            </a:endParaRPr>
          </a:p>
        </p:txBody>
      </p:sp>
      <p:graphicFrame>
        <p:nvGraphicFramePr>
          <p:cNvPr id="4" name="Содержимое 3"/>
          <p:cNvGraphicFramePr>
            <a:graphicFrameLocks noGrp="1"/>
          </p:cNvGraphicFramePr>
          <p:nvPr>
            <p:ph idx="1"/>
          </p:nvPr>
        </p:nvGraphicFramePr>
        <p:xfrm>
          <a:off x="285720" y="1397000"/>
          <a:ext cx="8229600" cy="519176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algn="ctr"/>
                      <a:r>
                        <a:rPr lang="ru-RU" dirty="0" smtClean="0">
                          <a:solidFill>
                            <a:schemeClr val="bg1"/>
                          </a:solidFill>
                        </a:rPr>
                        <a:t>Показатели </a:t>
                      </a:r>
                      <a:endParaRPr lang="ru-RU" dirty="0">
                        <a:solidFill>
                          <a:schemeClr val="bg1"/>
                        </a:solidFill>
                      </a:endParaRPr>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c>
                  <a:txBody>
                    <a:bodyPr/>
                    <a:lstStyle/>
                    <a:p>
                      <a:r>
                        <a:rPr lang="ru-RU" dirty="0" smtClean="0">
                          <a:solidFill>
                            <a:schemeClr val="bg1"/>
                          </a:solidFill>
                        </a:rPr>
                        <a:t>Либеральный/бюрократический</a:t>
                      </a:r>
                      <a:endParaRPr lang="ru-RU" dirty="0">
                        <a:solidFill>
                          <a:schemeClr val="bg1"/>
                        </a:solidFill>
                      </a:endParaRPr>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r>
              <a:tr h="370840">
                <a:tc>
                  <a:txBody>
                    <a:bodyPr/>
                    <a:lstStyle/>
                    <a:p>
                      <a:r>
                        <a:rPr lang="ru-RU" dirty="0" smtClean="0"/>
                        <a:t>Способ принятия решений</a:t>
                      </a:r>
                      <a:endParaRPr lang="ru-RU" dirty="0"/>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c>
                  <a:txBody>
                    <a:bodyPr/>
                    <a:lstStyle/>
                    <a:p>
                      <a:r>
                        <a:rPr lang="ru-RU" dirty="0" smtClean="0"/>
                        <a:t>Индивидами или группой</a:t>
                      </a:r>
                      <a:endParaRPr lang="ru-RU" dirty="0"/>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r>
              <a:tr h="370840">
                <a:tc>
                  <a:txBody>
                    <a:bodyPr/>
                    <a:lstStyle/>
                    <a:p>
                      <a:r>
                        <a:rPr lang="ru-RU" dirty="0" smtClean="0"/>
                        <a:t>Способ воздействия на персонал</a:t>
                      </a:r>
                      <a:endParaRPr lang="ru-RU" dirty="0"/>
                    </a:p>
                  </a:txBody>
                  <a:tcPr/>
                </a:tc>
                <a:tc>
                  <a:txBody>
                    <a:bodyPr/>
                    <a:lstStyle/>
                    <a:p>
                      <a:r>
                        <a:rPr lang="ru-RU" dirty="0" smtClean="0"/>
                        <a:t>Просьба, уговоры /</a:t>
                      </a:r>
                      <a:r>
                        <a:rPr lang="ru-RU" baseline="0" dirty="0" smtClean="0"/>
                        <a:t> угрозы</a:t>
                      </a:r>
                      <a:endParaRPr lang="ru-RU" dirty="0"/>
                    </a:p>
                  </a:txBody>
                  <a:tcPr/>
                </a:tc>
              </a:tr>
              <a:tr h="370840">
                <a:tc>
                  <a:txBody>
                    <a:bodyPr/>
                    <a:lstStyle/>
                    <a:p>
                      <a:r>
                        <a:rPr lang="ru-RU" dirty="0" smtClean="0"/>
                        <a:t>Ответственность</a:t>
                      </a:r>
                      <a:endParaRPr lang="ru-RU" dirty="0"/>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c>
                  <a:txBody>
                    <a:bodyPr/>
                    <a:lstStyle/>
                    <a:p>
                      <a:r>
                        <a:rPr lang="ru-RU" dirty="0" smtClean="0"/>
                        <a:t>На исполнителях</a:t>
                      </a:r>
                      <a:endParaRPr lang="ru-RU" dirty="0"/>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r>
              <a:tr h="370840">
                <a:tc>
                  <a:txBody>
                    <a:bodyPr/>
                    <a:lstStyle/>
                    <a:p>
                      <a:r>
                        <a:rPr lang="ru-RU" dirty="0" smtClean="0"/>
                        <a:t>Инициатива исполнителей</a:t>
                      </a:r>
                      <a:endParaRPr lang="ru-RU" dirty="0"/>
                    </a:p>
                  </a:txBody>
                  <a:tcPr/>
                </a:tc>
                <a:tc>
                  <a:txBody>
                    <a:bodyPr/>
                    <a:lstStyle/>
                    <a:p>
                      <a:r>
                        <a:rPr lang="ru-RU" dirty="0" smtClean="0"/>
                        <a:t>Преобладает</a:t>
                      </a:r>
                      <a:endParaRPr lang="ru-RU" dirty="0"/>
                    </a:p>
                  </a:txBody>
                  <a:tcPr/>
                </a:tc>
              </a:tr>
              <a:tr h="370840">
                <a:tc>
                  <a:txBody>
                    <a:bodyPr/>
                    <a:lstStyle/>
                    <a:p>
                      <a:r>
                        <a:rPr lang="ru-RU" dirty="0" smtClean="0"/>
                        <a:t>Предпочтительные сотрудники</a:t>
                      </a:r>
                      <a:endParaRPr lang="ru-RU" dirty="0"/>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c>
                  <a:txBody>
                    <a:bodyPr/>
                    <a:lstStyle/>
                    <a:p>
                      <a:r>
                        <a:rPr lang="ru-RU" dirty="0" smtClean="0"/>
                        <a:t>Инициативные</a:t>
                      </a:r>
                      <a:r>
                        <a:rPr lang="ru-RU" baseline="0" dirty="0" smtClean="0"/>
                        <a:t>, творческие</a:t>
                      </a:r>
                      <a:endParaRPr lang="ru-RU" dirty="0"/>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r>
              <a:tr h="370840">
                <a:tc>
                  <a:txBody>
                    <a:bodyPr/>
                    <a:lstStyle/>
                    <a:p>
                      <a:r>
                        <a:rPr lang="ru-RU" dirty="0" smtClean="0"/>
                        <a:t>Отношение руководителя к контактам</a:t>
                      </a:r>
                      <a:endParaRPr lang="ru-RU" dirty="0"/>
                    </a:p>
                  </a:txBody>
                  <a:tcPr/>
                </a:tc>
                <a:tc>
                  <a:txBody>
                    <a:bodyPr/>
                    <a:lstStyle/>
                    <a:p>
                      <a:r>
                        <a:rPr lang="ru-RU" dirty="0" smtClean="0"/>
                        <a:t>Инициативы не проявляет</a:t>
                      </a:r>
                      <a:endParaRPr lang="ru-RU" dirty="0"/>
                    </a:p>
                  </a:txBody>
                  <a:tcPr/>
                </a:tc>
              </a:tr>
              <a:tr h="370840">
                <a:tc>
                  <a:txBody>
                    <a:bodyPr/>
                    <a:lstStyle/>
                    <a:p>
                      <a:r>
                        <a:rPr lang="ru-RU" dirty="0" smtClean="0"/>
                        <a:t>Отношение к подчиненным</a:t>
                      </a:r>
                      <a:endParaRPr lang="ru-RU" dirty="0"/>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c>
                  <a:txBody>
                    <a:bodyPr/>
                    <a:lstStyle/>
                    <a:p>
                      <a:r>
                        <a:rPr lang="ru-RU" dirty="0" smtClean="0"/>
                        <a:t>Мягкое,</a:t>
                      </a:r>
                      <a:r>
                        <a:rPr lang="ru-RU" baseline="0" dirty="0" smtClean="0"/>
                        <a:t> нетребовательное</a:t>
                      </a:r>
                      <a:endParaRPr lang="ru-RU" dirty="0"/>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r>
              <a:tr h="370840">
                <a:tc>
                  <a:txBody>
                    <a:bodyPr/>
                    <a:lstStyle/>
                    <a:p>
                      <a:r>
                        <a:rPr lang="ru-RU" dirty="0" smtClean="0"/>
                        <a:t>Требования к дисциплине</a:t>
                      </a:r>
                      <a:endParaRPr lang="ru-RU" dirty="0"/>
                    </a:p>
                  </a:txBody>
                  <a:tcPr/>
                </a:tc>
                <a:tc>
                  <a:txBody>
                    <a:bodyPr/>
                    <a:lstStyle/>
                    <a:p>
                      <a:r>
                        <a:rPr lang="ru-RU" dirty="0" smtClean="0"/>
                        <a:t>Неопределенные</a:t>
                      </a:r>
                      <a:endParaRPr lang="ru-RU" dirty="0"/>
                    </a:p>
                  </a:txBody>
                  <a:tcPr/>
                </a:tc>
              </a:tr>
              <a:tr h="370840">
                <a:tc>
                  <a:txBody>
                    <a:bodyPr/>
                    <a:lstStyle/>
                    <a:p>
                      <a:r>
                        <a:rPr lang="ru-RU" dirty="0" smtClean="0"/>
                        <a:t>Способы стимулирования</a:t>
                      </a:r>
                      <a:endParaRPr lang="ru-RU" dirty="0"/>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c>
                  <a:txBody>
                    <a:bodyPr/>
                    <a:lstStyle/>
                    <a:p>
                      <a:r>
                        <a:rPr lang="ru-RU" dirty="0" smtClean="0"/>
                        <a:t>Моральные / силовые</a:t>
                      </a:r>
                      <a:endParaRPr lang="ru-RU" dirty="0"/>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r>
              <a:tr h="370840">
                <a:tc>
                  <a:txBody>
                    <a:bodyPr/>
                    <a:lstStyle/>
                    <a:p>
                      <a:r>
                        <a:rPr lang="ru-RU" dirty="0" smtClean="0"/>
                        <a:t>Атмосфера</a:t>
                      </a:r>
                      <a:endParaRPr lang="ru-RU" dirty="0"/>
                    </a:p>
                  </a:txBody>
                  <a:tcPr/>
                </a:tc>
                <a:tc>
                  <a:txBody>
                    <a:bodyPr/>
                    <a:lstStyle/>
                    <a:p>
                      <a:r>
                        <a:rPr lang="ru-RU" dirty="0" smtClean="0"/>
                        <a:t>Свободная / произвол</a:t>
                      </a:r>
                      <a:endParaRPr lang="ru-RU" dirty="0"/>
                    </a:p>
                  </a:txBody>
                  <a:tcPr/>
                </a:tc>
              </a:tr>
              <a:tr h="370840">
                <a:tc>
                  <a:txBody>
                    <a:bodyPr/>
                    <a:lstStyle/>
                    <a:p>
                      <a:r>
                        <a:rPr lang="ru-RU" dirty="0" smtClean="0"/>
                        <a:t>Дисциплина</a:t>
                      </a:r>
                      <a:endParaRPr lang="ru-RU" dirty="0"/>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c>
                  <a:txBody>
                    <a:bodyPr/>
                    <a:lstStyle/>
                    <a:p>
                      <a:r>
                        <a:rPr lang="ru-RU" dirty="0" smtClean="0"/>
                        <a:t>Сознательная /</a:t>
                      </a:r>
                      <a:r>
                        <a:rPr lang="ru-RU" baseline="0" dirty="0" smtClean="0"/>
                        <a:t> низкая</a:t>
                      </a:r>
                      <a:endParaRPr lang="ru-RU" dirty="0"/>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r>
              <a:tr h="370840">
                <a:tc>
                  <a:txBody>
                    <a:bodyPr/>
                    <a:lstStyle/>
                    <a:p>
                      <a:r>
                        <a:rPr lang="ru-RU" dirty="0" smtClean="0"/>
                        <a:t>Интерес к работе</a:t>
                      </a:r>
                      <a:endParaRPr lang="ru-RU" dirty="0"/>
                    </a:p>
                  </a:txBody>
                  <a:tcPr/>
                </a:tc>
                <a:tc>
                  <a:txBody>
                    <a:bodyPr/>
                    <a:lstStyle/>
                    <a:p>
                      <a:r>
                        <a:rPr lang="ru-RU" dirty="0" smtClean="0"/>
                        <a:t>Высокий / никакого</a:t>
                      </a:r>
                      <a:endParaRPr lang="ru-RU" dirty="0"/>
                    </a:p>
                  </a:txBody>
                  <a:tcPr/>
                </a:tc>
              </a:tr>
              <a:tr h="370840">
                <a:tc>
                  <a:txBody>
                    <a:bodyPr/>
                    <a:lstStyle/>
                    <a:p>
                      <a:r>
                        <a:rPr lang="ru-RU" dirty="0" smtClean="0"/>
                        <a:t>Особенности процесса туда</a:t>
                      </a:r>
                      <a:endParaRPr lang="ru-RU" dirty="0"/>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c>
                  <a:txBody>
                    <a:bodyPr/>
                    <a:lstStyle/>
                    <a:p>
                      <a:r>
                        <a:rPr lang="ru-RU" dirty="0" smtClean="0"/>
                        <a:t>Творчество /</a:t>
                      </a:r>
                      <a:r>
                        <a:rPr lang="ru-RU" baseline="0" dirty="0" smtClean="0"/>
                        <a:t> безразличие</a:t>
                      </a:r>
                      <a:endParaRPr lang="ru-RU" dirty="0"/>
                    </a:p>
                  </a:txBody>
                  <a:tcPr>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r>
            </a:tbl>
          </a:graphicData>
        </a:graphic>
      </p:graphicFrame>
    </p:spTree>
  </p:cSld>
  <p:clrMapOvr>
    <a:masterClrMapping/>
  </p:clrMapOvr>
  <p:transition spd="med">
    <p:wheel spokes="3"/>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p:txBody>
          <a:bodyPr/>
          <a:lstStyle/>
          <a:p>
            <a:r>
              <a:rPr lang="ru-RU" dirty="0" smtClean="0"/>
              <a:t>БЛАГОДАРЮ ЗА ВНИМАНИЕ</a:t>
            </a:r>
            <a:endParaRPr lang="ru-RU" dirty="0"/>
          </a:p>
        </p:txBody>
      </p:sp>
      <p:sp>
        <p:nvSpPr>
          <p:cNvPr id="5" name="Подзаголовок 4"/>
          <p:cNvSpPr>
            <a:spLocks noGrp="1"/>
          </p:cNvSpPr>
          <p:nvPr>
            <p:ph type="subTitle" idx="1"/>
          </p:nvPr>
        </p:nvSpPr>
        <p:spPr/>
        <p:txBody>
          <a:bodyPr/>
          <a:lstStyle/>
          <a:p>
            <a:endParaRPr lang="ru-RU"/>
          </a:p>
        </p:txBody>
      </p:sp>
    </p:spTree>
  </p:cSld>
  <p:clrMapOvr>
    <a:masterClrMapping/>
  </p:clrMapOvr>
  <p:transition spd="med">
    <p:wheel spokes="3"/>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type="pic" idx="1"/>
          </p:nvPr>
        </p:nvPicPr>
        <p:blipFill>
          <a:blip r:embed="rId2"/>
          <a:srcRect t="9958" b="9958"/>
          <a:stretch>
            <a:fillRect/>
          </a:stretch>
        </p:blipFill>
        <p:spPr bwMode="auto">
          <a:xfrm>
            <a:off x="500034" y="785794"/>
            <a:ext cx="5057383" cy="5057383"/>
          </a:xfrm>
          <a:prstGeom prst="rect">
            <a:avLst/>
          </a:prstGeom>
          <a:noFill/>
          <a:ln w="9525">
            <a:noFill/>
            <a:miter lim="800000"/>
            <a:headEnd/>
            <a:tailEnd/>
          </a:ln>
          <a:effectLst/>
        </p:spPr>
      </p:pic>
      <p:sp>
        <p:nvSpPr>
          <p:cNvPr id="2" name="Заголовок 1"/>
          <p:cNvSpPr>
            <a:spLocks noGrp="1"/>
          </p:cNvSpPr>
          <p:nvPr>
            <p:ph type="title"/>
          </p:nvPr>
        </p:nvSpPr>
        <p:spPr>
          <a:xfrm>
            <a:off x="4286248" y="214290"/>
            <a:ext cx="3053868" cy="1253808"/>
          </a:xfrm>
        </p:spPr>
        <p:txBody>
          <a:bodyPr>
            <a:noAutofit/>
          </a:bodyPr>
          <a:lstStyle/>
          <a:p>
            <a:r>
              <a:rPr lang="ru-RU" sz="4400" dirty="0" smtClean="0">
                <a:solidFill>
                  <a:schemeClr val="tx2">
                    <a:lumMod val="75000"/>
                  </a:schemeClr>
                </a:solidFill>
                <a:effectLst>
                  <a:outerShdw blurRad="38100" dist="38100" dir="2700000" algn="tl">
                    <a:srgbClr val="000000">
                      <a:alpha val="43137"/>
                    </a:srgbClr>
                  </a:outerShdw>
                </a:effectLst>
              </a:rPr>
              <a:t>Понятие лидерства</a:t>
            </a:r>
            <a:endParaRPr lang="ru-RU" sz="4400" dirty="0">
              <a:solidFill>
                <a:schemeClr val="tx2">
                  <a:lumMod val="75000"/>
                </a:schemeClr>
              </a:solidFill>
              <a:effectLst>
                <a:outerShdw blurRad="38100" dist="38100" dir="2700000" algn="tl">
                  <a:srgbClr val="000000">
                    <a:alpha val="43137"/>
                  </a:srgbClr>
                </a:outerShdw>
              </a:effectLst>
            </a:endParaRPr>
          </a:p>
        </p:txBody>
      </p:sp>
      <p:sp>
        <p:nvSpPr>
          <p:cNvPr id="3" name="Содержимое 2"/>
          <p:cNvSpPr>
            <a:spLocks noGrp="1"/>
          </p:cNvSpPr>
          <p:nvPr>
            <p:ph type="body" sz="half" idx="2"/>
          </p:nvPr>
        </p:nvSpPr>
        <p:spPr>
          <a:xfrm>
            <a:off x="5429256" y="1714488"/>
            <a:ext cx="3357586" cy="4286280"/>
          </a:xfrm>
        </p:spPr>
        <p:txBody>
          <a:bodyPr>
            <a:normAutofit fontScale="70000" lnSpcReduction="20000"/>
          </a:bodyPr>
          <a:lstStyle/>
          <a:p>
            <a:pPr>
              <a:buNone/>
            </a:pPr>
            <a:r>
              <a:rPr lang="ru-RU" sz="4500" dirty="0" smtClean="0">
                <a:solidFill>
                  <a:schemeClr val="tx2">
                    <a:lumMod val="75000"/>
                  </a:schemeClr>
                </a:solidFill>
                <a:effectLst>
                  <a:outerShdw blurRad="38100" dist="38100" dir="2700000" algn="tl">
                    <a:srgbClr val="000000">
                      <a:alpha val="43137"/>
                    </a:srgbClr>
                  </a:outerShdw>
                </a:effectLst>
              </a:rPr>
              <a:t>Лидерство</a:t>
            </a:r>
            <a:r>
              <a:rPr lang="ru-RU" sz="4500" dirty="0" smtClean="0">
                <a:effectLst>
                  <a:outerShdw blurRad="38100" dist="38100" dir="2700000" algn="tl">
                    <a:srgbClr val="000000">
                      <a:alpha val="43137"/>
                    </a:srgbClr>
                  </a:outerShdw>
                </a:effectLst>
              </a:rPr>
              <a:t> </a:t>
            </a:r>
            <a:r>
              <a:rPr lang="ru-RU" sz="4500" dirty="0" smtClean="0"/>
              <a:t>– это способность человека оказывать влияние на людей и тем самым направлять их действия для достижения конкретных целей.</a:t>
            </a:r>
          </a:p>
          <a:p>
            <a:pPr>
              <a:buNone/>
            </a:pPr>
            <a:endParaRPr lang="ru-RU" dirty="0"/>
          </a:p>
        </p:txBody>
      </p:sp>
    </p:spTree>
  </p:cSld>
  <p:clrMapOvr>
    <a:masterClrMapping/>
  </p:clrMapOvr>
  <p:transition spd="med">
    <p:wheel spokes="3"/>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chemeClr val="tx2">
                    <a:lumMod val="75000"/>
                  </a:schemeClr>
                </a:solidFill>
                <a:effectLst>
                  <a:outerShdw blurRad="38100" dist="38100" dir="2700000" algn="tl">
                    <a:srgbClr val="000000">
                      <a:alpha val="43137"/>
                    </a:srgbClr>
                  </a:outerShdw>
                </a:effectLst>
              </a:rPr>
              <a:t>Качества лидера</a:t>
            </a:r>
            <a:endParaRPr lang="ru-RU" dirty="0">
              <a:solidFill>
                <a:schemeClr val="tx2">
                  <a:lumMod val="75000"/>
                </a:schemeClr>
              </a:solidFill>
              <a:effectLst>
                <a:outerShdw blurRad="38100" dist="38100" dir="2700000" algn="tl">
                  <a:srgbClr val="000000">
                    <a:alpha val="43137"/>
                  </a:srgbClr>
                </a:outerShdw>
              </a:effectLst>
            </a:endParaRPr>
          </a:p>
        </p:txBody>
      </p:sp>
      <p:sp>
        <p:nvSpPr>
          <p:cNvPr id="4" name="Содержимое 3"/>
          <p:cNvSpPr>
            <a:spLocks noGrp="1"/>
          </p:cNvSpPr>
          <p:nvPr>
            <p:ph sz="half" idx="2"/>
          </p:nvPr>
        </p:nvSpPr>
        <p:spPr>
          <a:xfrm>
            <a:off x="4267200" y="1600200"/>
            <a:ext cx="4876800" cy="4525963"/>
          </a:xfrm>
        </p:spPr>
        <p:txBody>
          <a:bodyPr/>
          <a:lstStyle/>
          <a:p>
            <a:r>
              <a:rPr lang="ru-RU" dirty="0" smtClean="0"/>
              <a:t>Честность</a:t>
            </a:r>
          </a:p>
          <a:p>
            <a:r>
              <a:rPr lang="ru-RU" dirty="0" smtClean="0"/>
              <a:t>Высокий интеллект</a:t>
            </a:r>
          </a:p>
          <a:p>
            <a:r>
              <a:rPr lang="ru-RU" dirty="0" smtClean="0"/>
              <a:t>Способность понимать людей</a:t>
            </a:r>
          </a:p>
          <a:p>
            <a:r>
              <a:rPr lang="ru-RU" dirty="0" smtClean="0"/>
              <a:t>Устойчивость взглядов</a:t>
            </a:r>
          </a:p>
          <a:p>
            <a:r>
              <a:rPr lang="ru-RU" dirty="0" smtClean="0"/>
              <a:t>Уверенность в себе</a:t>
            </a:r>
          </a:p>
          <a:p>
            <a:r>
              <a:rPr lang="ru-RU" dirty="0" smtClean="0"/>
              <a:t>Скромность в быту</a:t>
            </a:r>
          </a:p>
          <a:p>
            <a:r>
              <a:rPr lang="ru-RU" dirty="0" smtClean="0"/>
              <a:t>Эрудированность </a:t>
            </a:r>
            <a:endParaRPr lang="ru-RU" dirty="0"/>
          </a:p>
        </p:txBody>
      </p:sp>
      <p:pic>
        <p:nvPicPr>
          <p:cNvPr id="3074" name="Picture 2" descr="E:\Картинки\Иллюстрации\756011.JPG"/>
          <p:cNvPicPr>
            <a:picLocks noGrp="1" noChangeAspect="1" noChangeArrowheads="1"/>
          </p:cNvPicPr>
          <p:nvPr>
            <p:ph sz="half" idx="1"/>
          </p:nvPr>
        </p:nvPicPr>
        <p:blipFill>
          <a:blip r:embed="rId2"/>
          <a:srcRect/>
          <a:stretch>
            <a:fillRect/>
          </a:stretch>
        </p:blipFill>
        <p:spPr bwMode="auto">
          <a:xfrm>
            <a:off x="571473" y="1398594"/>
            <a:ext cx="3357586" cy="4727569"/>
          </a:xfrm>
          <a:prstGeom prst="rect">
            <a:avLst/>
          </a:prstGeom>
          <a:noFill/>
        </p:spPr>
      </p:pic>
    </p:spTree>
  </p:cSld>
  <p:clrMapOvr>
    <a:masterClrMapping/>
  </p:clrMapOvr>
  <p:transition spd="med">
    <p:wheel spokes="3"/>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solidFill>
                  <a:schemeClr val="tx2">
                    <a:lumMod val="75000"/>
                  </a:schemeClr>
                </a:solidFill>
                <a:effectLst>
                  <a:outerShdw blurRad="38100" dist="38100" dir="2700000" algn="tl">
                    <a:srgbClr val="000000">
                      <a:alpha val="43137"/>
                    </a:srgbClr>
                  </a:outerShdw>
                </a:effectLst>
              </a:rPr>
              <a:t>Отличия лидера от менеджера</a:t>
            </a:r>
            <a:endParaRPr lang="ru-RU" dirty="0">
              <a:solidFill>
                <a:schemeClr val="tx2">
                  <a:lumMod val="75000"/>
                </a:schemeClr>
              </a:solidFill>
              <a:effectLst>
                <a:outerShdw blurRad="38100" dist="38100" dir="2700000" algn="tl">
                  <a:srgbClr val="000000">
                    <a:alpha val="43137"/>
                  </a:srgbClr>
                </a:outerShdw>
              </a:effectLst>
            </a:endParaRPr>
          </a:p>
        </p:txBody>
      </p:sp>
      <p:graphicFrame>
        <p:nvGraphicFramePr>
          <p:cNvPr id="4" name="Содержимое 3"/>
          <p:cNvGraphicFramePr>
            <a:graphicFrameLocks noGrp="1"/>
          </p:cNvGraphicFramePr>
          <p:nvPr>
            <p:ph idx="1"/>
          </p:nvPr>
        </p:nvGraphicFramePr>
        <p:xfrm>
          <a:off x="457200" y="1600200"/>
          <a:ext cx="7467600" cy="4820920"/>
        </p:xfrm>
        <a:graphic>
          <a:graphicData uri="http://schemas.openxmlformats.org/drawingml/2006/table">
            <a:tbl>
              <a:tblPr firstRow="1" bandRow="1">
                <a:effectLst>
                  <a:innerShdw blurRad="114300">
                    <a:prstClr val="black"/>
                  </a:innerShdw>
                </a:effectLst>
                <a:tableStyleId>{5C22544A-7EE6-4342-B048-85BDC9FD1C3A}</a:tableStyleId>
              </a:tblPr>
              <a:tblGrid>
                <a:gridCol w="3733800"/>
                <a:gridCol w="3733800"/>
              </a:tblGrid>
              <a:tr h="370840">
                <a:tc>
                  <a:txBody>
                    <a:bodyPr/>
                    <a:lstStyle/>
                    <a:p>
                      <a:r>
                        <a:rPr lang="ru-RU" dirty="0" smtClean="0">
                          <a:solidFill>
                            <a:schemeClr val="bg1"/>
                          </a:solidFill>
                          <a:effectLst>
                            <a:outerShdw blurRad="38100" dist="38100" dir="2700000" algn="tl">
                              <a:srgbClr val="000000">
                                <a:alpha val="43137"/>
                              </a:srgbClr>
                            </a:outerShdw>
                          </a:effectLst>
                        </a:rPr>
                        <a:t>Лидер </a:t>
                      </a:r>
                      <a:endParaRPr lang="ru-RU" dirty="0">
                        <a:solidFill>
                          <a:schemeClr val="bg1"/>
                        </a:solidFill>
                        <a:effectLst>
                          <a:outerShdw blurRad="38100" dist="38100" dir="2700000" algn="tl">
                            <a:srgbClr val="000000">
                              <a:alpha val="43137"/>
                            </a:srgbClr>
                          </a:outerShdw>
                        </a:effectLst>
                      </a:endParaRPr>
                    </a:p>
                  </a:txBody>
                  <a:tcPr marL="82973" marR="82973">
                    <a:gradFill flip="none" rotWithShape="1">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tileRect/>
                    </a:gradFill>
                  </a:tcPr>
                </a:tc>
                <a:tc>
                  <a:txBody>
                    <a:bodyPr/>
                    <a:lstStyle/>
                    <a:p>
                      <a:r>
                        <a:rPr lang="ru-RU" dirty="0" smtClean="0">
                          <a:solidFill>
                            <a:schemeClr val="bg1"/>
                          </a:solidFill>
                          <a:effectLst>
                            <a:outerShdw blurRad="38100" dist="38100" dir="2700000" algn="tl">
                              <a:srgbClr val="000000">
                                <a:alpha val="43137"/>
                              </a:srgbClr>
                            </a:outerShdw>
                          </a:effectLst>
                        </a:rPr>
                        <a:t>Менеджер </a:t>
                      </a:r>
                      <a:endParaRPr lang="ru-RU" dirty="0">
                        <a:solidFill>
                          <a:schemeClr val="bg1"/>
                        </a:solidFill>
                        <a:effectLst>
                          <a:outerShdw blurRad="38100" dist="38100" dir="2700000" algn="tl">
                            <a:srgbClr val="000000">
                              <a:alpha val="43137"/>
                            </a:srgbClr>
                          </a:outerShdw>
                        </a:effectLst>
                      </a:endParaRPr>
                    </a:p>
                  </a:txBody>
                  <a:tcPr marL="82973" marR="82973">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r>
              <a:tr h="370840">
                <a:tc>
                  <a:txBody>
                    <a:bodyPr/>
                    <a:lstStyle/>
                    <a:p>
                      <a:r>
                        <a:rPr lang="ru-RU" dirty="0" err="1" smtClean="0"/>
                        <a:t>Инноватор</a:t>
                      </a:r>
                      <a:r>
                        <a:rPr lang="ru-RU" dirty="0" smtClean="0"/>
                        <a:t> </a:t>
                      </a:r>
                      <a:endParaRPr lang="ru-RU" dirty="0"/>
                    </a:p>
                  </a:txBody>
                  <a:tcPr marL="82973" marR="82973">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c>
                  <a:txBody>
                    <a:bodyPr/>
                    <a:lstStyle/>
                    <a:p>
                      <a:r>
                        <a:rPr lang="ru-RU" dirty="0" smtClean="0"/>
                        <a:t>Администратор </a:t>
                      </a:r>
                      <a:endParaRPr lang="ru-RU" dirty="0"/>
                    </a:p>
                  </a:txBody>
                  <a:tcPr marL="82973" marR="82973">
                    <a:gradFill>
                      <a:gsLst>
                        <a:gs pos="0">
                          <a:schemeClr val="accent5">
                            <a:lumMod val="20000"/>
                            <a:lumOff val="8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r>
              <a:tr h="370840">
                <a:tc>
                  <a:txBody>
                    <a:bodyPr/>
                    <a:lstStyle/>
                    <a:p>
                      <a:r>
                        <a:rPr lang="ru-RU" dirty="0" smtClean="0"/>
                        <a:t>Вдохновляет</a:t>
                      </a:r>
                      <a:endParaRPr lang="ru-RU" dirty="0"/>
                    </a:p>
                  </a:txBody>
                  <a:tcPr marL="82973" marR="82973"/>
                </a:tc>
                <a:tc>
                  <a:txBody>
                    <a:bodyPr/>
                    <a:lstStyle/>
                    <a:p>
                      <a:r>
                        <a:rPr lang="ru-RU" dirty="0" smtClean="0"/>
                        <a:t>Поручает</a:t>
                      </a:r>
                      <a:endParaRPr lang="ru-RU" dirty="0"/>
                    </a:p>
                  </a:txBody>
                  <a:tcPr marL="82973" marR="82973"/>
                </a:tc>
              </a:tr>
              <a:tr h="370840">
                <a:tc>
                  <a:txBody>
                    <a:bodyPr/>
                    <a:lstStyle/>
                    <a:p>
                      <a:r>
                        <a:rPr lang="ru-RU" dirty="0" smtClean="0"/>
                        <a:t>Работает по своим</a:t>
                      </a:r>
                      <a:r>
                        <a:rPr lang="ru-RU" baseline="0" dirty="0" smtClean="0"/>
                        <a:t> целям </a:t>
                      </a:r>
                      <a:endParaRPr lang="ru-RU" dirty="0"/>
                    </a:p>
                  </a:txBody>
                  <a:tcPr marL="82973" marR="82973">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c>
                  <a:txBody>
                    <a:bodyPr/>
                    <a:lstStyle/>
                    <a:p>
                      <a:r>
                        <a:rPr lang="ru-RU" dirty="0" smtClean="0"/>
                        <a:t>Работает по целям других</a:t>
                      </a:r>
                      <a:endParaRPr lang="ru-RU" dirty="0"/>
                    </a:p>
                  </a:txBody>
                  <a:tcPr marL="82973" marR="82973">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r>
              <a:tr h="370840">
                <a:tc>
                  <a:txBody>
                    <a:bodyPr/>
                    <a:lstStyle/>
                    <a:p>
                      <a:r>
                        <a:rPr lang="ru-RU" dirty="0" smtClean="0"/>
                        <a:t>Видение – основа действий</a:t>
                      </a:r>
                      <a:endParaRPr lang="ru-RU" dirty="0"/>
                    </a:p>
                  </a:txBody>
                  <a:tcPr marL="82973" marR="82973"/>
                </a:tc>
                <a:tc>
                  <a:txBody>
                    <a:bodyPr/>
                    <a:lstStyle/>
                    <a:p>
                      <a:r>
                        <a:rPr lang="ru-RU" dirty="0" smtClean="0"/>
                        <a:t>План – основа действий</a:t>
                      </a:r>
                      <a:endParaRPr lang="ru-RU" dirty="0"/>
                    </a:p>
                  </a:txBody>
                  <a:tcPr marL="82973" marR="82973"/>
                </a:tc>
              </a:tr>
              <a:tr h="370840">
                <a:tc>
                  <a:txBody>
                    <a:bodyPr/>
                    <a:lstStyle/>
                    <a:p>
                      <a:r>
                        <a:rPr lang="ru-RU" dirty="0" smtClean="0"/>
                        <a:t>Полагается на людей</a:t>
                      </a:r>
                      <a:endParaRPr lang="ru-RU" dirty="0"/>
                    </a:p>
                  </a:txBody>
                  <a:tcPr marL="82973" marR="82973">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c>
                  <a:txBody>
                    <a:bodyPr/>
                    <a:lstStyle/>
                    <a:p>
                      <a:r>
                        <a:rPr lang="ru-RU" dirty="0" smtClean="0"/>
                        <a:t>Полагается на систему</a:t>
                      </a:r>
                      <a:endParaRPr lang="ru-RU" dirty="0"/>
                    </a:p>
                  </a:txBody>
                  <a:tcPr marL="82973" marR="82973">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r>
              <a:tr h="370840">
                <a:tc>
                  <a:txBody>
                    <a:bodyPr/>
                    <a:lstStyle/>
                    <a:p>
                      <a:r>
                        <a:rPr lang="ru-RU" dirty="0" smtClean="0"/>
                        <a:t>Использует</a:t>
                      </a:r>
                      <a:r>
                        <a:rPr lang="ru-RU" baseline="0" dirty="0" smtClean="0"/>
                        <a:t> эмоции</a:t>
                      </a:r>
                      <a:endParaRPr lang="ru-RU" dirty="0"/>
                    </a:p>
                  </a:txBody>
                  <a:tcPr marL="82973" marR="82973"/>
                </a:tc>
                <a:tc>
                  <a:txBody>
                    <a:bodyPr/>
                    <a:lstStyle/>
                    <a:p>
                      <a:r>
                        <a:rPr lang="ru-RU" dirty="0" smtClean="0"/>
                        <a:t>Использует</a:t>
                      </a:r>
                      <a:r>
                        <a:rPr lang="ru-RU" baseline="0" dirty="0" smtClean="0"/>
                        <a:t> доводы</a:t>
                      </a:r>
                      <a:endParaRPr lang="ru-RU" dirty="0"/>
                    </a:p>
                  </a:txBody>
                  <a:tcPr marL="82973" marR="82973"/>
                </a:tc>
              </a:tr>
              <a:tr h="370840">
                <a:tc>
                  <a:txBody>
                    <a:bodyPr/>
                    <a:lstStyle/>
                    <a:p>
                      <a:r>
                        <a:rPr lang="ru-RU" dirty="0" smtClean="0"/>
                        <a:t>Доверяет</a:t>
                      </a:r>
                      <a:endParaRPr lang="ru-RU" dirty="0"/>
                    </a:p>
                  </a:txBody>
                  <a:tcPr marL="82973" marR="82973">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c>
                  <a:txBody>
                    <a:bodyPr/>
                    <a:lstStyle/>
                    <a:p>
                      <a:r>
                        <a:rPr lang="ru-RU" dirty="0" smtClean="0"/>
                        <a:t>Контролирует</a:t>
                      </a:r>
                      <a:endParaRPr lang="ru-RU" dirty="0"/>
                    </a:p>
                  </a:txBody>
                  <a:tcPr marL="82973" marR="82973">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r>
              <a:tr h="370840">
                <a:tc>
                  <a:txBody>
                    <a:bodyPr/>
                    <a:lstStyle/>
                    <a:p>
                      <a:r>
                        <a:rPr lang="ru-RU" dirty="0" smtClean="0"/>
                        <a:t>Дает импульс движению</a:t>
                      </a:r>
                      <a:endParaRPr lang="ru-RU" dirty="0"/>
                    </a:p>
                  </a:txBody>
                  <a:tcPr marL="82973" marR="82973"/>
                </a:tc>
                <a:tc>
                  <a:txBody>
                    <a:bodyPr/>
                    <a:lstStyle/>
                    <a:p>
                      <a:r>
                        <a:rPr lang="ru-RU" dirty="0" smtClean="0"/>
                        <a:t>Поддерживает</a:t>
                      </a:r>
                      <a:r>
                        <a:rPr lang="ru-RU" baseline="0" dirty="0" smtClean="0"/>
                        <a:t> движение</a:t>
                      </a:r>
                      <a:endParaRPr lang="ru-RU" dirty="0"/>
                    </a:p>
                  </a:txBody>
                  <a:tcPr marL="82973" marR="82973"/>
                </a:tc>
              </a:tr>
              <a:tr h="370840">
                <a:tc>
                  <a:txBody>
                    <a:bodyPr/>
                    <a:lstStyle/>
                    <a:p>
                      <a:r>
                        <a:rPr lang="ru-RU" dirty="0" smtClean="0"/>
                        <a:t>Энтузиаст</a:t>
                      </a:r>
                      <a:endParaRPr lang="ru-RU" dirty="0"/>
                    </a:p>
                  </a:txBody>
                  <a:tcPr marL="82973" marR="82973">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c>
                  <a:txBody>
                    <a:bodyPr/>
                    <a:lstStyle/>
                    <a:p>
                      <a:r>
                        <a:rPr lang="ru-RU" dirty="0" smtClean="0"/>
                        <a:t>Профессионал</a:t>
                      </a:r>
                      <a:endParaRPr lang="ru-RU" dirty="0"/>
                    </a:p>
                  </a:txBody>
                  <a:tcPr marL="82973" marR="82973">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r>
              <a:tr h="370840">
                <a:tc>
                  <a:txBody>
                    <a:bodyPr/>
                    <a:lstStyle/>
                    <a:p>
                      <a:r>
                        <a:rPr lang="ru-RU" dirty="0" smtClean="0"/>
                        <a:t>Превращает решения в реальность</a:t>
                      </a:r>
                      <a:endParaRPr lang="ru-RU" dirty="0"/>
                    </a:p>
                  </a:txBody>
                  <a:tcPr marL="82973" marR="82973"/>
                </a:tc>
                <a:tc>
                  <a:txBody>
                    <a:bodyPr/>
                    <a:lstStyle/>
                    <a:p>
                      <a:r>
                        <a:rPr lang="ru-RU" dirty="0" smtClean="0"/>
                        <a:t>Принимает решения</a:t>
                      </a:r>
                      <a:endParaRPr lang="ru-RU" dirty="0"/>
                    </a:p>
                  </a:txBody>
                  <a:tcPr marL="82973" marR="82973"/>
                </a:tc>
              </a:tr>
              <a:tr h="370840">
                <a:tc>
                  <a:txBody>
                    <a:bodyPr/>
                    <a:lstStyle/>
                    <a:p>
                      <a:r>
                        <a:rPr lang="ru-RU" dirty="0" smtClean="0"/>
                        <a:t>Делает правильное дело </a:t>
                      </a:r>
                      <a:endParaRPr lang="ru-RU" dirty="0"/>
                    </a:p>
                  </a:txBody>
                  <a:tcPr marL="82973" marR="82973">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c>
                  <a:txBody>
                    <a:bodyPr/>
                    <a:lstStyle/>
                    <a:p>
                      <a:r>
                        <a:rPr lang="ru-RU" dirty="0" smtClean="0"/>
                        <a:t>Делает дело правильно</a:t>
                      </a:r>
                      <a:endParaRPr lang="ru-RU" dirty="0"/>
                    </a:p>
                  </a:txBody>
                  <a:tcPr marL="82973" marR="82973">
                    <a:gradFill>
                      <a:gsLst>
                        <a:gs pos="0">
                          <a:schemeClr val="accent5">
                            <a:lumMod val="40000"/>
                            <a:lumOff val="60000"/>
                          </a:schemeClr>
                        </a:gs>
                        <a:gs pos="53000">
                          <a:schemeClr val="bg2">
                            <a:lumMod val="40000"/>
                            <a:lumOff val="60000"/>
                          </a:schemeClr>
                        </a:gs>
                        <a:gs pos="83000">
                          <a:schemeClr val="tx2">
                            <a:lumMod val="90000"/>
                          </a:schemeClr>
                        </a:gs>
                        <a:gs pos="100000">
                          <a:schemeClr val="tx1">
                            <a:lumMod val="50000"/>
                          </a:schemeClr>
                        </a:gs>
                      </a:gsLst>
                      <a:lin ang="5400000" scaled="0"/>
                    </a:gradFill>
                  </a:tcPr>
                </a:tc>
              </a:tr>
              <a:tr h="370840">
                <a:tc>
                  <a:txBody>
                    <a:bodyPr/>
                    <a:lstStyle/>
                    <a:p>
                      <a:r>
                        <a:rPr lang="ru-RU" dirty="0" smtClean="0"/>
                        <a:t>Обожаем </a:t>
                      </a:r>
                      <a:endParaRPr lang="ru-RU" dirty="0"/>
                    </a:p>
                  </a:txBody>
                  <a:tcPr marL="82973" marR="82973"/>
                </a:tc>
                <a:tc>
                  <a:txBody>
                    <a:bodyPr/>
                    <a:lstStyle/>
                    <a:p>
                      <a:r>
                        <a:rPr lang="ru-RU" dirty="0" smtClean="0"/>
                        <a:t>Уважаем</a:t>
                      </a:r>
                      <a:endParaRPr lang="ru-RU" dirty="0"/>
                    </a:p>
                  </a:txBody>
                  <a:tcPr marL="82973" marR="82973"/>
                </a:tc>
              </a:tr>
            </a:tbl>
          </a:graphicData>
        </a:graphic>
      </p:graphicFrame>
    </p:spTree>
  </p:cSld>
  <p:clrMapOvr>
    <a:masterClrMapping/>
  </p:clrMapOvr>
  <p:transition spd="med">
    <p:wheel spokes="3"/>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2976" y="285728"/>
            <a:ext cx="7072362" cy="785818"/>
          </a:xfrm>
        </p:spPr>
        <p:txBody>
          <a:bodyPr>
            <a:normAutofit/>
          </a:bodyPr>
          <a:lstStyle/>
          <a:p>
            <a:pPr algn="ctr"/>
            <a:r>
              <a:rPr lang="ru-RU" sz="4000" b="1" dirty="0" smtClean="0">
                <a:solidFill>
                  <a:schemeClr val="tx2">
                    <a:lumMod val="75000"/>
                  </a:schemeClr>
                </a:solidFill>
                <a:effectLst>
                  <a:outerShdw blurRad="38100" dist="38100" dir="2700000" algn="tl">
                    <a:srgbClr val="000000">
                      <a:alpha val="43137"/>
                    </a:srgbClr>
                  </a:outerShdw>
                </a:effectLst>
              </a:rPr>
              <a:t>Понятие власти</a:t>
            </a:r>
            <a:endParaRPr lang="ru-RU" sz="4000" b="1" dirty="0">
              <a:solidFill>
                <a:schemeClr val="tx2">
                  <a:lumMod val="75000"/>
                </a:schemeClr>
              </a:solidFill>
              <a:effectLst>
                <a:outerShdw blurRad="38100" dist="38100" dir="2700000" algn="tl">
                  <a:srgbClr val="000000">
                    <a:alpha val="43137"/>
                  </a:srgbClr>
                </a:outerShdw>
              </a:effectLst>
            </a:endParaRPr>
          </a:p>
        </p:txBody>
      </p:sp>
      <p:pic>
        <p:nvPicPr>
          <p:cNvPr id="2050" name="Picture 2" descr="E:\Картинки\3D\22-1024.jpg"/>
          <p:cNvPicPr>
            <a:picLocks noGrp="1" noChangeAspect="1" noChangeArrowheads="1"/>
          </p:cNvPicPr>
          <p:nvPr>
            <p:ph type="pic" idx="1"/>
          </p:nvPr>
        </p:nvPicPr>
        <p:blipFill>
          <a:blip r:embed="rId2"/>
          <a:srcRect l="12500" r="12500"/>
          <a:stretch>
            <a:fillRect/>
          </a:stretch>
        </p:blipFill>
        <p:spPr bwMode="auto">
          <a:xfrm>
            <a:off x="6084168" y="4332506"/>
            <a:ext cx="2508310" cy="2508310"/>
          </a:xfrm>
          <a:prstGeom prst="rect">
            <a:avLst/>
          </a:prstGeom>
          <a:noFill/>
        </p:spPr>
      </p:pic>
      <p:sp>
        <p:nvSpPr>
          <p:cNvPr id="3" name="Содержимое 2"/>
          <p:cNvSpPr>
            <a:spLocks noGrp="1"/>
          </p:cNvSpPr>
          <p:nvPr>
            <p:ph type="body" sz="half" idx="2"/>
          </p:nvPr>
        </p:nvSpPr>
        <p:spPr>
          <a:xfrm>
            <a:off x="395536" y="1142984"/>
            <a:ext cx="8748464" cy="3438144"/>
          </a:xfrm>
        </p:spPr>
        <p:txBody>
          <a:bodyPr>
            <a:noAutofit/>
          </a:bodyPr>
          <a:lstStyle/>
          <a:p>
            <a:pPr>
              <a:buNone/>
            </a:pPr>
            <a:r>
              <a:rPr lang="ru-RU" sz="2800" dirty="0" smtClean="0">
                <a:solidFill>
                  <a:schemeClr val="tx2">
                    <a:lumMod val="75000"/>
                  </a:schemeClr>
                </a:solidFill>
                <a:effectLst>
                  <a:outerShdw blurRad="38100" dist="38100" dir="2700000" algn="tl">
                    <a:srgbClr val="000000">
                      <a:alpha val="43137"/>
                    </a:srgbClr>
                  </a:outerShdw>
                </a:effectLst>
              </a:rPr>
              <a:t>Власть</a:t>
            </a:r>
            <a:r>
              <a:rPr lang="ru-RU" sz="2800" dirty="0" smtClean="0"/>
              <a:t> – это потенциальная или реальная возможность влияния на других людей.</a:t>
            </a:r>
          </a:p>
          <a:p>
            <a:pPr>
              <a:buNone/>
            </a:pPr>
            <a:r>
              <a:rPr lang="ru-RU" sz="2800" dirty="0" smtClean="0">
                <a:solidFill>
                  <a:schemeClr val="tx2">
                    <a:lumMod val="75000"/>
                  </a:schemeClr>
                </a:solidFill>
                <a:effectLst>
                  <a:outerShdw blurRad="38100" dist="38100" dir="2700000" algn="tl">
                    <a:srgbClr val="000000">
                      <a:alpha val="43137"/>
                    </a:srgbClr>
                  </a:outerShdw>
                </a:effectLst>
              </a:rPr>
              <a:t>Влияние</a:t>
            </a:r>
            <a:r>
              <a:rPr lang="ru-RU" sz="2800" dirty="0" smtClean="0"/>
              <a:t> – это результат изменения менеджером поведения работника в ходе взаимодействия с ним</a:t>
            </a:r>
            <a:r>
              <a:rPr lang="ru-RU" sz="2800" dirty="0" smtClean="0"/>
              <a:t>.</a:t>
            </a:r>
          </a:p>
          <a:p>
            <a:pPr>
              <a:buNone/>
            </a:pPr>
            <a:r>
              <a:rPr lang="ru-RU" sz="2800" dirty="0" smtClean="0">
                <a:solidFill>
                  <a:schemeClr val="accent1">
                    <a:lumMod val="60000"/>
                    <a:lumOff val="40000"/>
                  </a:schemeClr>
                </a:solidFill>
              </a:rPr>
              <a:t>Властные отношения – </a:t>
            </a:r>
            <a:r>
              <a:rPr lang="ru-RU" sz="2800" dirty="0" smtClean="0"/>
              <a:t>объем прав, которыми располагает руководитель при принятия решений по финансовым, кадровым, материально- техническим вопросам без согласия с высшим руководством.</a:t>
            </a:r>
            <a:endParaRPr lang="ru-RU" sz="2800" dirty="0"/>
          </a:p>
        </p:txBody>
      </p:sp>
    </p:spTree>
  </p:cSld>
  <p:clrMapOvr>
    <a:masterClrMapping/>
  </p:clrMapOvr>
  <p:transition spd="med">
    <p:wheel spokes="3"/>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b="1" dirty="0" smtClean="0">
                <a:solidFill>
                  <a:schemeClr val="tx2">
                    <a:lumMod val="75000"/>
                  </a:schemeClr>
                </a:solidFill>
                <a:effectLst>
                  <a:outerShdw blurRad="38100" dist="38100" dir="2700000" algn="tl">
                    <a:srgbClr val="000000">
                      <a:alpha val="43137"/>
                    </a:srgbClr>
                  </a:outerShdw>
                </a:effectLst>
              </a:rPr>
              <a:t>Формы власти</a:t>
            </a:r>
            <a:endParaRPr lang="ru-RU" b="1" dirty="0">
              <a:solidFill>
                <a:schemeClr val="tx2">
                  <a:lumMod val="75000"/>
                </a:schemeClr>
              </a:solidFill>
              <a:effectLst>
                <a:outerShdw blurRad="38100" dist="38100" dir="2700000" algn="tl">
                  <a:srgbClr val="000000">
                    <a:alpha val="43137"/>
                  </a:srgbClr>
                </a:outerShdw>
              </a:effectLst>
            </a:endParaRPr>
          </a:p>
        </p:txBody>
      </p:sp>
      <p:graphicFrame>
        <p:nvGraphicFramePr>
          <p:cNvPr id="9" name="Объект 8"/>
          <p:cNvGraphicFramePr>
            <a:graphicFrameLocks noGrp="1"/>
          </p:cNvGraphicFramePr>
          <p:nvPr>
            <p:ph idx="1"/>
            <p:extLst>
              <p:ext uri="{D42A27DB-BD31-4B8C-83A1-F6EECF244321}">
                <p14:modId xmlns:p14="http://schemas.microsoft.com/office/powerpoint/2010/main" val="3712529464"/>
              </p:ext>
            </p:extLst>
          </p:nvPr>
        </p:nvGraphicFramePr>
        <p:xfrm>
          <a:off x="457200" y="1600200"/>
          <a:ext cx="7467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2" name="Picture 2"/>
          <p:cNvPicPr>
            <a:picLocks noChangeAspect="1" noChangeArrowheads="1"/>
          </p:cNvPicPr>
          <p:nvPr/>
        </p:nvPicPr>
        <p:blipFill>
          <a:blip r:embed="rId7"/>
          <a:srcRect/>
          <a:stretch>
            <a:fillRect/>
          </a:stretch>
        </p:blipFill>
        <p:spPr bwMode="auto">
          <a:xfrm>
            <a:off x="6456580" y="980728"/>
            <a:ext cx="2668355" cy="230425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med">
    <p:wheel spokes="3"/>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3" name="Объект 2"/>
          <p:cNvSpPr>
            <a:spLocks noGrp="1"/>
          </p:cNvSpPr>
          <p:nvPr>
            <p:ph idx="1"/>
          </p:nvPr>
        </p:nvSpPr>
        <p:spPr>
          <a:xfrm>
            <a:off x="251520" y="188640"/>
            <a:ext cx="8568952" cy="6336704"/>
          </a:xfrm>
        </p:spPr>
        <p:txBody>
          <a:bodyPr>
            <a:noAutofit/>
          </a:bodyPr>
          <a:lstStyle/>
          <a:p>
            <a:pPr marL="0" indent="0" algn="just">
              <a:spcBef>
                <a:spcPts val="0"/>
              </a:spcBef>
            </a:pPr>
            <a:r>
              <a:rPr lang="ru-RU" sz="2000" b="1" i="1" dirty="0" smtClean="0">
                <a:solidFill>
                  <a:srgbClr val="C00000"/>
                </a:solidFill>
              </a:rPr>
              <a:t>Власть, основанная на принуждении</a:t>
            </a:r>
            <a:r>
              <a:rPr lang="ru-RU" sz="2000" b="1" dirty="0" smtClean="0"/>
              <a:t>. Влияние </a:t>
            </a:r>
            <a:r>
              <a:rPr lang="ru-RU" sz="2000" b="1" dirty="0"/>
              <a:t>посредством страха. Руководитель имеет возможность наказать подчиненного (увольнение, понижение в должности, лишение денежного вознаграждения</a:t>
            </a:r>
            <a:r>
              <a:rPr lang="ru-RU" sz="2000" b="1" dirty="0" smtClean="0"/>
              <a:t>).</a:t>
            </a:r>
          </a:p>
          <a:p>
            <a:pPr marL="0" indent="0" algn="just">
              <a:spcBef>
                <a:spcPts val="0"/>
              </a:spcBef>
            </a:pPr>
            <a:endParaRPr lang="ru-RU" sz="2000" b="1" dirty="0"/>
          </a:p>
          <a:p>
            <a:pPr marL="0" indent="0" algn="just">
              <a:spcBef>
                <a:spcPts val="0"/>
              </a:spcBef>
            </a:pPr>
            <a:r>
              <a:rPr lang="ru-RU" sz="2000" b="1" i="1" dirty="0">
                <a:solidFill>
                  <a:srgbClr val="C00000"/>
                </a:solidFill>
              </a:rPr>
              <a:t>Власть, основанная на вознаграждении</a:t>
            </a:r>
            <a:r>
              <a:rPr lang="ru-RU" sz="2000" b="1" dirty="0"/>
              <a:t>. Награда дает положительные стимулы для качественного выполнения работы</a:t>
            </a:r>
            <a:r>
              <a:rPr lang="ru-RU" sz="2000" b="1" dirty="0" smtClean="0"/>
              <a:t>.</a:t>
            </a:r>
          </a:p>
          <a:p>
            <a:pPr marL="0" indent="0" algn="just">
              <a:spcBef>
                <a:spcPts val="0"/>
              </a:spcBef>
            </a:pPr>
            <a:endParaRPr lang="ru-RU" sz="2000" b="1" dirty="0"/>
          </a:p>
          <a:p>
            <a:pPr marL="0" indent="0" algn="just">
              <a:spcBef>
                <a:spcPts val="0"/>
              </a:spcBef>
            </a:pPr>
            <a:r>
              <a:rPr lang="ru-RU" sz="2000" b="1" dirty="0">
                <a:solidFill>
                  <a:srgbClr val="C00000"/>
                </a:solidFill>
              </a:rPr>
              <a:t>Экспертная власть.</a:t>
            </a:r>
            <a:r>
              <a:rPr lang="ru-RU" sz="2000" b="1" dirty="0"/>
              <a:t> Руководитель имеет влияние через веру подчиненных в его компетентность. Руководитель обладает специальными экспертными знаниями</a:t>
            </a:r>
            <a:r>
              <a:rPr lang="ru-RU" sz="2000" b="1" dirty="0" smtClean="0"/>
              <a:t>.</a:t>
            </a:r>
          </a:p>
          <a:p>
            <a:pPr marL="0" indent="0" algn="just">
              <a:spcBef>
                <a:spcPts val="0"/>
              </a:spcBef>
            </a:pPr>
            <a:endParaRPr lang="ru-RU" sz="2000" b="1" dirty="0"/>
          </a:p>
          <a:p>
            <a:pPr marL="0" indent="0" algn="just">
              <a:spcBef>
                <a:spcPts val="0"/>
              </a:spcBef>
            </a:pPr>
            <a:r>
              <a:rPr lang="ru-RU" sz="2000" b="1" i="1" dirty="0">
                <a:solidFill>
                  <a:srgbClr val="C00000"/>
                </a:solidFill>
              </a:rPr>
              <a:t>Эталонная власть.</a:t>
            </a:r>
            <a:r>
              <a:rPr lang="ru-RU" sz="2000" b="1" dirty="0"/>
              <a:t> Руководитель является эталоном, примером для подчиненных, которые хотят стать такими же как он</a:t>
            </a:r>
            <a:r>
              <a:rPr lang="ru-RU" sz="2000" b="1" dirty="0" smtClean="0"/>
              <a:t>.</a:t>
            </a:r>
          </a:p>
          <a:p>
            <a:pPr marL="0" indent="0" algn="just">
              <a:spcBef>
                <a:spcPts val="0"/>
              </a:spcBef>
            </a:pPr>
            <a:endParaRPr lang="ru-RU" sz="2000" b="1" dirty="0"/>
          </a:p>
          <a:p>
            <a:pPr marL="0" indent="0" algn="just">
              <a:spcBef>
                <a:spcPts val="0"/>
              </a:spcBef>
            </a:pPr>
            <a:r>
              <a:rPr lang="ru-RU" sz="2000" b="1" dirty="0">
                <a:solidFill>
                  <a:srgbClr val="C00000"/>
                </a:solidFill>
              </a:rPr>
              <a:t>Законная (традиционная). </a:t>
            </a:r>
            <a:r>
              <a:rPr lang="ru-RU" sz="2000" b="1" dirty="0"/>
              <a:t>Эта власть присуща всем руководителям, так как они наделены полномочиями управлять другими людьми. Персонал подчиняется руководителю, потому что верит, что он имеет право отдавать приказания. Привитые ценности, традиции учат, что подчинение приводит к удовлетворению личных потребностей.</a:t>
            </a:r>
          </a:p>
        </p:txBody>
      </p:sp>
    </p:spTree>
    <p:extLst>
      <p:ext uri="{BB962C8B-B14F-4D97-AF65-F5344CB8AC3E}">
        <p14:creationId xmlns:p14="http://schemas.microsoft.com/office/powerpoint/2010/main" val="2540059992"/>
      </p:ext>
    </p:extLst>
  </p:cSld>
  <p:clrMapOvr>
    <a:overrideClrMapping bg1="lt1" tx1="dk1" bg2="lt2" tx2="dk2" accent1="accent1" accent2="accent2" accent3="accent3" accent4="accent4" accent5="accent5" accent6="accent6" hlink="hlink" folHlink="folHlink"/>
  </p:clrMapOvr>
  <p:transition spd="med">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p14="http://schemas.microsoft.com/office/powerpoint/2010/main" val="2588765040"/>
              </p:ext>
            </p:extLst>
          </p:nvPr>
        </p:nvGraphicFramePr>
        <p:xfrm>
          <a:off x="179512" y="332656"/>
          <a:ext cx="8712096" cy="6170437"/>
        </p:xfrm>
        <a:graphic>
          <a:graphicData uri="http://schemas.openxmlformats.org/drawingml/2006/table">
            <a:tbl>
              <a:tblPr firstRow="1">
                <a:tableStyleId>{D7AC3CCA-C797-4891-BE02-D94E43425B78}</a:tableStyleId>
              </a:tblPr>
              <a:tblGrid>
                <a:gridCol w="1728192"/>
                <a:gridCol w="4079872"/>
                <a:gridCol w="2904032"/>
              </a:tblGrid>
              <a:tr h="360040">
                <a:tc>
                  <a:txBody>
                    <a:bodyPr/>
                    <a:lstStyle/>
                    <a:p>
                      <a:pPr algn="ctr"/>
                      <a:r>
                        <a:rPr lang="ru-RU" dirty="0" smtClean="0"/>
                        <a:t>Форма власти</a:t>
                      </a:r>
                      <a:endParaRPr lang="ru-RU" dirty="0"/>
                    </a:p>
                  </a:txBody>
                  <a:tcPr/>
                </a:tc>
                <a:tc>
                  <a:txBody>
                    <a:bodyPr/>
                    <a:lstStyle/>
                    <a:p>
                      <a:pPr algn="ctr"/>
                      <a:r>
                        <a:rPr lang="ru-RU" dirty="0" smtClean="0"/>
                        <a:t>Положительные стороны</a:t>
                      </a:r>
                      <a:endParaRPr lang="ru-RU" dirty="0"/>
                    </a:p>
                  </a:txBody>
                  <a:tcPr/>
                </a:tc>
                <a:tc>
                  <a:txBody>
                    <a:bodyPr/>
                    <a:lstStyle/>
                    <a:p>
                      <a:pPr algn="ctr"/>
                      <a:r>
                        <a:rPr lang="ru-RU" dirty="0" smtClean="0"/>
                        <a:t>Отрицательные стороны</a:t>
                      </a:r>
                      <a:endParaRPr lang="ru-RU" dirty="0"/>
                    </a:p>
                  </a:txBody>
                  <a:tcPr/>
                </a:tc>
              </a:tr>
              <a:tr h="501157">
                <a:tc>
                  <a:txBody>
                    <a:bodyPr/>
                    <a:lstStyle/>
                    <a:p>
                      <a:r>
                        <a:rPr lang="ru-RU" dirty="0" smtClean="0"/>
                        <a:t>Административная власть (основанная на принуждении)</a:t>
                      </a:r>
                      <a:endParaRPr lang="ru-RU" dirty="0"/>
                    </a:p>
                  </a:txBody>
                  <a:tcPr/>
                </a:tc>
                <a:tc>
                  <a:txBody>
                    <a:bodyPr/>
                    <a:lstStyle/>
                    <a:p>
                      <a:endParaRPr lang="ru-RU"/>
                    </a:p>
                  </a:txBody>
                  <a:tcPr/>
                </a:tc>
                <a:tc>
                  <a:txBody>
                    <a:bodyPr/>
                    <a:lstStyle/>
                    <a:p>
                      <a:endParaRPr lang="ru-RU"/>
                    </a:p>
                  </a:txBody>
                  <a:tcPr/>
                </a:tc>
              </a:tr>
              <a:tr h="501157">
                <a:tc>
                  <a:txBody>
                    <a:bodyPr/>
                    <a:lstStyle/>
                    <a:p>
                      <a:r>
                        <a:rPr lang="ru-RU" dirty="0" smtClean="0"/>
                        <a:t>Власть, основанная на вознаграждении</a:t>
                      </a:r>
                      <a:endParaRPr lang="ru-RU" dirty="0"/>
                    </a:p>
                  </a:txBody>
                  <a:tcPr/>
                </a:tc>
                <a:tc>
                  <a:txBody>
                    <a:bodyPr/>
                    <a:lstStyle/>
                    <a:p>
                      <a:endParaRPr lang="ru-RU"/>
                    </a:p>
                  </a:txBody>
                  <a:tcPr/>
                </a:tc>
                <a:tc>
                  <a:txBody>
                    <a:bodyPr/>
                    <a:lstStyle/>
                    <a:p>
                      <a:endParaRPr lang="ru-RU"/>
                    </a:p>
                  </a:txBody>
                  <a:tcPr/>
                </a:tc>
              </a:tr>
              <a:tr h="501157">
                <a:tc>
                  <a:txBody>
                    <a:bodyPr/>
                    <a:lstStyle/>
                    <a:p>
                      <a:r>
                        <a:rPr lang="ru-RU" dirty="0" smtClean="0"/>
                        <a:t>Экспертная власть (основана на высоком профессионализме менеджера)</a:t>
                      </a:r>
                      <a:endParaRPr lang="ru-RU" dirty="0"/>
                    </a:p>
                  </a:txBody>
                  <a:tcPr/>
                </a:tc>
                <a:tc>
                  <a:txBody>
                    <a:bodyPr/>
                    <a:lstStyle/>
                    <a:p>
                      <a:endParaRPr lang="ru-RU"/>
                    </a:p>
                  </a:txBody>
                  <a:tcPr/>
                </a:tc>
                <a:tc>
                  <a:txBody>
                    <a:bodyPr/>
                    <a:lstStyle/>
                    <a:p>
                      <a:endParaRPr lang="ru-RU"/>
                    </a:p>
                  </a:txBody>
                  <a:tcPr/>
                </a:tc>
              </a:tr>
              <a:tr h="501157">
                <a:tc>
                  <a:txBody>
                    <a:bodyPr/>
                    <a:lstStyle/>
                    <a:p>
                      <a:r>
                        <a:rPr lang="ru-RU" dirty="0" smtClean="0"/>
                        <a:t>Эталонная власть (основанная на личном примере)</a:t>
                      </a:r>
                      <a:endParaRPr lang="ru-RU" dirty="0"/>
                    </a:p>
                  </a:txBody>
                  <a:tcPr/>
                </a:tc>
                <a:tc>
                  <a:txBody>
                    <a:bodyPr/>
                    <a:lstStyle/>
                    <a:p>
                      <a:endParaRPr lang="ru-RU"/>
                    </a:p>
                  </a:txBody>
                  <a:tcPr/>
                </a:tc>
                <a:tc>
                  <a:txBody>
                    <a:bodyPr/>
                    <a:lstStyle/>
                    <a:p>
                      <a:endParaRPr lang="ru-RU"/>
                    </a:p>
                  </a:txBody>
                  <a:tcPr/>
                </a:tc>
              </a:tr>
              <a:tr h="501157">
                <a:tc>
                  <a:txBody>
                    <a:bodyPr/>
                    <a:lstStyle/>
                    <a:p>
                      <a:r>
                        <a:rPr lang="ru-RU" dirty="0" smtClean="0"/>
                        <a:t>Законная власть</a:t>
                      </a:r>
                      <a:endParaRPr lang="ru-RU" dirty="0"/>
                    </a:p>
                  </a:txBody>
                  <a:tcPr/>
                </a:tc>
                <a:tc>
                  <a:txBody>
                    <a:bodyPr/>
                    <a:lstStyle/>
                    <a:p>
                      <a:endParaRPr lang="ru-RU"/>
                    </a:p>
                  </a:txBody>
                  <a:tcPr/>
                </a:tc>
                <a:tc>
                  <a:txBody>
                    <a:bodyPr/>
                    <a:lstStyle/>
                    <a:p>
                      <a:endParaRPr lang="ru-RU" dirty="0"/>
                    </a:p>
                  </a:txBody>
                  <a:tcPr/>
                </a:tc>
              </a:tr>
            </a:tbl>
          </a:graphicData>
        </a:graphic>
      </p:graphicFrame>
    </p:spTree>
    <p:extLst>
      <p:ext uri="{BB962C8B-B14F-4D97-AF65-F5344CB8AC3E}">
        <p14:creationId xmlns:p14="http://schemas.microsoft.com/office/powerpoint/2010/main" val="90221031"/>
      </p:ext>
    </p:extLst>
  </p:cSld>
  <p:clrMapOvr>
    <a:overrideClrMapping bg1="lt1" tx1="dk1" bg2="lt2" tx2="dk2" accent1="accent1" accent2="accent2" accent3="accent3" accent4="accent4" accent5="accent5" accent6="accent6" hlink="hlink" folHlink="folHlink"/>
  </p:clrMapOvr>
  <p:transition spd="med">
    <p:wheel spokes="3"/>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smtClean="0">
                <a:solidFill>
                  <a:schemeClr val="tx2">
                    <a:lumMod val="75000"/>
                  </a:schemeClr>
                </a:solidFill>
                <a:effectLst>
                  <a:outerShdw blurRad="38100" dist="38100" dir="2700000" algn="tl">
                    <a:srgbClr val="000000">
                      <a:alpha val="43137"/>
                    </a:srgbClr>
                  </a:outerShdw>
                </a:effectLst>
              </a:rPr>
              <a:t>Административная власть (основанная на принуждении)</a:t>
            </a:r>
            <a:endParaRPr lang="ru-RU" b="1" dirty="0">
              <a:solidFill>
                <a:schemeClr val="tx2">
                  <a:lumMod val="75000"/>
                </a:schemeClr>
              </a:solidFill>
              <a:effectLst>
                <a:outerShdw blurRad="38100" dist="38100" dir="2700000" algn="tl">
                  <a:srgbClr val="000000">
                    <a:alpha val="43137"/>
                  </a:srgbClr>
                </a:outerShdw>
              </a:effectLst>
            </a:endParaRPr>
          </a:p>
        </p:txBody>
      </p:sp>
      <p:sp>
        <p:nvSpPr>
          <p:cNvPr id="4" name="Текст 3"/>
          <p:cNvSpPr>
            <a:spLocks noGrp="1"/>
          </p:cNvSpPr>
          <p:nvPr>
            <p:ph type="body" idx="1"/>
          </p:nvPr>
        </p:nvSpPr>
        <p:spPr/>
        <p:txBody>
          <a:bodyPr>
            <a:normAutofit/>
          </a:bodyPr>
          <a:lstStyle/>
          <a:p>
            <a:endParaRPr lang="ru-RU" dirty="0"/>
          </a:p>
        </p:txBody>
      </p:sp>
      <p:sp>
        <p:nvSpPr>
          <p:cNvPr id="6" name="Текст 5"/>
          <p:cNvSpPr>
            <a:spLocks noGrp="1"/>
          </p:cNvSpPr>
          <p:nvPr>
            <p:ph type="body" sz="half" idx="3"/>
          </p:nvPr>
        </p:nvSpPr>
        <p:spPr/>
        <p:txBody>
          <a:bodyPr>
            <a:normAutofit/>
          </a:bodyPr>
          <a:lstStyle/>
          <a:p>
            <a:endParaRPr lang="ru-RU" dirty="0"/>
          </a:p>
        </p:txBody>
      </p:sp>
      <p:sp>
        <p:nvSpPr>
          <p:cNvPr id="5" name="Содержимое 4"/>
          <p:cNvSpPr>
            <a:spLocks noGrp="1"/>
          </p:cNvSpPr>
          <p:nvPr>
            <p:ph sz="quarter" idx="2"/>
          </p:nvPr>
        </p:nvSpPr>
        <p:spPr/>
        <p:txBody>
          <a:bodyPr/>
          <a:lstStyle/>
          <a:p>
            <a:pPr>
              <a:buNone/>
            </a:pPr>
            <a:r>
              <a:rPr lang="ru-RU" dirty="0" smtClean="0">
                <a:solidFill>
                  <a:schemeClr val="tx2">
                    <a:lumMod val="75000"/>
                  </a:schemeClr>
                </a:solidFill>
                <a:effectLst>
                  <a:outerShdw blurRad="38100" dist="38100" dir="2700000" algn="tl">
                    <a:srgbClr val="000000">
                      <a:alpha val="43137"/>
                    </a:srgbClr>
                  </a:outerShdw>
                </a:effectLst>
              </a:rPr>
              <a:t>Положительные стороны:</a:t>
            </a:r>
          </a:p>
          <a:p>
            <a:r>
              <a:rPr lang="ru-RU" dirty="0" smtClean="0"/>
              <a:t>Позволяет достигнуть быстрого результата</a:t>
            </a:r>
          </a:p>
          <a:p>
            <a:r>
              <a:rPr lang="ru-RU" dirty="0" smtClean="0"/>
              <a:t>Проста для применения</a:t>
            </a:r>
            <a:endParaRPr lang="ru-RU" dirty="0"/>
          </a:p>
        </p:txBody>
      </p:sp>
      <p:sp>
        <p:nvSpPr>
          <p:cNvPr id="7" name="Содержимое 6"/>
          <p:cNvSpPr>
            <a:spLocks noGrp="1"/>
          </p:cNvSpPr>
          <p:nvPr>
            <p:ph sz="quarter" idx="4"/>
          </p:nvPr>
        </p:nvSpPr>
        <p:spPr/>
        <p:txBody>
          <a:bodyPr>
            <a:normAutofit/>
          </a:bodyPr>
          <a:lstStyle/>
          <a:p>
            <a:pPr>
              <a:buNone/>
            </a:pPr>
            <a:r>
              <a:rPr lang="ru-RU" dirty="0" smtClean="0">
                <a:solidFill>
                  <a:schemeClr val="tx2">
                    <a:lumMod val="75000"/>
                  </a:schemeClr>
                </a:solidFill>
                <a:effectLst>
                  <a:outerShdw blurRad="38100" dist="38100" dir="2700000" algn="tl">
                    <a:srgbClr val="000000">
                      <a:alpha val="43137"/>
                    </a:srgbClr>
                  </a:outerShdw>
                </a:effectLst>
              </a:rPr>
              <a:t>Отрицательные стороны:</a:t>
            </a:r>
          </a:p>
          <a:p>
            <a:r>
              <a:rPr lang="ru-RU" dirty="0" smtClean="0"/>
              <a:t>Высокая текучесть кадров</a:t>
            </a:r>
          </a:p>
          <a:p>
            <a:r>
              <a:rPr lang="ru-RU" dirty="0" smtClean="0"/>
              <a:t>Снижение квалификации работников</a:t>
            </a:r>
          </a:p>
          <a:p>
            <a:r>
              <a:rPr lang="ru-RU" dirty="0" smtClean="0"/>
              <a:t>Отсутствие лояльности у подчиненных</a:t>
            </a:r>
          </a:p>
          <a:p>
            <a:r>
              <a:rPr lang="ru-RU" dirty="0" smtClean="0"/>
              <a:t>Фальсификация отчетности со стороны персонала</a:t>
            </a:r>
            <a:endParaRPr lang="ru-RU" dirty="0"/>
          </a:p>
        </p:txBody>
      </p:sp>
    </p:spTree>
  </p:cSld>
  <p:clrMapOvr>
    <a:masterClrMapping/>
  </p:clrMapOvr>
  <p:transition spd="med">
    <p:wheel spokes="3"/>
  </p:transition>
  <p:timing>
    <p:tnLst>
      <p:par>
        <p:cTn id="1" dur="indefinite" restart="never" nodeType="tmRoot"/>
      </p:par>
    </p:tnLst>
  </p:timing>
</p:sld>
</file>

<file path=ppt/theme/theme1.xml><?xml version="1.0" encoding="utf-8"?>
<a:theme xmlns:a="http://schemas.openxmlformats.org/drawingml/2006/main" name="Техническ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Другая 2">
      <a:majorFont>
        <a:latin typeface="Garamond Premr Pro Smbd"/>
        <a:ea typeface=""/>
        <a:cs typeface=""/>
      </a:majorFont>
      <a:minorFont>
        <a:latin typeface="Garamond"/>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400</TotalTime>
  <Words>763</Words>
  <Application>Microsoft Office PowerPoint</Application>
  <PresentationFormat>Экран (4:3)</PresentationFormat>
  <Paragraphs>204</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Техническая</vt:lpstr>
      <vt:lpstr>ВЛАСТЬ, ЛИДЕрСТВО И РУКОВОДСТВО</vt:lpstr>
      <vt:lpstr>Понятие лидерства</vt:lpstr>
      <vt:lpstr>Качества лидера</vt:lpstr>
      <vt:lpstr>Отличия лидера от менеджера</vt:lpstr>
      <vt:lpstr>Понятие власти</vt:lpstr>
      <vt:lpstr>Формы власти</vt:lpstr>
      <vt:lpstr>Презентация PowerPoint</vt:lpstr>
      <vt:lpstr>Презентация PowerPoint</vt:lpstr>
      <vt:lpstr>Административная власть (основанная на принуждении)</vt:lpstr>
      <vt:lpstr>Власть, основанная на вознаграждении</vt:lpstr>
      <vt:lpstr>Экспертная власть (основана на высоком профессионализме менеджера)</vt:lpstr>
      <vt:lpstr>Эталонная власть (основанная на личном примере)</vt:lpstr>
      <vt:lpstr>Законная власть</vt:lpstr>
      <vt:lpstr>Стиль руководства – это манера поведения руководителя по отношению к подчиненным. </vt:lpstr>
      <vt:lpstr>Авторитарный стиль руководства</vt:lpstr>
      <vt:lpstr>Демократический стиль руководства</vt:lpstr>
      <vt:lpstr>Либеральный стиль руководства</vt:lpstr>
      <vt:lpstr>БЛАГОДАРЮ ЗА ВНИМАНИЕ</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Customer</dc:creator>
  <cp:lastModifiedBy>Admin</cp:lastModifiedBy>
  <cp:revision>44</cp:revision>
  <dcterms:created xsi:type="dcterms:W3CDTF">2009-03-31T12:00:16Z</dcterms:created>
  <dcterms:modified xsi:type="dcterms:W3CDTF">2013-03-11T12:17:12Z</dcterms:modified>
</cp:coreProperties>
</file>