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69CF7-1358-4198-A9F6-2742FD8825A7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6DA-853C-4EB1-8DE0-EBAA9E0DA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484784"/>
            <a:ext cx="5184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Комбинаторика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</a:t>
            </a: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Опр. Событие В называют </a:t>
            </a:r>
            <a:r>
              <a:rPr lang="ru-RU" sz="2400" i="1" dirty="0" smtClean="0"/>
              <a:t>противоположным</a:t>
            </a:r>
            <a:r>
              <a:rPr lang="ru-RU" sz="2400" dirty="0" smtClean="0"/>
              <a:t> событию А, если Событие В происходит тогда и только тогда, когда не происходит событие А. Обозначение: 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580112" y="1124744"/>
          <a:ext cx="1008112" cy="458233"/>
        </p:xfrm>
        <a:graphic>
          <a:graphicData uri="http://schemas.openxmlformats.org/presentationml/2006/ole">
            <p:oleObj spid="_x0000_s6146" name="Формула" r:id="rId3" imgW="419040" imgH="1904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1844824"/>
          <a:ext cx="2560284" cy="576064"/>
        </p:xfrm>
        <a:graphic>
          <a:graphicData uri="http://schemas.openxmlformats.org/presentationml/2006/ole">
            <p:oleObj spid="_x0000_s6147" name="Формула" r:id="rId4" imgW="101592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06896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Опр. События А и В называют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несовместными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если они не могут происходить одновременно.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339752" y="5373216"/>
          <a:ext cx="3748917" cy="504056"/>
        </p:xfrm>
        <a:graphic>
          <a:graphicData uri="http://schemas.openxmlformats.org/presentationml/2006/ole">
            <p:oleObj spid="_x0000_s6148" name="Формула" r:id="rId5" imgW="15112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14908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Если события А и В несовместны, то вероятность того, что наступит или А, или В, равна </a:t>
            </a:r>
            <a:r>
              <a:rPr lang="en-US" sz="2400" dirty="0" smtClean="0"/>
              <a:t>P(A)+P(B)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Задача. Какова вероятность того, что при трёх последовательных бросаниях игрального кубика </a:t>
            </a:r>
            <a:r>
              <a:rPr lang="ru-RU" sz="2400" i="1" u="sng" dirty="0" smtClean="0"/>
              <a:t>хотя бы один раз</a:t>
            </a:r>
            <a:r>
              <a:rPr lang="ru-RU" sz="2400" dirty="0" smtClean="0"/>
              <a:t> выпадет 6?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– событие: выпадение хотя бы одной шестёрки</a:t>
            </a:r>
          </a:p>
          <a:p>
            <a:endParaRPr lang="ru-RU" sz="2400" dirty="0"/>
          </a:p>
          <a:p>
            <a:r>
              <a:rPr lang="ru-RU" dirty="0" smtClean="0"/>
              <a:t>          </a:t>
            </a:r>
            <a:r>
              <a:rPr lang="ru-RU" sz="2400" dirty="0" smtClean="0"/>
              <a:t>-противоположное событие: шестёрка вообще не выпадет ни в первый, ни во второй, ни в третий раз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99592" y="2852936"/>
          <a:ext cx="432048" cy="432048"/>
        </p:xfrm>
        <a:graphic>
          <a:graphicData uri="http://schemas.openxmlformats.org/presentationml/2006/ole">
            <p:oleObj spid="_x0000_s7170" name="Формула" r:id="rId3" imgW="164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1. Какова вероятность того, что случайным образом выбранное двузначное число будет делится на 13?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2. Какова вероятность того, что у случайным образом выбранного двузначного числа сумма цифр будет больше 15?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573016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3. Монету подбрасывают три раза. Какова вероятность того, что:</a:t>
            </a:r>
          </a:p>
          <a:p>
            <a:r>
              <a:rPr lang="ru-RU" sz="2400" dirty="0" smtClean="0"/>
              <a:t>а) в последний раз выпадет «Решка»</a:t>
            </a:r>
          </a:p>
          <a:p>
            <a:r>
              <a:rPr lang="ru-RU" sz="2400" dirty="0" smtClean="0"/>
              <a:t>б) ни разу не выпадет «Орёл»</a:t>
            </a:r>
          </a:p>
          <a:p>
            <a:r>
              <a:rPr lang="ru-RU" sz="2400" dirty="0" smtClean="0"/>
              <a:t>в)  число выпадений «орла» в два раза больше числа выпадений «Решки»</a:t>
            </a:r>
          </a:p>
          <a:p>
            <a:r>
              <a:rPr lang="ru-RU" sz="2400" dirty="0" smtClean="0"/>
              <a:t>г) при первых двух подбрасываниях результаты будут одинаковы?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3448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4. Случайным образом выбрали двузначное число. Найдите вероятность того, что оно:</a:t>
            </a:r>
          </a:p>
          <a:p>
            <a:r>
              <a:rPr lang="ru-RU" sz="2400" dirty="0" smtClean="0"/>
              <a:t>а) оканчивается нулём</a:t>
            </a:r>
          </a:p>
          <a:p>
            <a:r>
              <a:rPr lang="ru-RU" sz="2400" dirty="0" smtClean="0"/>
              <a:t>б)Состоит из одинаковых цифр</a:t>
            </a:r>
          </a:p>
          <a:p>
            <a:r>
              <a:rPr lang="ru-RU" sz="2400" dirty="0" smtClean="0"/>
              <a:t>в) больше 27 и меньше 46</a:t>
            </a:r>
          </a:p>
          <a:p>
            <a:r>
              <a:rPr lang="ru-RU" sz="2400" dirty="0" smtClean="0"/>
              <a:t>Г) не является кубом другого целого числа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284984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5. Найдите вероятность того, что при одном бросании игрального кубика выпадет:</a:t>
            </a:r>
          </a:p>
          <a:p>
            <a:r>
              <a:rPr lang="ru-RU" sz="2400" dirty="0" smtClean="0"/>
              <a:t>а) четвёрка</a:t>
            </a:r>
          </a:p>
          <a:p>
            <a:r>
              <a:rPr lang="ru-RU" sz="2400" dirty="0" smtClean="0"/>
              <a:t>б) чётное число очков</a:t>
            </a:r>
          </a:p>
          <a:p>
            <a:r>
              <a:rPr lang="ru-RU" sz="2400" dirty="0" smtClean="0"/>
              <a:t>в) число очков больше четырёх</a:t>
            </a:r>
          </a:p>
          <a:p>
            <a:r>
              <a:rPr lang="ru-RU" sz="2400" dirty="0" smtClean="0"/>
              <a:t>г) число очков, не кратно трём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65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Комбинаторика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5273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Задачи о подсчёте числа возможных комбинаций называют комбинаторными.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72816"/>
            <a:ext cx="8964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Задача 1. О числе выборок из нескольких множеств.</a:t>
            </a:r>
          </a:p>
          <a:p>
            <a:r>
              <a:rPr lang="ru-RU" sz="2000" dirty="0" smtClean="0"/>
              <a:t>Даны два множества предметов, в первом </a:t>
            </a:r>
            <a:r>
              <a:rPr lang="en-US" sz="2000" dirty="0" smtClean="0"/>
              <a:t>m </a:t>
            </a:r>
            <a:r>
              <a:rPr lang="ru-RU" sz="2000" dirty="0" smtClean="0"/>
              <a:t>элементов, второе множество содержит </a:t>
            </a:r>
            <a:r>
              <a:rPr lang="en-US" sz="2000" dirty="0" smtClean="0"/>
              <a:t>n</a:t>
            </a:r>
            <a:r>
              <a:rPr lang="ru-RU" sz="2000" dirty="0" smtClean="0"/>
              <a:t> элементов. Сколько можно составить пар элементов, выбирая по одному из каждого множества?</a:t>
            </a:r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483768" y="3321050"/>
          <a:ext cx="3744416" cy="691903"/>
        </p:xfrm>
        <a:graphic>
          <a:graphicData uri="http://schemas.openxmlformats.org/presentationml/2006/ole">
            <p:oleObj spid="_x0000_s1026" name="Формула" r:id="rId3" imgW="116820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1519" y="4077072"/>
          <a:ext cx="8892481" cy="391638"/>
        </p:xfrm>
        <a:graphic>
          <a:graphicData uri="http://schemas.openxmlformats.org/presentationml/2006/ole">
            <p:oleObj spid="_x0000_s1027" name="Формула" r:id="rId4" imgW="4902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03848" y="4581128"/>
          <a:ext cx="1990507" cy="648072"/>
        </p:xfrm>
        <a:graphic>
          <a:graphicData uri="http://schemas.openxmlformats.org/presentationml/2006/ole">
            <p:oleObj spid="_x0000_s1028" name="Формула" r:id="rId5" imgW="545760" imgH="177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75856" y="5373215"/>
          <a:ext cx="2016224" cy="925817"/>
        </p:xfrm>
        <a:graphic>
          <a:graphicData uri="http://schemas.openxmlformats.org/presentationml/2006/ole">
            <p:oleObj spid="_x0000_s1029" name="Формула" r:id="rId6" imgW="31716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12776"/>
            <a:ext cx="6624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Правило умножения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Для того чтобы найти число всех возможных исходов независимого проведения двух испытаний А и В, следует перемножить число всех исходов испытания А и число всех исходов испытания В.</a:t>
            </a:r>
          </a:p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131840" y="4005064"/>
          <a:ext cx="2016125" cy="925512"/>
        </p:xfrm>
        <a:graphic>
          <a:graphicData uri="http://schemas.openxmlformats.org/presentationml/2006/ole">
            <p:oleObj spid="_x0000_s2050" name="Формула" r:id="rId3" imgW="31716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1. На завтрак Вова может выбрать плюшку, бутерброд, пряник или кекс, а запить их он может кофе. Соком или кефиром. Сколько вариантов завтрака есть у Вовы?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57301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2. В коридоре три лампочки. Сколько имеется различных вариантов освещения, включая случай, когда все лампочки не горят?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Задача 2. Перестановки.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 семье шесть человек, а за столом в кухне шесть стульев. Было решено каждый вечер перед ужином рассаживаться на эти шесть стульев по-новому. Сколько дней члены семьи смогут делать это без повторений?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475656" y="2996952"/>
          <a:ext cx="5715635" cy="720080"/>
        </p:xfrm>
        <a:graphic>
          <a:graphicData uri="http://schemas.openxmlformats.org/presentationml/2006/ole">
            <p:oleObj spid="_x0000_s3074" name="Формула" r:id="rId3" imgW="161280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4149080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Опр. Произведение подряд идущих первых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натуральных чисел обозначают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n!</a:t>
            </a: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67744" y="5085184"/>
          <a:ext cx="4117164" cy="648072"/>
        </p:xfrm>
        <a:graphic>
          <a:graphicData uri="http://schemas.openxmlformats.org/presentationml/2006/ole">
            <p:oleObj spid="_x0000_s3075" name="Формула" r:id="rId4" imgW="1371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различных элементов можно расставить по одному на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различных мест ровно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n!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пособами.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51720" y="1772815"/>
          <a:ext cx="648072" cy="833235"/>
        </p:xfrm>
        <a:graphic>
          <a:graphicData uri="http://schemas.openxmlformats.org/presentationml/2006/ole">
            <p:oleObj spid="_x0000_s4098" name="Формула" r:id="rId3" imgW="17748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198884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-число всех перестановок множества из </a:t>
            </a:r>
            <a:r>
              <a:rPr lang="en-US" sz="2000" dirty="0" smtClean="0"/>
              <a:t>n </a:t>
            </a:r>
            <a:r>
              <a:rPr lang="ru-RU" sz="2000" dirty="0" smtClean="0"/>
              <a:t>элементов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59832" y="3212976"/>
          <a:ext cx="1944216" cy="999883"/>
        </p:xfrm>
        <a:graphic>
          <a:graphicData uri="http://schemas.openxmlformats.org/presentationml/2006/ole">
            <p:oleObj spid="_x0000_s4099" name="Формула" r:id="rId4" imgW="444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1. Сколькими способами четыре вора могут по одному разбегаться на все четыре стороны?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2. В 11 классе в среду семь уроков: алгебра, геометрия, русский язык, литература., биология, английский язык, физкультура. Сколько вариантов расписания можно составить на среду?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Простейшие вероятностные задачи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2089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1. Из цифр 1, 5, 9 случайным образом составляют трёхзначное число без повторяющихся цифр. Какова вероятность того, что получится число:</a:t>
            </a:r>
          </a:p>
          <a:p>
            <a:r>
              <a:rPr lang="ru-RU" sz="2400" dirty="0" smtClean="0"/>
              <a:t>а)  больше 500</a:t>
            </a:r>
          </a:p>
          <a:p>
            <a:r>
              <a:rPr lang="ru-RU" sz="2400" dirty="0" smtClean="0"/>
              <a:t>б)Квадратный корень из которого не больше 24</a:t>
            </a:r>
          </a:p>
          <a:p>
            <a:r>
              <a:rPr lang="ru-RU" sz="2400" dirty="0" smtClean="0"/>
              <a:t>в) кратное трём</a:t>
            </a:r>
          </a:p>
          <a:p>
            <a:r>
              <a:rPr lang="ru-RU" sz="2400" dirty="0" smtClean="0"/>
              <a:t>г) кратное девяти?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933056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Классическая вероятностная схема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Для нахождения случайного события А при проведении некоторого испытания следует: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Найти число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всех возможных исходов данного испытания;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Найти количество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N(A)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всех тех исходов испытания. В которых наступает событие А;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Найти частное             ; оно и будет равно вероятности события А.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43808" y="5805264"/>
          <a:ext cx="406400" cy="393700"/>
        </p:xfrm>
        <a:graphic>
          <a:graphicData uri="http://schemas.openxmlformats.org/presentationml/2006/ole">
            <p:oleObj spid="_x0000_s5122" name="Формула" r:id="rId3" imgW="40608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63887" y="6165304"/>
          <a:ext cx="1541807" cy="692696"/>
        </p:xfrm>
        <a:graphic>
          <a:graphicData uri="http://schemas.openxmlformats.org/presentationml/2006/ole">
            <p:oleObj spid="_x0000_s5123" name="Формула" r:id="rId4" imgW="876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Задача 2. Монету подбрасывают три раза. Какова вероятность того, что:</a:t>
            </a:r>
          </a:p>
          <a:p>
            <a:r>
              <a:rPr lang="ru-RU" sz="2400" dirty="0" smtClean="0"/>
              <a:t>а) Все три раза выпадет «решка»</a:t>
            </a:r>
          </a:p>
          <a:p>
            <a:r>
              <a:rPr lang="ru-RU" sz="2400" dirty="0" smtClean="0"/>
              <a:t>б) «Решка» выпадет в 2 раза чаще, чем «Орёл»</a:t>
            </a:r>
          </a:p>
          <a:p>
            <a:r>
              <a:rPr lang="ru-RU" sz="2400" dirty="0" smtClean="0"/>
              <a:t>в) «Орёл» выпадет в 3 раза чаще, чем «Решка»</a:t>
            </a:r>
          </a:p>
          <a:p>
            <a:r>
              <a:rPr lang="ru-RU" sz="2400" dirty="0" smtClean="0"/>
              <a:t>г) При первом и третьем подбрасывании результаты будут различны?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14096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Задача. 17 точек из 50 покрашены в синий цвет, а 13 точек из оставшихся покрашены в оранжевый цвет. Какова вероятность того, что случайным образом выбранная точка окажется: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а) синей;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б) не оранжевой;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в) окрашенной;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г) неокрашенной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768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18</cp:revision>
  <dcterms:created xsi:type="dcterms:W3CDTF">2013-04-01T11:07:29Z</dcterms:created>
  <dcterms:modified xsi:type="dcterms:W3CDTF">2014-12-07T14:45:43Z</dcterms:modified>
</cp:coreProperties>
</file>