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369CF7-1358-4198-A9F6-2742FD8825A7}" type="datetimeFigureOut">
              <a:rPr lang="ru-RU" smtClean="0"/>
              <a:pPr/>
              <a:t>07.12.2014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5B16DA-853C-4EB1-8DE0-EBAA9E0DA99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5" Type="http://schemas.openxmlformats.org/officeDocument/2006/relationships/oleObject" Target="../embeddings/oleObject14.bin"/><Relationship Id="rId4" Type="http://schemas.openxmlformats.org/officeDocument/2006/relationships/oleObject" Target="../embeddings/oleObject1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35696" y="1484784"/>
            <a:ext cx="51845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Комбинаторика</a:t>
            </a:r>
          </a:p>
          <a:p>
            <a:pPr algn="ctr"/>
            <a:r>
              <a:rPr lang="ru-RU" sz="4400" b="1" dirty="0" smtClean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класс</a:t>
            </a:r>
          </a:p>
          <a:p>
            <a:pPr algn="ctr"/>
            <a:endParaRPr lang="ru-RU" sz="44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404664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Опр. Событие В называют </a:t>
            </a:r>
            <a:r>
              <a:rPr lang="ru-RU" sz="2400" i="1" dirty="0" smtClean="0"/>
              <a:t>противоположным</a:t>
            </a:r>
            <a:r>
              <a:rPr lang="ru-RU" sz="2400" dirty="0" smtClean="0"/>
              <a:t> событию А, если Событие В происходит тогда и только тогда, когда не происходит событие А. Обозначение: </a:t>
            </a:r>
            <a:endParaRPr lang="ru-RU" sz="2400" dirty="0"/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5580112" y="1124744"/>
          <a:ext cx="1008112" cy="458233"/>
        </p:xfrm>
        <a:graphic>
          <a:graphicData uri="http://schemas.openxmlformats.org/presentationml/2006/ole">
            <p:oleObj spid="_x0000_s6146" name="Формула" r:id="rId3" imgW="419040" imgH="190440" progId="Equation.3">
              <p:embed/>
            </p:oleObj>
          </a:graphicData>
        </a:graphic>
      </p:graphicFrame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915816" y="1844824"/>
          <a:ext cx="2560284" cy="576064"/>
        </p:xfrm>
        <a:graphic>
          <a:graphicData uri="http://schemas.openxmlformats.org/presentationml/2006/ole">
            <p:oleObj spid="_x0000_s6147" name="Формула" r:id="rId4" imgW="1015920" imgH="2286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23528" y="3068960"/>
            <a:ext cx="7704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Опр. События А и В называют </a:t>
            </a:r>
            <a:r>
              <a:rPr lang="ru-RU" sz="2400" i="1" dirty="0" smtClean="0">
                <a:solidFill>
                  <a:schemeClr val="accent2">
                    <a:lumMod val="75000"/>
                  </a:schemeClr>
                </a:solidFill>
              </a:rPr>
              <a:t>несовместными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</a:rPr>
              <a:t>, если они не могут происходить одновременно.</a:t>
            </a:r>
            <a:endParaRPr lang="ru-RU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339752" y="5373216"/>
          <a:ext cx="3748917" cy="504056"/>
        </p:xfrm>
        <a:graphic>
          <a:graphicData uri="http://schemas.openxmlformats.org/presentationml/2006/ole">
            <p:oleObj spid="_x0000_s6148" name="Формула" r:id="rId5" imgW="1511280" imgH="203040" progId="Equation.3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95536" y="4149080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Если события А и В несовместны, то вероятность того, что наступит или А, или В, равна </a:t>
            </a:r>
            <a:r>
              <a:rPr lang="en-US" sz="2400" dirty="0" smtClean="0"/>
              <a:t>P(A)+P(B)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548680"/>
            <a:ext cx="748883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Задача. Какова вероятность того, что при трёх последовательных бросаниях игрального кубика </a:t>
            </a:r>
            <a:r>
              <a:rPr lang="ru-RU" sz="2400" i="1" u="sng" dirty="0" smtClean="0"/>
              <a:t>хотя бы один раз</a:t>
            </a:r>
            <a:r>
              <a:rPr lang="ru-RU" sz="2400" dirty="0" smtClean="0"/>
              <a:t> выпадет 6?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2132856"/>
            <a:ext cx="741682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А – событие: выпадение хотя бы одной шестёрки</a:t>
            </a:r>
          </a:p>
          <a:p>
            <a:endParaRPr lang="ru-RU" sz="2400" dirty="0"/>
          </a:p>
          <a:p>
            <a:r>
              <a:rPr lang="ru-RU" dirty="0" smtClean="0"/>
              <a:t>          </a:t>
            </a:r>
            <a:r>
              <a:rPr lang="ru-RU" sz="2400" dirty="0" smtClean="0"/>
              <a:t>-противоположное событие: шестёрка вообще не выпадет ни в первый, ни во второй, ни в третий раз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899592" y="2852936"/>
          <a:ext cx="432048" cy="432048"/>
        </p:xfrm>
        <a:graphic>
          <a:graphicData uri="http://schemas.openxmlformats.org/presentationml/2006/ole">
            <p:oleObj spid="_x0000_s7170" name="Формула" r:id="rId3" imgW="1648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62068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1. Какова вероятность того, что случайным образом выбранное двузначное число будет делится на 13?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67544" y="1988840"/>
            <a:ext cx="82809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2. Какова вероятность того, что у случайным образом выбранного двузначного числа сумма цифр будет больше 15?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95536" y="3573016"/>
            <a:ext cx="835292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3. Монету подбрасывают три раза. Какова вероятность того, что:</a:t>
            </a:r>
          </a:p>
          <a:p>
            <a:r>
              <a:rPr lang="ru-RU" sz="2400" dirty="0" smtClean="0"/>
              <a:t>а) в последний раз выпадет «Решка»</a:t>
            </a:r>
          </a:p>
          <a:p>
            <a:r>
              <a:rPr lang="ru-RU" sz="2400" dirty="0" smtClean="0"/>
              <a:t>б) ни разу не выпадет «Орёл»</a:t>
            </a:r>
          </a:p>
          <a:p>
            <a:r>
              <a:rPr lang="ru-RU" sz="2400" dirty="0" smtClean="0"/>
              <a:t>в)  число выпадений «орла» в два раза больше числа выпадений «Решки»</a:t>
            </a:r>
          </a:p>
          <a:p>
            <a:r>
              <a:rPr lang="ru-RU" sz="2400" dirty="0" smtClean="0"/>
              <a:t>г) при первых двух подбрасываниях результаты будут одинаковы?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404664"/>
            <a:ext cx="73448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4. Случайным образом выбрали двузначное число. Найдите вероятность того, что оно:</a:t>
            </a:r>
          </a:p>
          <a:p>
            <a:r>
              <a:rPr lang="ru-RU" sz="2400" dirty="0" smtClean="0"/>
              <a:t>а) оканчивается нулём</a:t>
            </a:r>
          </a:p>
          <a:p>
            <a:r>
              <a:rPr lang="ru-RU" sz="2400" dirty="0" smtClean="0"/>
              <a:t>б)Состоит из одинаковых цифр</a:t>
            </a:r>
          </a:p>
          <a:p>
            <a:r>
              <a:rPr lang="ru-RU" sz="2400" dirty="0" smtClean="0"/>
              <a:t>в) больше 27 и меньше 46</a:t>
            </a:r>
          </a:p>
          <a:p>
            <a:r>
              <a:rPr lang="ru-RU" sz="2400" dirty="0" smtClean="0"/>
              <a:t>Г) не является кубом другого целого числа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827584" y="3284984"/>
            <a:ext cx="698477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5. Найдите вероятность того, что при одном бросании игрального кубика выпадет:</a:t>
            </a:r>
          </a:p>
          <a:p>
            <a:r>
              <a:rPr lang="ru-RU" sz="2400" dirty="0" smtClean="0"/>
              <a:t>а) четвёрка</a:t>
            </a:r>
          </a:p>
          <a:p>
            <a:r>
              <a:rPr lang="ru-RU" sz="2400" dirty="0" smtClean="0"/>
              <a:t>б) чётное число очков</a:t>
            </a:r>
          </a:p>
          <a:p>
            <a:r>
              <a:rPr lang="ru-RU" sz="2400" dirty="0" smtClean="0"/>
              <a:t>в) число очков больше четырёх</a:t>
            </a:r>
          </a:p>
          <a:p>
            <a:r>
              <a:rPr lang="ru-RU" sz="2400" dirty="0" smtClean="0"/>
              <a:t>г) число очков, не кратно трём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332656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Комбинаторика</a:t>
            </a: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0" y="1052736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solidFill>
                  <a:schemeClr val="accent1">
                    <a:lumMod val="75000"/>
                  </a:schemeClr>
                </a:solidFill>
              </a:rPr>
              <a:t>Задачи о подсчёте числа возможных комбинаций называют комбинаторными.</a:t>
            </a:r>
            <a:endParaRPr lang="ru-RU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79512" y="1772816"/>
            <a:ext cx="8964488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Задача 1. О числе выборок из нескольких множеств.</a:t>
            </a:r>
          </a:p>
          <a:p>
            <a:r>
              <a:rPr lang="ru-RU" sz="2000" dirty="0" smtClean="0"/>
              <a:t>Даны два множества предметов, в первом </a:t>
            </a:r>
            <a:r>
              <a:rPr lang="en-US" sz="2000" dirty="0" smtClean="0"/>
              <a:t>m </a:t>
            </a:r>
            <a:r>
              <a:rPr lang="ru-RU" sz="2000" dirty="0" smtClean="0"/>
              <a:t>элементов, второе множество содержит </a:t>
            </a:r>
            <a:r>
              <a:rPr lang="en-US" sz="2000" dirty="0" smtClean="0"/>
              <a:t>n</a:t>
            </a:r>
            <a:r>
              <a:rPr lang="ru-RU" sz="2000" dirty="0" smtClean="0"/>
              <a:t> элементов. Сколько можно составить пар элементов, выбирая по одному из каждого множества?</a:t>
            </a:r>
          </a:p>
          <a:p>
            <a:endParaRPr lang="ru-RU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2483768" y="3321050"/>
          <a:ext cx="3744416" cy="691903"/>
        </p:xfrm>
        <a:graphic>
          <a:graphicData uri="http://schemas.openxmlformats.org/presentationml/2006/ole">
            <p:oleObj spid="_x0000_s1026" name="Формула" r:id="rId3" imgW="1168200" imgH="215640" progId="Equation.3">
              <p:embed/>
            </p:oleObj>
          </a:graphicData>
        </a:graphic>
      </p:graphicFrame>
      <p:graphicFrame>
        <p:nvGraphicFramePr>
          <p:cNvPr id="8" name="Объект 7"/>
          <p:cNvGraphicFramePr>
            <a:graphicFrameLocks noChangeAspect="1"/>
          </p:cNvGraphicFramePr>
          <p:nvPr/>
        </p:nvGraphicFramePr>
        <p:xfrm>
          <a:off x="251519" y="4077072"/>
          <a:ext cx="8892481" cy="391638"/>
        </p:xfrm>
        <a:graphic>
          <a:graphicData uri="http://schemas.openxmlformats.org/presentationml/2006/ole">
            <p:oleObj spid="_x0000_s1027" name="Формула" r:id="rId4" imgW="4902120" imgH="215640" progId="Equation.3">
              <p:embed/>
            </p:oleObj>
          </a:graphicData>
        </a:graphic>
      </p:graphicFrame>
      <p:graphicFrame>
        <p:nvGraphicFramePr>
          <p:cNvPr id="9" name="Объект 8"/>
          <p:cNvGraphicFramePr>
            <a:graphicFrameLocks noChangeAspect="1"/>
          </p:cNvGraphicFramePr>
          <p:nvPr/>
        </p:nvGraphicFramePr>
        <p:xfrm>
          <a:off x="3203848" y="4581128"/>
          <a:ext cx="1990507" cy="648072"/>
        </p:xfrm>
        <a:graphic>
          <a:graphicData uri="http://schemas.openxmlformats.org/presentationml/2006/ole">
            <p:oleObj spid="_x0000_s1028" name="Формула" r:id="rId5" imgW="545760" imgH="177480" progId="Equation.3">
              <p:embed/>
            </p:oleObj>
          </a:graphicData>
        </a:graphic>
      </p:graphicFrame>
      <p:graphicFrame>
        <p:nvGraphicFramePr>
          <p:cNvPr id="10" name="Объект 9"/>
          <p:cNvGraphicFramePr>
            <a:graphicFrameLocks noChangeAspect="1"/>
          </p:cNvGraphicFramePr>
          <p:nvPr/>
        </p:nvGraphicFramePr>
        <p:xfrm>
          <a:off x="3275856" y="5373215"/>
          <a:ext cx="2016224" cy="925817"/>
        </p:xfrm>
        <a:graphic>
          <a:graphicData uri="http://schemas.openxmlformats.org/presentationml/2006/ole">
            <p:oleObj spid="_x0000_s1029" name="Формула" r:id="rId6" imgW="31716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412776"/>
            <a:ext cx="662473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u="sng" dirty="0" smtClean="0">
                <a:solidFill>
                  <a:schemeClr val="accent1">
                    <a:lumMod val="75000"/>
                  </a:schemeClr>
                </a:solidFill>
              </a:rPr>
              <a:t>Правило умножения</a:t>
            </a:r>
          </a:p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Для того чтобы найти число всех возможных исходов независимого проведения двух испытаний А и В, следует перемножить число всех исходов испытания А и число всех исходов испытания В.</a:t>
            </a:r>
          </a:p>
          <a:p>
            <a:endParaRPr lang="ru-RU" dirty="0"/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3131840" y="4005064"/>
          <a:ext cx="2016125" cy="925512"/>
        </p:xfrm>
        <a:graphic>
          <a:graphicData uri="http://schemas.openxmlformats.org/presentationml/2006/ole">
            <p:oleObj spid="_x0000_s2050" name="Формула" r:id="rId3" imgW="317160" imgH="139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1052736"/>
            <a:ext cx="7200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1. На завтрак Вова может выбрать плюшку, бутерброд, пряник или кекс, а запить их он может кофе. Соком или кефиром. Сколько вариантов завтрака есть у Вовы?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3573016"/>
            <a:ext cx="66967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2. В коридоре три лампочки. Сколько имеется различных вариантов освещения, включая случай, когда все лампочки не горят?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3528" y="692696"/>
            <a:ext cx="80648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Задача 2. Перестановки.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 семье шесть человек, а за столом в кухне шесть стульев. Было решено каждый вечер перед ужином рассаживаться на эти шесть стульев по-новому. Сколько дней члены семьи смогут делать это без повторений?</a:t>
            </a:r>
          </a:p>
          <a:p>
            <a:endParaRPr lang="ru-RU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Объект 2"/>
          <p:cNvGraphicFramePr>
            <a:graphicFrameLocks noChangeAspect="1"/>
          </p:cNvGraphicFramePr>
          <p:nvPr/>
        </p:nvGraphicFramePr>
        <p:xfrm>
          <a:off x="1475656" y="2996952"/>
          <a:ext cx="5715635" cy="720080"/>
        </p:xfrm>
        <a:graphic>
          <a:graphicData uri="http://schemas.openxmlformats.org/presentationml/2006/ole">
            <p:oleObj spid="_x0000_s3074" name="Формула" r:id="rId3" imgW="1612800" imgH="203040" progId="Equation.3">
              <p:embed/>
            </p:oleObj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539552" y="4149080"/>
            <a:ext cx="777686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Опр. Произведение подряд идущих первых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натуральных чисел обозначают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n!</a:t>
            </a:r>
          </a:p>
          <a:p>
            <a:pPr algn="ctr"/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5" name="Объект 4"/>
          <p:cNvGraphicFramePr>
            <a:graphicFrameLocks noChangeAspect="1"/>
          </p:cNvGraphicFramePr>
          <p:nvPr/>
        </p:nvGraphicFramePr>
        <p:xfrm>
          <a:off x="2267744" y="5085184"/>
          <a:ext cx="4117164" cy="648072"/>
        </p:xfrm>
        <a:graphic>
          <a:graphicData uri="http://schemas.openxmlformats.org/presentationml/2006/ole">
            <p:oleObj spid="_x0000_s3075" name="Формула" r:id="rId4" imgW="1371600" imgH="215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20688"/>
            <a:ext cx="80648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различных элементов можно расставить по одному на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различных мест ровно </a:t>
            </a:r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n! </a:t>
            </a:r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</a:t>
            </a:r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</a:rPr>
              <a:t>пособами.</a:t>
            </a:r>
            <a:endParaRPr lang="ru-RU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2051720" y="1772815"/>
          <a:ext cx="648072" cy="833235"/>
        </p:xfrm>
        <a:graphic>
          <a:graphicData uri="http://schemas.openxmlformats.org/presentationml/2006/ole">
            <p:oleObj spid="_x0000_s4098" name="Формула" r:id="rId3" imgW="177480" imgH="228600" progId="Equation.3">
              <p:embed/>
            </p:oleObj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627784" y="1988840"/>
            <a:ext cx="63367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-число всех перестановок множества из </a:t>
            </a:r>
            <a:r>
              <a:rPr lang="en-US" sz="2000" dirty="0" smtClean="0"/>
              <a:t>n </a:t>
            </a:r>
            <a:r>
              <a:rPr lang="ru-RU" sz="2000" dirty="0" smtClean="0"/>
              <a:t>элементов</a:t>
            </a:r>
            <a:endParaRPr lang="ru-RU" sz="2000" dirty="0"/>
          </a:p>
        </p:txBody>
      </p:sp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059832" y="3212976"/>
          <a:ext cx="1944216" cy="999883"/>
        </p:xfrm>
        <a:graphic>
          <a:graphicData uri="http://schemas.openxmlformats.org/presentationml/2006/ole">
            <p:oleObj spid="_x0000_s4099" name="Формула" r:id="rId4" imgW="44424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99592" y="836712"/>
            <a:ext cx="705678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1. Сколькими способами четыре вора могут по одному разбегаться на все четыре стороны?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611560" y="2636912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2. В 11 классе в среду семь уроков: алгебра, геометрия, русский язык, литература., биология, английский язык, физкультура. Сколько вариантов расписания можно составить на среду?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xit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332656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accent1">
                    <a:lumMod val="75000"/>
                  </a:schemeClr>
                </a:solidFill>
              </a:rPr>
              <a:t>Простейшие вероятностные задачи</a:t>
            </a: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23528" y="1124744"/>
            <a:ext cx="8208912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Задача 1. Из цифр 1, 5, 9 случайным образом составляют трёхзначное число без повторяющихся цифр. Какова вероятность того, что получится число:</a:t>
            </a:r>
          </a:p>
          <a:p>
            <a:r>
              <a:rPr lang="ru-RU" sz="2400" dirty="0" smtClean="0"/>
              <a:t>а)  больше 500</a:t>
            </a:r>
          </a:p>
          <a:p>
            <a:r>
              <a:rPr lang="ru-RU" sz="2400" dirty="0" smtClean="0"/>
              <a:t>б)Квадратный корень из которого не больше 24</a:t>
            </a:r>
          </a:p>
          <a:p>
            <a:r>
              <a:rPr lang="ru-RU" sz="2400" dirty="0" smtClean="0"/>
              <a:t>в) кратное трём</a:t>
            </a:r>
          </a:p>
          <a:p>
            <a:r>
              <a:rPr lang="ru-RU" sz="2400" dirty="0" smtClean="0"/>
              <a:t>г) кратное девяти?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539552" y="3933056"/>
            <a:ext cx="7848872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solidFill>
                  <a:schemeClr val="accent1">
                    <a:lumMod val="75000"/>
                  </a:schemeClr>
                </a:solidFill>
              </a:rPr>
              <a:t>Классическая вероятностная схема</a:t>
            </a:r>
          </a:p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Для нахождения случайного события А при проведении некоторого испытания следует: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Найти число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N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 всех возможных исходов данного испытания;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Найти количество </a:t>
            </a:r>
            <a:r>
              <a:rPr lang="en-US" sz="2000" b="1" dirty="0" smtClean="0">
                <a:solidFill>
                  <a:schemeClr val="accent1">
                    <a:lumMod val="75000"/>
                  </a:schemeClr>
                </a:solidFill>
              </a:rPr>
              <a:t>N(A)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всех тех исходов испытания. В которых наступает событие А;</a:t>
            </a:r>
          </a:p>
          <a:p>
            <a:pPr marL="457200" indent="-457200">
              <a:buAutoNum type="arabicParenR"/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Найти частное             ; оно и будет равно вероятности события А.</a:t>
            </a:r>
            <a:endParaRPr lang="ru-RU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2843808" y="5805264"/>
          <a:ext cx="406400" cy="393700"/>
        </p:xfrm>
        <a:graphic>
          <a:graphicData uri="http://schemas.openxmlformats.org/presentationml/2006/ole">
            <p:oleObj spid="_x0000_s5122" name="Формула" r:id="rId3" imgW="406080" imgH="39348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3563887" y="6165304"/>
          <a:ext cx="1541807" cy="692696"/>
        </p:xfrm>
        <a:graphic>
          <a:graphicData uri="http://schemas.openxmlformats.org/presentationml/2006/ole">
            <p:oleObj spid="_x0000_s5123" name="Формула" r:id="rId4" imgW="87624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332656"/>
            <a:ext cx="741682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Задача 2. Монету подбрасывают три раза. Какова вероятность того, что:</a:t>
            </a:r>
          </a:p>
          <a:p>
            <a:r>
              <a:rPr lang="ru-RU" sz="2400" dirty="0" smtClean="0"/>
              <a:t>а) Все три раза выпадет «решка»</a:t>
            </a:r>
          </a:p>
          <a:p>
            <a:r>
              <a:rPr lang="ru-RU" sz="2400" dirty="0" smtClean="0"/>
              <a:t>б) «Решка» выпадет в 2 раза чаще, чем «Орёл»</a:t>
            </a:r>
          </a:p>
          <a:p>
            <a:r>
              <a:rPr lang="ru-RU" sz="2400" dirty="0" smtClean="0"/>
              <a:t>в) «Орёл» выпадет в 3 раза чаще, чем «Решка»</a:t>
            </a:r>
          </a:p>
          <a:p>
            <a:r>
              <a:rPr lang="ru-RU" sz="2400" dirty="0" smtClean="0"/>
              <a:t>г) При первом и третьем подбрасывании результаты будут различны?</a:t>
            </a:r>
            <a:endParaRPr lang="ru-RU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683568" y="3140968"/>
            <a:ext cx="7704856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Задача. 17 точек из 50 покрашены в синий цвет, а 13 точек из оставшихся покрашены в оранжевый цвет. Какова вероятность того, что случайным образом выбранная точка окажется: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а) синей;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б) не оранжевой;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в) окрашенной;</a:t>
            </a:r>
          </a:p>
          <a:p>
            <a:r>
              <a:rPr lang="ru-RU" sz="2400" b="1" dirty="0" smtClean="0">
                <a:solidFill>
                  <a:schemeClr val="accent2">
                    <a:lumMod val="75000"/>
                  </a:schemeClr>
                </a:solidFill>
              </a:rPr>
              <a:t>г) неокрашенной</a:t>
            </a:r>
            <a:endParaRPr lang="ru-RU" sz="24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1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4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768</Words>
  <Application>Microsoft Office PowerPoint</Application>
  <PresentationFormat>Экран (4:3)</PresentationFormat>
  <Paragraphs>62</Paragraphs>
  <Slides>13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Тема Office</vt:lpstr>
      <vt:lpstr>Формула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Олег</dc:creator>
  <cp:lastModifiedBy>Олег</cp:lastModifiedBy>
  <cp:revision>18</cp:revision>
  <dcterms:created xsi:type="dcterms:W3CDTF">2013-04-01T11:07:29Z</dcterms:created>
  <dcterms:modified xsi:type="dcterms:W3CDTF">2014-12-07T14:45:43Z</dcterms:modified>
</cp:coreProperties>
</file>