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dirty="0"/>
                      <a:t>близко
34%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400" dirty="0"/>
                      <a:t>недалеко
50%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2"/>
              <c:layout>
                <c:manualLayout>
                  <c:x val="0.16309817988798106"/>
                  <c:y val="0.16903226481328917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/>
                      <a:t>далеко
16%</a:t>
                    </a:r>
                  </a:p>
                </c:rich>
              </c:tx>
              <c:dLblPos val="bestFit"/>
              <c:showCatName val="1"/>
              <c:showPercent val="1"/>
            </c:dLbl>
            <c:dLblPos val="ctr"/>
            <c:showCatName val="1"/>
            <c:showPercent val="1"/>
            <c:showLeaderLines val="1"/>
          </c:dLbls>
          <c:cat>
            <c:strRef>
              <c:f>Лист1!$B$2:$B$4</c:f>
              <c:strCache>
                <c:ptCount val="3"/>
                <c:pt idx="0">
                  <c:v>близко</c:v>
                </c:pt>
                <c:pt idx="1">
                  <c:v>недалеко</c:v>
                </c:pt>
                <c:pt idx="2">
                  <c:v>далеко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0.34</c:v>
                </c:pt>
                <c:pt idx="1">
                  <c:v>0.5</c:v>
                </c:pt>
                <c:pt idx="2">
                  <c:v>0.16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F5FF-8B96-4800-BA00-1BD24FB20DA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5103-4DE4-426B-9B11-2CD36AD01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8478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Статистика – дизайн информации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278092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9 класс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54868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Статистика – дизайн информации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i="1" dirty="0" smtClean="0"/>
              <a:t>У 50 работников городского предприятия попросили оценить время, которое они в среднем тратим на проезд от дома до работы. Получились следующие данные в минутах  ( с точностью до 10 минут)</a:t>
            </a:r>
            <a:endParaRPr lang="ru-RU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100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80	90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100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90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90	80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120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60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44522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Близко:  10; 20 или 30 минут</a:t>
            </a:r>
          </a:p>
          <a:p>
            <a:r>
              <a:rPr lang="ru-RU" dirty="0" smtClean="0"/>
              <a:t>Недалеко: 40; 50 или 60 минут</a:t>
            </a:r>
          </a:p>
          <a:p>
            <a:r>
              <a:rPr lang="ru-RU" dirty="0" smtClean="0"/>
              <a:t>Далеко:  более часа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924944"/>
          <a:ext cx="8280920" cy="364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912101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Варианта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Сумма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21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близко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недалеко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далеко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Кратность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25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Частота,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62068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Опр.2. Если среди всех данных конкретного измерения одна из вариант встретилась ровно </a:t>
            </a:r>
            <a:r>
              <a:rPr lang="en-US" sz="2000" dirty="0" smtClean="0"/>
              <a:t>k </a:t>
            </a:r>
            <a:r>
              <a:rPr lang="ru-RU" sz="2000" dirty="0" smtClean="0"/>
              <a:t> раз, то число </a:t>
            </a:r>
            <a:r>
              <a:rPr lang="en-US" sz="2000" dirty="0" smtClean="0"/>
              <a:t>k</a:t>
            </a:r>
            <a:r>
              <a:rPr lang="ru-RU" sz="2000" dirty="0" smtClean="0"/>
              <a:t> называют</a:t>
            </a:r>
            <a:r>
              <a:rPr lang="ru-RU" sz="2000" u="sng" dirty="0" smtClean="0"/>
              <a:t> кратностью</a:t>
            </a:r>
            <a:r>
              <a:rPr lang="ru-RU" sz="2000" dirty="0" smtClean="0"/>
              <a:t> этой варианты измерения.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Опр. 1. </a:t>
            </a:r>
            <a:r>
              <a:rPr lang="ru-RU" sz="2000" u="sng" dirty="0" smtClean="0"/>
              <a:t>Варианта измерения </a:t>
            </a:r>
            <a:r>
              <a:rPr lang="ru-RU" sz="2000" dirty="0" smtClean="0"/>
              <a:t>– один из результатов этого измерения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Опр. 3. 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11760" y="1700808"/>
          <a:ext cx="2950005" cy="720080"/>
        </p:xfrm>
        <a:graphic>
          <a:graphicData uri="http://schemas.openxmlformats.org/presentationml/2006/ole">
            <p:oleObj spid="_x0000_s1026" name="Формула" r:id="rId3" imgW="161280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03648" y="18448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Частота</a:t>
            </a:r>
            <a:endParaRPr lang="ru-RU" sz="2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187624" y="620688"/>
          <a:ext cx="71287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Числовые характеристики данных измерений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26876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Размах измерения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разность между максимальной и минимальной вариантами</a:t>
            </a:r>
          </a:p>
          <a:p>
            <a:pPr marL="457200" indent="-4572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		120 – 10=110 минут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99695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u="sng" dirty="0" smtClean="0"/>
              <a:t>Мода измерения </a:t>
            </a:r>
            <a:r>
              <a:rPr lang="ru-RU" sz="2400" dirty="0" smtClean="0"/>
              <a:t>– та варианта. Которая в измерении встретилась чаще других</a:t>
            </a:r>
            <a:r>
              <a:rPr lang="ru-RU" sz="2400" u="sng" dirty="0" smtClean="0"/>
              <a:t> </a:t>
            </a:r>
          </a:p>
          <a:p>
            <a:r>
              <a:rPr lang="ru-RU" sz="2400" dirty="0" smtClean="0"/>
              <a:t>                          50 минут (10 работников) </a:t>
            </a:r>
            <a:r>
              <a:rPr lang="ru-RU" sz="2400" u="sng" dirty="0" smtClean="0"/>
              <a:t> </a:t>
            </a:r>
            <a:endParaRPr lang="ru-RU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93096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sz="2400" u="sng" dirty="0" smtClean="0"/>
              <a:t>. Среднее значение </a:t>
            </a:r>
            <a:r>
              <a:rPr lang="ru-RU" sz="2400" dirty="0" smtClean="0"/>
              <a:t>– среднее арифметическое: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Просуммировать все данные измерения;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Полученную сумму разделить на количество данных</a:t>
            </a:r>
          </a:p>
          <a:p>
            <a:pPr marL="457200" indent="-457200"/>
            <a:r>
              <a:rPr lang="ru-RU" sz="2400" dirty="0" smtClean="0"/>
              <a:t>					или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Каждую варианту умножить на её частоту ;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Сложить полученные произведения</a:t>
            </a:r>
          </a:p>
          <a:p>
            <a:pPr marL="457200" indent="-457200" algn="ctr"/>
            <a:r>
              <a:rPr lang="ru-RU" sz="2400" dirty="0" smtClean="0"/>
              <a:t>48 минут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2068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На вступительном экзамене по математике можно получить от 0 до 10 баллов. Сорок абитуриентов получили такие оценки: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8820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	7	7	8	9	2	10	6	5	6</a:t>
            </a:r>
          </a:p>
          <a:p>
            <a:r>
              <a:rPr lang="ru-RU" sz="2000" dirty="0" smtClean="0"/>
              <a:t>7	3	7	9	9	2	3	2	6	6</a:t>
            </a:r>
          </a:p>
          <a:p>
            <a:r>
              <a:rPr lang="ru-RU" sz="2000" dirty="0" smtClean="0"/>
              <a:t>6	7	8	8	2	6	7	9	7	5</a:t>
            </a:r>
          </a:p>
          <a:p>
            <a:r>
              <a:rPr lang="ru-RU" sz="2000" dirty="0" smtClean="0"/>
              <a:t>9	8	2	6	6	3	7	7	6	6	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29309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а) Составить общий ряд данных; упорядочить и сгруппировать полученные оценки</a:t>
            </a:r>
          </a:p>
          <a:p>
            <a:r>
              <a:rPr lang="ru-RU" sz="2000" dirty="0" smtClean="0"/>
              <a:t>б) составить таблицы распределения данных и распределения частот</a:t>
            </a:r>
          </a:p>
          <a:p>
            <a:r>
              <a:rPr lang="ru-RU" sz="2000" dirty="0" smtClean="0"/>
              <a:t>в) Построить графики распределения данных и распределения частот </a:t>
            </a:r>
          </a:p>
          <a:p>
            <a:r>
              <a:rPr lang="ru-RU" sz="2000" dirty="0" smtClean="0"/>
              <a:t>г) Найти размах, моду и среднее измерения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186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11</cp:revision>
  <dcterms:created xsi:type="dcterms:W3CDTF">2013-04-15T14:11:47Z</dcterms:created>
  <dcterms:modified xsi:type="dcterms:W3CDTF">2014-12-07T14:43:28Z</dcterms:modified>
</cp:coreProperties>
</file>