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7" r:id="rId9"/>
    <p:sldId id="263" r:id="rId10"/>
    <p:sldId id="264" r:id="rId11"/>
    <p:sldId id="266" r:id="rId12"/>
    <p:sldId id="269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7A552-A7FD-4769-8802-0F2A1C45A28E}" type="datetimeFigureOut">
              <a:rPr lang="ru-RU" smtClean="0"/>
              <a:pPr/>
              <a:t>08.02.2002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104CA-1A3B-4FA5-80CC-DF36A3BC38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C467EB-B5DF-46F0-B7AF-14BEAECC0CE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127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EAE1BD-8A73-41D8-8100-D1956AFD728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B83C04-9D91-4696-9A1B-864B1F3E292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F8E8803-F698-45AA-9391-A4C57BFD53E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676400" y="1981200"/>
            <a:ext cx="7010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676400" y="4114800"/>
            <a:ext cx="7010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F54BD59-65CF-4965-8E51-DB7F6A033D8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676400" y="1981200"/>
            <a:ext cx="3429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676400" y="4114800"/>
            <a:ext cx="3429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5257800" y="1981200"/>
            <a:ext cx="3429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A8E76AE-52F4-4926-B5ED-BA492A200DF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C8EAEB8-4C68-4FBF-B1E1-8AC87E507DD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676400" y="1981200"/>
            <a:ext cx="3429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57800" y="1981200"/>
            <a:ext cx="3429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1676400" y="4114800"/>
            <a:ext cx="7010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0AB609C-4CE3-4329-8463-AD78EB605F4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57800" y="1981200"/>
            <a:ext cx="3429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257800" y="4114800"/>
            <a:ext cx="3429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1CDE006-0685-469E-BDAE-ED9DA5D30DD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838446-A8CD-4722-BFBF-4FBA73EA3CF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C710F8-9B20-4F12-9762-95D7C4439DB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9BE2C6-2C96-448D-86EA-287BAF42C70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6A9BD5-4FEC-4C48-908E-7ACD0502F74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7288EE-AEFE-441D-AA18-CDEA2EA846D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EE762E-57EF-400C-A568-DBF17CCB1EC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D33BC0-1630-4136-8131-B18DD0DD3FA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2A763F-176E-47E8-94A0-C6CCE853FAA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70AD726-78D4-4421-A835-E3E9475DF89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024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6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</p:sldLayoutIdLst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4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commons.wikimedia.org/w/index.php?title=File:Lobachevsky.jpg&amp;filetimestamp=20110821143031&amp;uselang=ru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commons.wikimedia.org/w/index.php?title=File:LineOnHyper.svg&amp;filetimestamp=20080911131240&amp;uselang=ru" TargetMode="External"/><Relationship Id="rId1" Type="http://schemas.openxmlformats.org/officeDocument/2006/relationships/slideLayout" Target="../slideLayouts/slideLayout14.xml"/><Relationship Id="rId6" Type="http://schemas.openxmlformats.org/officeDocument/2006/relationships/image" Target="http://upload.wikimedia.org/wikipedia/commons/thumb/3/3d/PseudoSphere.jpg/200px-PseudoSphere.jpg" TargetMode="External"/><Relationship Id="rId5" Type="http://schemas.openxmlformats.org/officeDocument/2006/relationships/image" Target="../media/image13.jpeg"/><Relationship Id="rId4" Type="http://schemas.openxmlformats.org/officeDocument/2006/relationships/hyperlink" Target="http://commons.wikimedia.org/wiki/File:PseudoSphere.jpg?uselang=ru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4.jpeg"/><Relationship Id="rId7" Type="http://schemas.openxmlformats.org/officeDocument/2006/relationships/image" Target="../media/image16.jpeg"/><Relationship Id="rId2" Type="http://schemas.openxmlformats.org/officeDocument/2006/relationships/hyperlink" Target="http://commons.wikimedia.org/w/index.php?title=File:Bust_of_Nikolai_Lobachevsky_by_Andrey_Kikin.jpg&amp;filetimestamp=20090409165109&amp;uselang=ru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commons.wikimedia.org/w/index.php?title=File:Stamp_of_USSR_1890.jpg&amp;filetimestamp=20110122215805&amp;uselang=ru" TargetMode="External"/><Relationship Id="rId5" Type="http://schemas.openxmlformats.org/officeDocument/2006/relationships/image" Target="../media/image15.jpeg"/><Relationship Id="rId4" Type="http://schemas.openxmlformats.org/officeDocument/2006/relationships/hyperlink" Target="http://commons.wikimedia.org/w/index.php?title=File:Stamp_of_USSR_1628g.jpg&amp;filetimestamp=20110129134222&amp;uselang=ru" TargetMode="External"/><Relationship Id="rId9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commons.wikimedia.org/w/index.php?title=File:Celebrating_the_birthday_of_Lobachevsky.JPG&amp;filetimestamp=20120620130347&amp;uselang=ru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ru.wikipedia.org/w/index.php?title=%D0%A4%D0%B0%D0%B9%D0%BB:Martin_Bartels.jpg&amp;filetimestamp=20081002102153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commons.wikimedia.org/w/index.php?title=File:Kazan_University,_1832.jpg&amp;filetimestamp=20110709225142&amp;uselang=ru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commons.wikimedia.org/w/index.php?title=File:Nikolay_Ivanovich_Lobachevsky.jpeg&amp;filetimestamp=20100629160517&amp;uselang=ru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ru.wikipedia.org/w/index.php?title=%D0%A4%D0%B0%D0%B9%D0%BB:VoobrGeom.jpg&amp;filetimestamp=20080207132624" TargetMode="Externa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/index.php?title=File:Lobachevsky._Commemorative_plaque.JPG&amp;filetimestamp=20080520173517&amp;uselang=ru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ru.wikipedia.org/w/index.php?title=%D0%A4%D0%B0%D0%B9%D0%BB:Lobachevsky_05.jpg&amp;filetimestamp=20110128124125" TargetMode="Externa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png"/><Relationship Id="rId4" Type="http://schemas.openxmlformats.org/officeDocument/2006/relationships/hyperlink" Target="http://commons.wikimedia.org/w/index.php?title=File:Gerb_Lobachevsky.gif&amp;filetimestamp=20100825075329&amp;uselang=ru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commons.wikimedia.org/wiki/File:Hyperbolic.svg?uselang=ru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http://upload.wikimedia.org/wikipedia/commons/thumb/1/1d/Hyperbolic.svg/220px-Hyperbolic.svg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483768" y="764704"/>
            <a:ext cx="5867400" cy="1800225"/>
          </a:xfrm>
        </p:spPr>
        <p:txBody>
          <a:bodyPr/>
          <a:lstStyle/>
          <a:p>
            <a:r>
              <a:rPr lang="ru-RU" dirty="0">
                <a:solidFill>
                  <a:srgbClr val="7030A0"/>
                </a:solidFill>
              </a:rPr>
              <a:t>Николай Иванович</a:t>
            </a:r>
            <a:br>
              <a:rPr lang="ru-RU" dirty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     Лобачевский</a:t>
            </a:r>
          </a:p>
        </p:txBody>
      </p:sp>
      <p:pic>
        <p:nvPicPr>
          <p:cNvPr id="2053" name="Рисунок 12" descr="http://upload.wikimedia.org/wikipedia/commons/thumb/0/0e/Lobachevsky.jpg/250px-Lobachevsk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63888" y="2708920"/>
            <a:ext cx="2527300" cy="337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3" name="Rectangle 7"/>
          <p:cNvSpPr>
            <a:spLocks noGrp="1" noChangeArrowheads="1"/>
          </p:cNvSpPr>
          <p:nvPr>
            <p:ph type="title"/>
          </p:nvPr>
        </p:nvSpPr>
        <p:spPr>
          <a:xfrm>
            <a:off x="1547813" y="476250"/>
            <a:ext cx="7138987" cy="1223963"/>
          </a:xfrm>
        </p:spPr>
        <p:txBody>
          <a:bodyPr/>
          <a:lstStyle/>
          <a:p>
            <a:r>
              <a:rPr lang="ru-RU" sz="3500" dirty="0">
                <a:solidFill>
                  <a:srgbClr val="7030A0"/>
                </a:solidFill>
              </a:rPr>
              <a:t>Модели геометрии Лобачевского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sz="half" idx="3"/>
          </p:nvPr>
        </p:nvSpPr>
        <p:spPr>
          <a:xfrm>
            <a:off x="2484438" y="1557338"/>
            <a:ext cx="6480175" cy="48244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dirty="0"/>
              <a:t>       </a:t>
            </a:r>
            <a:r>
              <a:rPr lang="ru-RU" sz="2400" dirty="0">
                <a:solidFill>
                  <a:schemeClr val="bg1"/>
                </a:solidFill>
              </a:rPr>
              <a:t>Наглядное представление геометрии Лобачевского: через точку М проходят две прямые, параллельные прямой </a:t>
            </a:r>
            <a:r>
              <a:rPr lang="en-US" sz="2400" dirty="0">
                <a:solidFill>
                  <a:schemeClr val="bg1"/>
                </a:solidFill>
              </a:rPr>
              <a:t>D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</a:p>
          <a:p>
            <a:pPr>
              <a:buFont typeface="Wingdings" pitchFamily="2" charset="2"/>
              <a:buNone/>
            </a:pPr>
            <a:r>
              <a:rPr lang="ru-RU" sz="2400" dirty="0">
                <a:solidFill>
                  <a:schemeClr val="bg1"/>
                </a:solidFill>
              </a:rPr>
              <a:t>    В этой геометрии кривизна плоскости отрицательна. При изменении кривизны плоскости до нуля, получается геометрия Евклида.</a:t>
            </a:r>
          </a:p>
          <a:p>
            <a:pPr>
              <a:buFont typeface="Wingdings" pitchFamily="2" charset="2"/>
              <a:buNone/>
            </a:pPr>
            <a:r>
              <a:rPr lang="ru-RU" sz="2400" dirty="0">
                <a:solidFill>
                  <a:schemeClr val="bg1"/>
                </a:solidFill>
              </a:rPr>
              <a:t>       Простейшим примером поверхности с постоянной отрицательной кривизной служит псевдосфера, которую изучал в 1868г. итальянский математик Э.Бельтрами.</a:t>
            </a:r>
          </a:p>
        </p:txBody>
      </p:sp>
      <p:pic>
        <p:nvPicPr>
          <p:cNvPr id="34827" name="Рисунок 20" descr="http://upload.wikimedia.org/wikipedia/commons/thumb/5/5d/LineOnHyper.svg/220px-LineOnHyper.svg.png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395288" y="1989138"/>
            <a:ext cx="2095500" cy="1905000"/>
          </a:xfrm>
          <a:noFill/>
          <a:ln/>
        </p:spPr>
      </p:pic>
      <p:pic>
        <p:nvPicPr>
          <p:cNvPr id="34828" name="Picture 12" descr="http://upload.wikimedia.org/wikipedia/commons/thumb/3/3d/PseudoSphere.jpg/200px-PseudoSphere.jpg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r:link="rId6" cstate="email"/>
          <a:srcRect/>
          <a:stretch>
            <a:fillRect/>
          </a:stretch>
        </p:blipFill>
        <p:spPr>
          <a:xfrm>
            <a:off x="179388" y="3933825"/>
            <a:ext cx="2519362" cy="2124075"/>
          </a:xfrm>
          <a:noFill/>
          <a:ln/>
        </p:spPr>
      </p:pic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323850" y="6308725"/>
            <a:ext cx="2087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    Псевдосфера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</a:t>
            </a:r>
            <a:r>
              <a:rPr lang="ru-RU" dirty="0">
                <a:solidFill>
                  <a:srgbClr val="7030A0"/>
                </a:solidFill>
              </a:rPr>
              <a:t>Памятные марки и медали</a:t>
            </a:r>
          </a:p>
        </p:txBody>
      </p:sp>
      <p:pic>
        <p:nvPicPr>
          <p:cNvPr id="39944" name="Рисунок 18" descr="http://upload.wikimedia.org/wikipedia/commons/thumb/7/78/Bust_of_Nikolai_Lobachevsky_by_Andrey_Kikin.jpg/250px-Bust_of_Nikolai_Lobachevsky_by_Andrey_Kikin.jpg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395288" y="2205038"/>
            <a:ext cx="3175000" cy="2590800"/>
          </a:xfrm>
          <a:noFill/>
          <a:ln/>
        </p:spPr>
      </p:pic>
      <p:pic>
        <p:nvPicPr>
          <p:cNvPr id="39945" name="Рисунок 31" descr="http://upload.wikimedia.org/wikipedia/commons/thumb/2/23/Stamp_of_USSR_1628g.jpg/109px-Stamp_of_USSR_1628g.jpg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4067175" y="2060575"/>
            <a:ext cx="1655763" cy="2120900"/>
          </a:xfrm>
          <a:noFill/>
          <a:ln/>
        </p:spPr>
      </p:pic>
      <p:pic>
        <p:nvPicPr>
          <p:cNvPr id="39947" name="Рисунок 32" descr="http://upload.wikimedia.org/wikipedia/commons/thumb/e/e6/Stamp_of_USSR_1890.jpg/113px-Stamp_of_USSR_1890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588125" y="2060575"/>
            <a:ext cx="1571625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50" name="Рисунок 34" descr="http://upload.wikimedia.org/wikipedia/commons/thumb/a/a9/5009-0005-reverse.gif/150px-5009-0005-reverse.gif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8" cstate="email"/>
          <a:srcRect/>
          <a:stretch>
            <a:fillRect/>
          </a:stretch>
        </p:blipFill>
        <p:spPr>
          <a:xfrm>
            <a:off x="3851275" y="4437063"/>
            <a:ext cx="1573213" cy="1573212"/>
          </a:xfrm>
          <a:noFill/>
          <a:ln/>
        </p:spPr>
      </p:pic>
      <p:pic>
        <p:nvPicPr>
          <p:cNvPr id="39952" name="Рисунок 33" descr="http://upload.wikimedia.org/wikipedia/commons/thumb/2/26/LobachevskyMedal.jpeg/150px-LobachevskyMedal.jpe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5580063" y="4437063"/>
            <a:ext cx="3024187" cy="159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179388" y="5084763"/>
            <a:ext cx="33845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  </a:t>
            </a:r>
            <a:r>
              <a:rPr lang="ru-RU" dirty="0">
                <a:solidFill>
                  <a:schemeClr val="bg1"/>
                </a:solidFill>
              </a:rPr>
              <a:t>Бюст Н.И.Лобачевского в</a:t>
            </a:r>
          </a:p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Нижегородском университете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4" name="Picture 4" descr="Лобачевский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131840" y="1484784"/>
            <a:ext cx="2867025" cy="3676650"/>
          </a:xfrm>
          <a:prstGeom prst="rect">
            <a:avLst/>
          </a:prstGeom>
          <a:noFill/>
        </p:spPr>
      </p:pic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1403350" y="29972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chemeClr val="bg1"/>
                </a:solidFill>
              </a:rPr>
              <a:t>1 декабря </a:t>
            </a:r>
            <a:r>
              <a:rPr lang="ru-RU" dirty="0">
                <a:solidFill>
                  <a:schemeClr val="bg1"/>
                </a:solidFill>
              </a:rPr>
              <a:t>1792 года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6300788" y="2997200"/>
            <a:ext cx="1655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chemeClr val="bg1"/>
                </a:solidFill>
              </a:rPr>
              <a:t>24 </a:t>
            </a:r>
            <a:r>
              <a:rPr lang="ru-RU" dirty="0">
                <a:solidFill>
                  <a:schemeClr val="bg1"/>
                </a:solidFill>
              </a:rPr>
              <a:t>февраля 1856 года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</a:t>
            </a:r>
            <a:r>
              <a:rPr lang="ru-RU" dirty="0">
                <a:solidFill>
                  <a:srgbClr val="7030A0"/>
                </a:solidFill>
              </a:rPr>
              <a:t>Первые годы жизни</a:t>
            </a: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3203575" y="1700213"/>
            <a:ext cx="5940425" cy="46815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dirty="0">
                <a:solidFill>
                  <a:schemeClr val="bg1"/>
                </a:solidFill>
              </a:rPr>
              <a:t>       Н.И.Лобачевский родился </a:t>
            </a:r>
            <a:r>
              <a:rPr lang="ru-RU" sz="2400" dirty="0" smtClean="0">
                <a:solidFill>
                  <a:schemeClr val="bg1"/>
                </a:solidFill>
              </a:rPr>
              <a:t>1 декабря 1792г</a:t>
            </a:r>
            <a:r>
              <a:rPr lang="ru-RU" sz="2400" dirty="0">
                <a:solidFill>
                  <a:schemeClr val="bg1"/>
                </a:solidFill>
              </a:rPr>
              <a:t>. в Нижнем Новгороде в семье чиновника-геодезиста И.М.Лобачевского и его жены П.А.Лобачевской. </a:t>
            </a:r>
          </a:p>
          <a:p>
            <a:pPr>
              <a:buNone/>
            </a:pPr>
            <a:r>
              <a:rPr lang="ru-RU" sz="2400" dirty="0">
                <a:solidFill>
                  <a:schemeClr val="bg1"/>
                </a:solidFill>
              </a:rPr>
              <a:t>       Отец семейства умер в возрасте 40 лет, оставив вдову с тремя малолетними сыновьями Александром, Николаем и Алексеем, в бедственном материальном положении. </a:t>
            </a:r>
            <a:r>
              <a:rPr lang="ru-RU" sz="2400" dirty="0" smtClean="0">
                <a:solidFill>
                  <a:schemeClr val="bg1"/>
                </a:solidFill>
              </a:rPr>
              <a:t>Вскоре семья переехала в Казань.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2298" name="Рисунок 28" descr="http://upload.wikimedia.org/wikipedia/commons/thumb/6/6b/Celebrating_the_birthday_of_Lobachevsky.JPG/220px-Celebrating_the_birthday_of_Lobachevsky.JPG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182212" y="2636913"/>
            <a:ext cx="3167413" cy="2304256"/>
          </a:xfrm>
          <a:noFill/>
          <a:ln/>
        </p:spPr>
      </p:pic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79388" y="5229225"/>
            <a:ext cx="352901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Ежегодное празднование дня</a:t>
            </a:r>
          </a:p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рождения Н.И.Лобачевского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</a:t>
            </a:r>
            <a:r>
              <a:rPr lang="ru-RU" dirty="0">
                <a:solidFill>
                  <a:srgbClr val="7030A0"/>
                </a:solidFill>
              </a:rPr>
              <a:t>Годы учёбы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484438" y="1981200"/>
            <a:ext cx="6202362" cy="43275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dirty="0"/>
              <a:t>       </a:t>
            </a:r>
            <a:r>
              <a:rPr lang="ru-RU" sz="2400" dirty="0">
                <a:solidFill>
                  <a:schemeClr val="bg1"/>
                </a:solidFill>
              </a:rPr>
              <a:t>В 1802г. Прасковья Александровна отдала всех своих сыновей в гимназию.</a:t>
            </a:r>
          </a:p>
          <a:p>
            <a:pPr>
              <a:buFont typeface="Wingdings" pitchFamily="2" charset="2"/>
              <a:buNone/>
            </a:pPr>
            <a:r>
              <a:rPr lang="ru-RU" sz="2400" dirty="0">
                <a:solidFill>
                  <a:schemeClr val="bg1"/>
                </a:solidFill>
              </a:rPr>
              <a:t>       14.02.1807г. Николай Лобачевский был зачислен в Казанский университет. </a:t>
            </a:r>
          </a:p>
          <a:p>
            <a:pPr>
              <a:buFont typeface="Wingdings" pitchFamily="2" charset="2"/>
              <a:buNone/>
            </a:pPr>
            <a:r>
              <a:rPr lang="ru-RU" sz="2400" dirty="0">
                <a:solidFill>
                  <a:schemeClr val="bg1"/>
                </a:solidFill>
              </a:rPr>
              <a:t>        Большое влияние на выбор дальнейшего пути Лобачевского оказал приглашённый профессор чистой математики Мартин Бартельс, друг и учитель великого математика Карла Фридриха Гаусса.</a:t>
            </a:r>
          </a:p>
        </p:txBody>
      </p:sp>
      <p:pic>
        <p:nvPicPr>
          <p:cNvPr id="16391" name="Рисунок 1" descr="http://upload.wikimedia.org/wikipedia/ru/6/69/Martin_Bartels.jpg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68313" y="2276475"/>
            <a:ext cx="2305050" cy="2879725"/>
          </a:xfrm>
          <a:noFill/>
          <a:ln/>
        </p:spPr>
      </p:pic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468313" y="5291138"/>
            <a:ext cx="23034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Мартин Бартельс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7030A0"/>
                </a:solidFill>
              </a:rPr>
              <a:t>Начало преподавательской </a:t>
            </a:r>
            <a:br>
              <a:rPr lang="ru-RU" dirty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      деятельности                             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981200"/>
            <a:ext cx="8291512" cy="1952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dirty="0"/>
              <a:t>       </a:t>
            </a:r>
            <a:r>
              <a:rPr lang="ru-RU" sz="2400" dirty="0">
                <a:solidFill>
                  <a:schemeClr val="bg1"/>
                </a:solidFill>
              </a:rPr>
              <a:t>С 1812г. Н.И.Лобачевский преподаёт на курсах арифметики и геометрии для готовившихся к экзамену «на чин», а с 1814г. ведёт серьёзное университетское преподавание</a:t>
            </a:r>
            <a:r>
              <a:rPr lang="ru-RU" sz="2400" dirty="0"/>
              <a:t>.</a:t>
            </a:r>
          </a:p>
        </p:txBody>
      </p:sp>
      <p:pic>
        <p:nvPicPr>
          <p:cNvPr id="18441" name="Рисунок 8" descr="http://upload.wikimedia.org/wikipedia/commons/thumb/a/a9/Kazan_University%2C_1832.jpg/300px-Kazan_University%2C_1832.jpg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2484438" y="3716338"/>
            <a:ext cx="4017962" cy="2379662"/>
          </a:xfrm>
          <a:noFill/>
          <a:ln/>
        </p:spPr>
      </p:pic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2916238" y="6299200"/>
            <a:ext cx="287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Казанский Университет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</a:t>
            </a:r>
            <a:r>
              <a:rPr lang="ru-RU" dirty="0">
                <a:solidFill>
                  <a:srgbClr val="7030A0"/>
                </a:solidFill>
              </a:rPr>
              <a:t>Работа в университете</a:t>
            </a:r>
          </a:p>
        </p:txBody>
      </p:sp>
      <p:sp>
        <p:nvSpPr>
          <p:cNvPr id="20490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2771775" y="2349500"/>
            <a:ext cx="6192838" cy="37465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dirty="0"/>
              <a:t>       </a:t>
            </a:r>
            <a:r>
              <a:rPr lang="ru-RU" sz="2400" dirty="0">
                <a:solidFill>
                  <a:schemeClr val="bg1"/>
                </a:solidFill>
              </a:rPr>
              <a:t>В 1816г</a:t>
            </a:r>
            <a:r>
              <a:rPr lang="ru-RU" sz="2400" dirty="0" smtClean="0">
                <a:solidFill>
                  <a:schemeClr val="bg1"/>
                </a:solidFill>
              </a:rPr>
              <a:t>. В возрасте 24 лет </a:t>
            </a:r>
            <a:r>
              <a:rPr lang="ru-RU" sz="2400" dirty="0">
                <a:solidFill>
                  <a:schemeClr val="bg1"/>
                </a:solidFill>
              </a:rPr>
              <a:t>Лобачевский становится экстраординарным профессором.</a:t>
            </a:r>
          </a:p>
          <a:p>
            <a:pPr>
              <a:buFont typeface="Wingdings" pitchFamily="2" charset="2"/>
              <a:buNone/>
            </a:pPr>
            <a:r>
              <a:rPr lang="ru-RU" sz="2400" dirty="0">
                <a:solidFill>
                  <a:schemeClr val="bg1"/>
                </a:solidFill>
              </a:rPr>
              <a:t>       В 1819г. получает должность декана физико-математического факультета.</a:t>
            </a:r>
          </a:p>
          <a:p>
            <a:pPr>
              <a:buFont typeface="Wingdings" pitchFamily="2" charset="2"/>
              <a:buNone/>
            </a:pPr>
            <a:r>
              <a:rPr lang="ru-RU" sz="2400" dirty="0">
                <a:solidFill>
                  <a:schemeClr val="bg1"/>
                </a:solidFill>
              </a:rPr>
              <a:t>       В 1824г. по рекомендации К Ф Гаусса Н.И.Лобачевский был избран членом-корреспондентом </a:t>
            </a:r>
            <a:r>
              <a:rPr lang="ru-RU" sz="2400" dirty="0" err="1">
                <a:solidFill>
                  <a:schemeClr val="bg1"/>
                </a:solidFill>
              </a:rPr>
              <a:t>Геттингенского</a:t>
            </a:r>
            <a:r>
              <a:rPr lang="ru-RU" sz="2400" dirty="0">
                <a:solidFill>
                  <a:schemeClr val="bg1"/>
                </a:solidFill>
              </a:rPr>
              <a:t> Королевского научного общества</a:t>
            </a:r>
            <a:r>
              <a:rPr lang="ru-RU" sz="2400" dirty="0"/>
              <a:t>.  </a:t>
            </a:r>
          </a:p>
        </p:txBody>
      </p:sp>
      <p:pic>
        <p:nvPicPr>
          <p:cNvPr id="20491" name="Рисунок 4" descr="http://upload.wikimedia.org/wikipedia/commons/thumb/c/c5/Nikolay_Ivanovich_Lobachevsky.jpeg/220px-Nikolay_Ivanovich_Lobachevsky.jpeg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68313" y="2205038"/>
            <a:ext cx="2303462" cy="3455987"/>
          </a:xfrm>
          <a:noFill/>
          <a:ln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4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</a:t>
            </a:r>
            <a:r>
              <a:rPr lang="ru-RU" dirty="0">
                <a:solidFill>
                  <a:srgbClr val="7030A0"/>
                </a:solidFill>
              </a:rPr>
              <a:t>Научные труды</a:t>
            </a:r>
          </a:p>
        </p:txBody>
      </p:sp>
      <p:sp>
        <p:nvSpPr>
          <p:cNvPr id="28686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3203575" y="1981200"/>
            <a:ext cx="5689600" cy="4114800"/>
          </a:xfrm>
        </p:spPr>
        <p:txBody>
          <a:bodyPr/>
          <a:lstStyle/>
          <a:p>
            <a:r>
              <a:rPr lang="ru-RU" sz="2400" dirty="0">
                <a:solidFill>
                  <a:schemeClr val="bg1"/>
                </a:solidFill>
              </a:rPr>
              <a:t>11.02.1826г. </a:t>
            </a:r>
            <a:r>
              <a:rPr lang="ru-RU" sz="2400" dirty="0">
                <a:solidFill>
                  <a:schemeClr val="bg1"/>
                </a:solidFill>
                <a:cs typeface="Arial" charset="0"/>
              </a:rPr>
              <a:t>− день рождения неевклидовой геометрии (доклад «Сжатое изложение начал геометрии»);</a:t>
            </a:r>
          </a:p>
          <a:p>
            <a:r>
              <a:rPr lang="ru-RU" sz="2400" dirty="0">
                <a:solidFill>
                  <a:schemeClr val="bg1"/>
                </a:solidFill>
                <a:cs typeface="Arial" charset="0"/>
              </a:rPr>
              <a:t>«О началах геометрии» (1829/30г.);</a:t>
            </a:r>
          </a:p>
          <a:p>
            <a:r>
              <a:rPr lang="ru-RU" sz="2400" dirty="0">
                <a:solidFill>
                  <a:schemeClr val="bg1"/>
                </a:solidFill>
                <a:cs typeface="Arial" charset="0"/>
              </a:rPr>
              <a:t>«Воображаемая геометрия» (1835г.);</a:t>
            </a:r>
          </a:p>
          <a:p>
            <a:r>
              <a:rPr lang="ru-RU" sz="2400" dirty="0">
                <a:solidFill>
                  <a:schemeClr val="bg1"/>
                </a:solidFill>
                <a:cs typeface="Arial" charset="0"/>
              </a:rPr>
              <a:t>«Геометрические исследования по теории параллельных» (1840г.);</a:t>
            </a:r>
          </a:p>
          <a:p>
            <a:r>
              <a:rPr lang="ru-RU" sz="2400" dirty="0">
                <a:solidFill>
                  <a:schemeClr val="bg1"/>
                </a:solidFill>
                <a:cs typeface="Arial" charset="0"/>
              </a:rPr>
              <a:t>«</a:t>
            </a:r>
            <a:r>
              <a:rPr lang="ru-RU" sz="2400" dirty="0" err="1">
                <a:solidFill>
                  <a:schemeClr val="bg1"/>
                </a:solidFill>
                <a:cs typeface="Arial" charset="0"/>
              </a:rPr>
              <a:t>Пангеометрия</a:t>
            </a:r>
            <a:r>
              <a:rPr lang="ru-RU" sz="2400" dirty="0">
                <a:solidFill>
                  <a:schemeClr val="bg1"/>
                </a:solidFill>
                <a:cs typeface="Arial" charset="0"/>
              </a:rPr>
              <a:t>» (1855г.).</a:t>
            </a:r>
          </a:p>
        </p:txBody>
      </p:sp>
      <p:pic>
        <p:nvPicPr>
          <p:cNvPr id="28687" name="Рисунок 22" descr="http://upload.wikimedia.org/wikipedia/ru/thumb/6/64/VoobrGeom.jpg/220px-VoobrGeom.jpg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68313" y="2060575"/>
            <a:ext cx="2794000" cy="3924300"/>
          </a:xfrm>
          <a:noFill/>
          <a:ln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</a:t>
            </a:r>
            <a:r>
              <a:rPr lang="ru-RU" dirty="0">
                <a:solidFill>
                  <a:srgbClr val="7030A0"/>
                </a:solidFill>
              </a:rPr>
              <a:t>На посту ректора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2627313" y="1981200"/>
            <a:ext cx="6059487" cy="4400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dirty="0"/>
              <a:t>       </a:t>
            </a:r>
            <a:r>
              <a:rPr lang="ru-RU" sz="2400" dirty="0">
                <a:solidFill>
                  <a:schemeClr val="bg1"/>
                </a:solidFill>
              </a:rPr>
              <a:t>В 1827г. Лобачевский избирается ректором Казанского университета и занимает этот пост 19 лет.</a:t>
            </a:r>
          </a:p>
          <a:p>
            <a:pPr>
              <a:buFont typeface="Wingdings" pitchFamily="2" charset="2"/>
              <a:buNone/>
            </a:pPr>
            <a:r>
              <a:rPr lang="ru-RU" sz="2400" dirty="0">
                <a:solidFill>
                  <a:schemeClr val="bg1"/>
                </a:solidFill>
              </a:rPr>
              <a:t>       За это время были построены новые корпуса, механические мастерские, лаборатории, обсерватория, стал издаваться «Казанский Вестник».</a:t>
            </a:r>
          </a:p>
          <a:p>
            <a:pPr>
              <a:buFont typeface="Wingdings" pitchFamily="2" charset="2"/>
              <a:buNone/>
            </a:pPr>
            <a:r>
              <a:rPr lang="ru-RU" sz="2400" dirty="0">
                <a:solidFill>
                  <a:schemeClr val="bg1"/>
                </a:solidFill>
              </a:rPr>
              <a:t>       Лобачевский вёл курсы геометрии, тригонометрии, алгебры, анализа, теории вероятностей, механики, физики, астрономии, гидравлики</a:t>
            </a:r>
            <a:r>
              <a:rPr lang="ru-RU" sz="2400" dirty="0"/>
              <a:t>.</a:t>
            </a:r>
          </a:p>
        </p:txBody>
      </p:sp>
      <p:pic>
        <p:nvPicPr>
          <p:cNvPr id="26632" name="Picture 8" descr="Дом ректора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684213" y="2205038"/>
            <a:ext cx="2122487" cy="1582737"/>
          </a:xfrm>
          <a:noFill/>
          <a:ln/>
        </p:spPr>
      </p:pic>
      <p:pic>
        <p:nvPicPr>
          <p:cNvPr id="26633" name="Рисунок 14" descr="http://upload.wikimedia.org/wikipedia/commons/thumb/8/89/Lobachevsky._Commemorative_plaque.JPG/250px-Lobachevsky._Commemorative_plaque.JPG">
            <a:hlinkClick r:id="rId3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684213" y="4581525"/>
            <a:ext cx="2159000" cy="1525588"/>
          </a:xfrm>
          <a:noFill/>
          <a:ln/>
        </p:spPr>
      </p:pic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84213" y="4005263"/>
            <a:ext cx="2087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    </a:t>
            </a:r>
            <a:r>
              <a:rPr lang="ru-RU" dirty="0">
                <a:solidFill>
                  <a:schemeClr val="bg1"/>
                </a:solidFill>
              </a:rPr>
              <a:t>Дом ректора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</a:t>
            </a:r>
            <a:r>
              <a:rPr lang="ru-RU" dirty="0">
                <a:solidFill>
                  <a:srgbClr val="7030A0"/>
                </a:solidFill>
              </a:rPr>
              <a:t>Последние годы жизни</a:t>
            </a:r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323850" y="4652963"/>
            <a:ext cx="8362950" cy="16557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dirty="0">
                <a:solidFill>
                  <a:schemeClr val="bg1"/>
                </a:solidFill>
              </a:rPr>
              <a:t>       В последние годы жизни Николай Иванович ослеп и своё последнее произведение «Пангеометрию» должен был диктовать своим ученикам. Умер </a:t>
            </a:r>
            <a:r>
              <a:rPr lang="ru-RU" sz="2400">
                <a:solidFill>
                  <a:schemeClr val="bg1"/>
                </a:solidFill>
              </a:rPr>
              <a:t>он </a:t>
            </a:r>
            <a:r>
              <a:rPr lang="ru-RU" sz="2400" smtClean="0">
                <a:solidFill>
                  <a:schemeClr val="bg1"/>
                </a:solidFill>
              </a:rPr>
              <a:t>24</a:t>
            </a:r>
            <a:r>
              <a:rPr lang="ru-RU" sz="2400" smtClean="0">
                <a:solidFill>
                  <a:schemeClr val="bg1"/>
                </a:solidFill>
              </a:rPr>
              <a:t>.02.1856г</a:t>
            </a:r>
            <a:r>
              <a:rPr lang="ru-RU" sz="2400" dirty="0">
                <a:solidFill>
                  <a:schemeClr val="bg1"/>
                </a:solidFill>
              </a:rPr>
              <a:t>. в возрасте 63 лет от паралича лёгких.</a:t>
            </a:r>
          </a:p>
        </p:txBody>
      </p:sp>
      <p:pic>
        <p:nvPicPr>
          <p:cNvPr id="44040" name="Рисунок 16" descr="http://upload.wikimedia.org/wikipedia/ru/thumb/7/7e/Lobachevsky_05.jpg/220px-Lobachevsky_05.jpg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1692275" y="1628775"/>
            <a:ext cx="1936750" cy="2520950"/>
          </a:xfrm>
          <a:noFill/>
          <a:ln/>
        </p:spPr>
      </p:pic>
      <p:pic>
        <p:nvPicPr>
          <p:cNvPr id="44041" name="Рисунок 10" descr="http://upload.wikimedia.org/wikipedia/commons/thumb/f/fa/Gerb_Lobachevsky.gif/220px-Gerb_Lobachevsky.gif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4572000" y="1628775"/>
            <a:ext cx="2138363" cy="2311400"/>
          </a:xfrm>
          <a:noFill/>
          <a:ln/>
        </p:spPr>
      </p:pic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2051050" y="4221163"/>
            <a:ext cx="1225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1855 год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4643438" y="4221163"/>
            <a:ext cx="273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Герб Лобачевского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1676400" y="530225"/>
            <a:ext cx="7010400" cy="1098550"/>
          </a:xfrm>
        </p:spPr>
        <p:txBody>
          <a:bodyPr/>
          <a:lstStyle/>
          <a:p>
            <a:r>
              <a:rPr lang="ru-RU" sz="3500" dirty="0">
                <a:solidFill>
                  <a:srgbClr val="7030A0"/>
                </a:solidFill>
              </a:rPr>
              <a:t>Суть геометрии Лобачевского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843808" y="1556792"/>
            <a:ext cx="6120680" cy="5112296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dirty="0">
                <a:solidFill>
                  <a:schemeClr val="bg1"/>
                </a:solidFill>
              </a:rPr>
              <a:t>       Это дедуктивная теория, исходящая из тех же понятий и аксиом, что и эвклидова геометрия, с единственным фундаментальным исключением </a:t>
            </a:r>
            <a:r>
              <a:rPr lang="ru-RU" sz="2400" dirty="0">
                <a:solidFill>
                  <a:schemeClr val="bg1"/>
                </a:solidFill>
                <a:cs typeface="Arial" charset="0"/>
              </a:rPr>
              <a:t>− </a:t>
            </a:r>
            <a:r>
              <a:rPr lang="en-US" sz="2400" dirty="0">
                <a:solidFill>
                  <a:schemeClr val="bg1"/>
                </a:solidFill>
              </a:rPr>
              <a:t>V</a:t>
            </a:r>
            <a:r>
              <a:rPr lang="ru-RU" sz="2400" dirty="0">
                <a:solidFill>
                  <a:schemeClr val="bg1"/>
                </a:solidFill>
              </a:rPr>
              <a:t> постулат заменён аксиомой Лобачевского: «К данной прямой через данную точку, не лежащую на прямой, можно провести по крайней мере две параллельные прямые».    При этом, в теории нет противоречий, все доказательства безупречны. </a:t>
            </a:r>
          </a:p>
          <a:p>
            <a:pPr>
              <a:buFont typeface="Wingdings" pitchFamily="2" charset="2"/>
              <a:buNone/>
            </a:pPr>
            <a:r>
              <a:rPr lang="ru-RU" sz="2400" dirty="0"/>
              <a:t> </a:t>
            </a:r>
          </a:p>
        </p:txBody>
      </p:sp>
      <p:pic>
        <p:nvPicPr>
          <p:cNvPr id="32775" name="Picture 7" descr="http://upload.wikimedia.org/wikipedia/commons/thumb/1/1d/Hyperbolic.svg/220px-Hyperbolic.svg.png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 r:link="rId4" cstate="email"/>
          <a:srcRect/>
          <a:stretch>
            <a:fillRect/>
          </a:stretch>
        </p:blipFill>
        <p:spPr>
          <a:xfrm>
            <a:off x="179512" y="2132856"/>
            <a:ext cx="2952354" cy="2952353"/>
          </a:xfrm>
          <a:noFill/>
          <a:ln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скад">
  <a:themeElements>
    <a:clrScheme name="Каскад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Каскад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скад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скад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333</TotalTime>
  <Words>498</Words>
  <Application>Microsoft Office PowerPoint</Application>
  <PresentationFormat>Экран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Каскад</vt:lpstr>
      <vt:lpstr>Николай Иванович      Лобачевский</vt:lpstr>
      <vt:lpstr>      Первые годы жизни</vt:lpstr>
      <vt:lpstr>           Годы учёбы</vt:lpstr>
      <vt:lpstr>Начало преподавательской        деятельности                             </vt:lpstr>
      <vt:lpstr>    Работа в университете</vt:lpstr>
      <vt:lpstr>        Научные труды</vt:lpstr>
      <vt:lpstr>        На посту ректора</vt:lpstr>
      <vt:lpstr>   Последние годы жизни</vt:lpstr>
      <vt:lpstr>Суть геометрии Лобачевского</vt:lpstr>
      <vt:lpstr>Модели геометрии Лобачевского</vt:lpstr>
      <vt:lpstr>  Памятные марки и медали</vt:lpstr>
      <vt:lpstr>Слайд 12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Валя</dc:creator>
  <cp:lastModifiedBy>SCHOOL</cp:lastModifiedBy>
  <cp:revision>55</cp:revision>
  <dcterms:created xsi:type="dcterms:W3CDTF">2013-01-02T13:16:10Z</dcterms:created>
  <dcterms:modified xsi:type="dcterms:W3CDTF">2002-02-07T21:47:47Z</dcterms:modified>
</cp:coreProperties>
</file>