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7577-BEF8-4F4D-846E-32B016C057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13AB-CB09-4C96-A64B-55B6B9616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7577-BEF8-4F4D-846E-32B016C057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13AB-CB09-4C96-A64B-55B6B9616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7577-BEF8-4F4D-846E-32B016C057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13AB-CB09-4C96-A64B-55B6B9616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7577-BEF8-4F4D-846E-32B016C057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13AB-CB09-4C96-A64B-55B6B9616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7577-BEF8-4F4D-846E-32B016C057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13AB-CB09-4C96-A64B-55B6B9616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7577-BEF8-4F4D-846E-32B016C057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13AB-CB09-4C96-A64B-55B6B9616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7577-BEF8-4F4D-846E-32B016C057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13AB-CB09-4C96-A64B-55B6B9616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7577-BEF8-4F4D-846E-32B016C057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13AB-CB09-4C96-A64B-55B6B9616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7577-BEF8-4F4D-846E-32B016C057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13AB-CB09-4C96-A64B-55B6B9616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7577-BEF8-4F4D-846E-32B016C057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13AB-CB09-4C96-A64B-55B6B9616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7577-BEF8-4F4D-846E-32B016C057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13AB-CB09-4C96-A64B-55B6B9616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07577-BEF8-4F4D-846E-32B016C057FB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13AB-CB09-4C96-A64B-55B6B9616D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0&amp;img_url=http%3A%2F%2Fimg-fotki.yandex.ru%2Fget%2F4908%2Ftatyana2q8-medvedeva.125%2F0_53510_ad26aa49_S.jpg&amp;text=%D0%B4%D0%BE%D0%BC%D0%B0%D1%88%D0%BD%D1%8F%D1%8F%20%D1%80%D0%B0%D0%B1%D0%BE%D1%82%D0%B0%20%D0%BA%D0%B0%D1%80%D1%82%D0%B8%D0%BD%D0%BA%D0%B0&amp;noreask=1&amp;pos=13&amp;lr=10692&amp;rpt=simag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fp=4&amp;img_url=http%3A%2F%2Fprofile.ak.fbcdn.net%2Fhprofile-ak-prn1%2F161796_100002021305382_6464701_n.jpg&amp;uinfo=ww-1349-wh-683-fw-1124-fh-477-pd-1&amp;p=4&amp;text=%D1%81%D0%BC%D0%B0%D0%B9%D0%BB%D0%B8%D0%BA%20%D1%85%D0%BE%D1%80%D0%BE%D1%88%D0%B5%D0%B5%20%D0%BD%D0%B0%D1%81%D1%82%D1%80%D0%BE%D0%B5%D0%BD%D0%B8%D0%B5&amp;noreask=1&amp;pos=133&amp;rpt=simage&amp;lr=1069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1484784"/>
            <a:ext cx="64087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домашней учебной работы школьников</a:t>
            </a:r>
            <a:endParaRPr lang="ru-RU" sz="6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476668"/>
          <a:ext cx="7704856" cy="5810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7813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Общеобразовательные предметы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Ранг трудности </a:t>
                      </a:r>
                    </a:p>
                    <a:p>
                      <a:pPr algn="ctr"/>
                      <a:r>
                        <a:rPr lang="ru-RU" dirty="0" smtClean="0"/>
                        <a:t>(количество баллов)</a:t>
                      </a:r>
                      <a:endParaRPr lang="ru-RU" dirty="0"/>
                    </a:p>
                  </a:txBody>
                  <a:tcPr/>
                </a:tc>
              </a:tr>
              <a:tr h="4526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Биология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</a:t>
                      </a:r>
                      <a:endParaRPr lang="ru-RU" sz="2400" dirty="0"/>
                    </a:p>
                  </a:txBody>
                  <a:tcPr/>
                </a:tc>
              </a:tr>
              <a:tr h="4526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Математика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</a:t>
                      </a:r>
                      <a:endParaRPr lang="ru-RU" sz="2400" dirty="0"/>
                    </a:p>
                  </a:txBody>
                  <a:tcPr/>
                </a:tc>
              </a:tr>
              <a:tr h="4526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Иностранный язык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</a:tr>
              <a:tr h="4526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Русский язык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</a:tr>
              <a:tr h="4526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Обществознание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</a:tr>
              <a:tr h="4526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История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</a:tr>
              <a:tr h="4526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Труд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</a:tr>
              <a:tr h="4526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Литература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</a:tr>
              <a:tr h="4526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ИЗО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</a:tr>
              <a:tr h="4526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Физическая культура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</a:tr>
              <a:tr h="4526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Музыка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Объём домашних заданий не должен превышать </a:t>
            </a:r>
            <a:r>
              <a:rPr lang="ru-RU" sz="3200" dirty="0" smtClean="0">
                <a:solidFill>
                  <a:srgbClr val="FF0000"/>
                </a:solidFill>
              </a:rPr>
              <a:t>50%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объёма аудиторной нагрузки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780928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Затраты времени на выполнение не должны превышать </a:t>
            </a:r>
            <a:r>
              <a:rPr lang="ru-RU" sz="3200" dirty="0" smtClean="0">
                <a:solidFill>
                  <a:srgbClr val="FF0000"/>
                </a:solidFill>
              </a:rPr>
              <a:t>2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 астрономических часа 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146" name="Picture 2" descr="http://im1-tub-ru.yandex.net/i?id=140458224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175162"/>
            <a:ext cx="2843808" cy="2682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412776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Занятия дома должны быть лишены школьной напряжённости</a:t>
            </a:r>
          </a:p>
          <a:p>
            <a:pPr>
              <a:buFont typeface="Wingdings" pitchFamily="2" charset="2"/>
              <a:buChar char="ü"/>
            </a:pPr>
            <a:endParaRPr lang="ru-RU" sz="2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ребёнок может встать и подвигаться, как ему хочется</a:t>
            </a:r>
          </a:p>
          <a:p>
            <a:pPr>
              <a:buFont typeface="Wingdings" pitchFamily="2" charset="2"/>
              <a:buChar char="ü"/>
            </a:pPr>
            <a:endParaRPr lang="ru-RU" sz="2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д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ома можно не знать, не уметь, не понимать, ошибаться </a:t>
            </a:r>
            <a:r>
              <a:rPr lang="ru-RU" sz="2800" i="1" dirty="0" smtClean="0"/>
              <a:t>– 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никто не поставит двойку</a:t>
            </a:r>
            <a:endParaRPr lang="ru-RU" sz="28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6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Приёмы для оказания помощи школьникам в процессе выполнения домашних заданий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18022"/>
            <a:ext cx="77768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Выполнение распорядка дня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Распределение заданий по степени сложности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Выполняйте домашние задания вместе с ребёнком, а не вместо него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Родителям не следует сидеть рядом с ребёнком всё время, пока он делает уроки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Выполняйте с ребёнком только то, что задано в школе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Ограничьте время приготовления уроков. </a:t>
            </a:r>
            <a:r>
              <a:rPr lang="ru-RU" sz="2400" u="sng" dirty="0" smtClean="0"/>
              <a:t>Не следует разрешать школьнику сидеть за уроками весь вечер </a:t>
            </a:r>
          </a:p>
          <a:p>
            <a:pPr marL="342900" indent="-342900">
              <a:buFont typeface="+mj-lt"/>
              <a:buAutoNum type="arabicPeriod"/>
            </a:pPr>
            <a:endParaRPr lang="ru-RU" sz="2400" u="sng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Причины неспособности школьника справиться с заданием дома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988840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Не понял новый материал</a:t>
            </a:r>
          </a:p>
          <a:p>
            <a:pPr>
              <a:buFont typeface="Wingdings" pitchFamily="2" charset="2"/>
              <a:buChar char="ü"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Сформировалось чувство беспомощности</a:t>
            </a:r>
          </a:p>
          <a:p>
            <a:pPr>
              <a:buFont typeface="Wingdings" pitchFamily="2" charset="2"/>
              <a:buChar char="ü"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Не сформированы необходимых учебных умений и навыков</a:t>
            </a:r>
          </a:p>
          <a:p>
            <a:pPr>
              <a:buFont typeface="Wingdings" pitchFamily="2" charset="2"/>
              <a:buChar char="ü"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Не в состоянии справиться с большим объёмом задания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Приёмы для оказания помощи школьникам в процессе выполнения домашних заданий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17912"/>
            <a:ext cx="864096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r>
              <a:rPr lang="ru-RU" sz="2000" dirty="0" smtClean="0"/>
              <a:t>. Выполняя домашние задания с ребёнком, придерживайтесь удобного для него темпа</a:t>
            </a:r>
          </a:p>
          <a:p>
            <a:endParaRPr lang="ru-RU" sz="2000" dirty="0"/>
          </a:p>
          <a:p>
            <a:r>
              <a:rPr lang="ru-RU" sz="2000" dirty="0" smtClean="0"/>
              <a:t>8. Не ставьте перед ребёнком несколько разноплановых задач одновременно</a:t>
            </a:r>
          </a:p>
          <a:p>
            <a:endParaRPr lang="ru-RU" sz="2000" dirty="0"/>
          </a:p>
          <a:p>
            <a:r>
              <a:rPr lang="ru-RU" sz="2000" dirty="0" smtClean="0"/>
              <a:t>9. Помощь при заучивании информации из учебника</a:t>
            </a:r>
          </a:p>
          <a:p>
            <a:endParaRPr lang="ru-RU" sz="2000" dirty="0"/>
          </a:p>
          <a:p>
            <a:r>
              <a:rPr lang="ru-RU" sz="2000" dirty="0" smtClean="0"/>
              <a:t>10. Сначала проверить то, что выполнено правильно</a:t>
            </a:r>
          </a:p>
          <a:p>
            <a:endParaRPr lang="ru-RU" sz="2000" dirty="0"/>
          </a:p>
          <a:p>
            <a:r>
              <a:rPr lang="ru-RU" sz="2000" dirty="0" smtClean="0"/>
              <a:t>11. Хвалите ребёнка</a:t>
            </a:r>
          </a:p>
          <a:p>
            <a:endParaRPr lang="ru-RU" sz="2000" dirty="0"/>
          </a:p>
          <a:p>
            <a:r>
              <a:rPr lang="ru-RU" sz="2000" dirty="0" smtClean="0"/>
              <a:t>12. Исключайте из своей речи негативные оценочные высказывания</a:t>
            </a:r>
          </a:p>
          <a:p>
            <a:endParaRPr lang="ru-RU" sz="2000" dirty="0"/>
          </a:p>
          <a:p>
            <a:r>
              <a:rPr lang="ru-RU" sz="2000" dirty="0" smtClean="0"/>
              <a:t>13. Родителям стоит обращать внимание на невербальные сигналы, которые они посылают свои детям</a:t>
            </a:r>
          </a:p>
          <a:p>
            <a:endParaRPr lang="ru-RU" sz="2000" dirty="0"/>
          </a:p>
          <a:p>
            <a:r>
              <a:rPr lang="ru-RU" sz="2000" dirty="0" smtClean="0"/>
              <a:t>14. Формируйте привычку доводить начатое дело до конца, даже если придётся чем-то жертвовать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26064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Домашние задания и … хорошее настроение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060848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b="1" spc="100" dirty="0" smtClean="0">
                <a:solidFill>
                  <a:srgbClr val="0070C0"/>
                </a:solidFill>
              </a:rPr>
              <a:t>С самого начала дайте понять ребёнку, что его уроки столь важны, сколько и самые серьёзные дела для взрослых</a:t>
            </a:r>
          </a:p>
          <a:p>
            <a:pPr>
              <a:buFont typeface="Wingdings" pitchFamily="2" charset="2"/>
              <a:buChar char="§"/>
            </a:pPr>
            <a:endParaRPr lang="ru-RU" sz="2000" b="1" spc="1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000" b="1" spc="100" dirty="0" smtClean="0">
                <a:solidFill>
                  <a:srgbClr val="0070C0"/>
                </a:solidFill>
              </a:rPr>
              <a:t>В своей семье поддерживайте атмосферу уважения к умственному труду</a:t>
            </a:r>
          </a:p>
          <a:p>
            <a:pPr>
              <a:buFont typeface="Wingdings" pitchFamily="2" charset="2"/>
              <a:buChar char="§"/>
            </a:pPr>
            <a:endParaRPr lang="ru-RU" sz="2000" b="1" spc="1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000" b="1" spc="100" dirty="0" smtClean="0">
                <a:solidFill>
                  <a:srgbClr val="0070C0"/>
                </a:solidFill>
              </a:rPr>
              <a:t>Встречая ребёнка из школы не начинайте общение с вопроса об уроках</a:t>
            </a:r>
          </a:p>
          <a:p>
            <a:pPr>
              <a:buFont typeface="Wingdings" pitchFamily="2" charset="2"/>
              <a:buChar char="§"/>
            </a:pPr>
            <a:endParaRPr lang="ru-RU" sz="2000" b="1" spc="1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000" b="1" spc="100" dirty="0" smtClean="0">
                <a:solidFill>
                  <a:srgbClr val="0070C0"/>
                </a:solidFill>
              </a:rPr>
              <a:t>Не напоминайте ребёнку о его многочисленных прошлых промахах и неудачах, не пугайте предстоящими трудностями</a:t>
            </a:r>
          </a:p>
          <a:p>
            <a:pPr>
              <a:buFont typeface="Wingdings" pitchFamily="2" charset="2"/>
              <a:buChar char="§"/>
            </a:pPr>
            <a:endParaRPr lang="ru-RU" sz="2000" b="1" spc="1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000" b="1" spc="100" dirty="0" smtClean="0">
                <a:solidFill>
                  <a:srgbClr val="0070C0"/>
                </a:solidFill>
              </a:rPr>
              <a:t>В случае, если ребёнок допустил ошибки, всё равно найдите возможность похвалить его за затраченные усилия</a:t>
            </a:r>
            <a:endParaRPr lang="ru-RU" sz="2000" b="1" spc="1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im0-tub-ru.yandex.net/i?id=373559969-5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2195736" cy="1751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359</Words>
  <Application>Microsoft Office PowerPoint</Application>
  <PresentationFormat>Экран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17</cp:revision>
  <dcterms:created xsi:type="dcterms:W3CDTF">2013-11-18T14:15:52Z</dcterms:created>
  <dcterms:modified xsi:type="dcterms:W3CDTF">2013-11-18T15:34:55Z</dcterms:modified>
</cp:coreProperties>
</file>