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6" r:id="rId6"/>
    <p:sldId id="264" r:id="rId7"/>
    <p:sldId id="260" r:id="rId8"/>
    <p:sldId id="261" r:id="rId9"/>
    <p:sldId id="262" r:id="rId10"/>
    <p:sldId id="263" r:id="rId11"/>
    <p:sldId id="265" r:id="rId12"/>
    <p:sldId id="267" r:id="rId13"/>
    <p:sldId id="276" r:id="rId14"/>
    <p:sldId id="273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913"/>
    <a:srgbClr val="0070C0"/>
    <a:srgbClr val="00B8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10B926-D03C-42C2-9E7D-21A0E945D447}" type="datetimeFigureOut">
              <a:rPr lang="ru-RU" smtClean="0"/>
              <a:pPr/>
              <a:t>03.12.2014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208FDF-7FFD-4CAB-9165-61A6F110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3609980"/>
          </a:xfrm>
        </p:spPr>
        <p:txBody>
          <a:bodyPr/>
          <a:lstStyle/>
          <a:p>
            <a:pPr algn="ctr"/>
            <a:r>
              <a:rPr lang="ru-RU" sz="6000" dirty="0" smtClean="0"/>
              <a:t> Рождество        Христово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876"/>
            <a:ext cx="2286016" cy="29877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500042"/>
            <a:ext cx="7196166" cy="5955694"/>
          </a:xfrm>
        </p:spPr>
        <p:txBody>
          <a:bodyPr/>
          <a:lstStyle/>
          <a:p>
            <a:pPr lvl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4. Изобразительная </a:t>
            </a:r>
            <a:r>
              <a:rPr lang="ru-RU" b="1" u="sng" dirty="0" smtClean="0">
                <a:solidFill>
                  <a:schemeClr val="accent1"/>
                </a:solidFill>
              </a:rPr>
              <a:t>деятельность: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зготовление </a:t>
            </a:r>
            <a:r>
              <a:rPr lang="ru-RU" dirty="0" smtClean="0">
                <a:solidFill>
                  <a:srgbClr val="0070C0"/>
                </a:solidFill>
              </a:rPr>
              <a:t>вертепа </a:t>
            </a:r>
            <a:r>
              <a:rPr lang="ru-RU" dirty="0" smtClean="0">
                <a:solidFill>
                  <a:srgbClr val="0070C0"/>
                </a:solidFill>
              </a:rPr>
              <a:t>( </a:t>
            </a:r>
            <a:r>
              <a:rPr lang="ru-RU" dirty="0" smtClean="0">
                <a:solidFill>
                  <a:srgbClr val="0070C0"/>
                </a:solidFill>
              </a:rPr>
              <a:t>коллективная работа</a:t>
            </a:r>
            <a:r>
              <a:rPr lang="ru-RU" dirty="0" smtClean="0">
                <a:solidFill>
                  <a:srgbClr val="0070C0"/>
                </a:solidFill>
              </a:rPr>
              <a:t>).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грушки </a:t>
            </a:r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 smtClean="0">
                <a:solidFill>
                  <a:srgbClr val="0070C0"/>
                </a:solidFill>
              </a:rPr>
              <a:t>р</a:t>
            </a:r>
            <a:r>
              <a:rPr lang="ru-RU" dirty="0" smtClean="0">
                <a:solidFill>
                  <a:srgbClr val="0070C0"/>
                </a:solidFill>
              </a:rPr>
              <a:t>ождественской елочки </a:t>
            </a:r>
            <a:r>
              <a:rPr lang="ru-RU" dirty="0" smtClean="0">
                <a:solidFill>
                  <a:srgbClr val="0070C0"/>
                </a:solidFill>
              </a:rPr>
              <a:t>своими руками (аппликация с элементами конструирования</a:t>
            </a:r>
            <a:r>
              <a:rPr lang="ru-RU" dirty="0" smtClean="0">
                <a:solidFill>
                  <a:srgbClr val="0070C0"/>
                </a:solidFill>
              </a:rPr>
              <a:t>).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Ангел </a:t>
            </a:r>
            <a:r>
              <a:rPr lang="ru-RU" dirty="0" smtClean="0">
                <a:solidFill>
                  <a:srgbClr val="0070C0"/>
                </a:solidFill>
              </a:rPr>
              <a:t>(аппликация с элементами конструирования</a:t>
            </a:r>
            <a:r>
              <a:rPr lang="ru-RU" dirty="0" smtClean="0">
                <a:solidFill>
                  <a:srgbClr val="0070C0"/>
                </a:solidFill>
              </a:rPr>
              <a:t>).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Изготовление рождественской елочки.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4643446"/>
            <a:ext cx="1500198" cy="1960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572428" cy="23574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5. </a:t>
            </a:r>
            <a:r>
              <a:rPr lang="ru-RU" sz="2400" b="0" u="sng" dirty="0" smtClean="0">
                <a:solidFill>
                  <a:schemeClr val="accent1"/>
                </a:solidFill>
              </a:rPr>
              <a:t>Чтение </a:t>
            </a:r>
            <a:r>
              <a:rPr lang="ru-RU" sz="2400" b="0" u="sng" dirty="0" smtClean="0">
                <a:solidFill>
                  <a:schemeClr val="accent1"/>
                </a:solidFill>
              </a:rPr>
              <a:t>художественной литературы: </a:t>
            </a:r>
            <a:r>
              <a:rPr lang="ru-RU" sz="2400" b="0" u="sng" dirty="0" smtClean="0">
                <a:solidFill>
                  <a:srgbClr val="00B0F0"/>
                </a:solidFill>
              </a:rPr>
              <a:t/>
            </a:r>
            <a:br>
              <a:rPr lang="ru-RU" sz="2400" b="0" u="sng" dirty="0" smtClean="0">
                <a:solidFill>
                  <a:srgbClr val="00B0F0"/>
                </a:solidFill>
              </a:rPr>
            </a:br>
            <a:r>
              <a:rPr lang="ru-RU" sz="2400" b="0" u="sng" dirty="0" smtClean="0">
                <a:solidFill>
                  <a:srgbClr val="00B0F0"/>
                </a:solidFill>
              </a:rPr>
              <a:t/>
            </a:r>
            <a:br>
              <a:rPr lang="ru-RU" sz="2400" b="0" u="sng" dirty="0" smtClean="0">
                <a:solidFill>
                  <a:srgbClr val="00B0F0"/>
                </a:solidFill>
              </a:rPr>
            </a:br>
            <a:r>
              <a:rPr lang="ru-RU" sz="2400" b="0" dirty="0" smtClean="0">
                <a:solidFill>
                  <a:srgbClr val="00B0F0"/>
                </a:solidFill>
              </a:rPr>
              <a:t>Разучивание </a:t>
            </a:r>
            <a:r>
              <a:rPr lang="ru-RU" sz="2400" b="0" dirty="0" smtClean="0">
                <a:solidFill>
                  <a:srgbClr val="00B0F0"/>
                </a:solidFill>
              </a:rPr>
              <a:t>стихотворений о рождественском празднике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G:\зима\S630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857364"/>
            <a:ext cx="2940864" cy="4071966"/>
          </a:xfrm>
          <a:prstGeom prst="rect">
            <a:avLst/>
          </a:prstGeom>
          <a:noFill/>
        </p:spPr>
      </p:pic>
      <p:pic>
        <p:nvPicPr>
          <p:cNvPr id="5" name="Содержимое 4" descr="D:\Краеведение\Фото краеведение\мои фото\Храмы и кладбище\храм рождества Пр.Богородицы\2012\Рождество 2012\Рождество 2012\Изображение 012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571744"/>
            <a:ext cx="335758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6. Изготовление  </a:t>
            </a:r>
            <a:r>
              <a:rPr lang="ru-RU" sz="2800" dirty="0" smtClean="0">
                <a:solidFill>
                  <a:schemeClr val="accent1"/>
                </a:solidFill>
              </a:rPr>
              <a:t>рождественского </a:t>
            </a:r>
            <a:r>
              <a:rPr lang="ru-RU" sz="2800" dirty="0" smtClean="0">
                <a:solidFill>
                  <a:schemeClr val="accent1"/>
                </a:solidFill>
              </a:rPr>
              <a:t>вертепа, елочки и </a:t>
            </a:r>
            <a:r>
              <a:rPr lang="ru-RU" sz="2800" dirty="0" smtClean="0">
                <a:solidFill>
                  <a:schemeClr val="accent1"/>
                </a:solidFill>
              </a:rPr>
              <a:t>елочных украшений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-123"/>
          <a:stretch>
            <a:fillRect/>
          </a:stretch>
        </p:blipFill>
        <p:spPr bwMode="auto">
          <a:xfrm>
            <a:off x="428596" y="1428736"/>
            <a:ext cx="36946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500174"/>
            <a:ext cx="27804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786190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4000504"/>
            <a:ext cx="22015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7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514454" y="414317"/>
            <a:ext cx="2286016" cy="2171715"/>
          </a:xfrm>
          <a:prstGeom prst="rect">
            <a:avLst/>
          </a:prstGeom>
        </p:spPr>
      </p:pic>
      <p:pic>
        <p:nvPicPr>
          <p:cNvPr id="6" name="Рисунок 5" descr="DSC017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248615" y="323361"/>
            <a:ext cx="2146968" cy="2357455"/>
          </a:xfrm>
          <a:prstGeom prst="rect">
            <a:avLst/>
          </a:prstGeom>
        </p:spPr>
      </p:pic>
      <p:pic>
        <p:nvPicPr>
          <p:cNvPr id="9" name="Рисунок 8" descr="DSC017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423545" y="4077521"/>
            <a:ext cx="2511487" cy="2071702"/>
          </a:xfrm>
          <a:prstGeom prst="rect">
            <a:avLst/>
          </a:prstGeom>
        </p:spPr>
      </p:pic>
      <p:pic>
        <p:nvPicPr>
          <p:cNvPr id="8" name="Содержимое 6" descr="DSC01745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1574593" y="3997515"/>
            <a:ext cx="2565787" cy="2143138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6072230" cy="4286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Рождество. </a:t>
            </a:r>
            <a:r>
              <a:rPr lang="ru-RU" sz="2000" dirty="0" smtClean="0">
                <a:solidFill>
                  <a:srgbClr val="0070C0"/>
                </a:solidFill>
              </a:rPr>
              <a:t>мастерим всей семьёй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Краеведение\Фото краеведение\мои фото\Храмы и кладбище\храм рождества Пр.Богородицы\2012\Рождество 2012\Рождество 2012\Изображение 036.jpg"/>
          <p:cNvPicPr>
            <a:picLocks noGrp="1"/>
          </p:cNvPicPr>
          <p:nvPr>
            <p:ph sz="half"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428596" y="357166"/>
            <a:ext cx="3357586" cy="2786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 b="-123"/>
          <a:stretch>
            <a:fillRect/>
          </a:stretch>
        </p:blipFill>
        <p:spPr bwMode="auto">
          <a:xfrm>
            <a:off x="4143372" y="1643050"/>
            <a:ext cx="3857652" cy="26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5" descr="D:\Краеведение\Фото краеведение\мои фото\Храмы и кладбище\храм рождества Пр.Богородицы\2012\Рождество 2012\Рождество 2012\Изображение 008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4286280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6314" y="5000636"/>
            <a:ext cx="3234688" cy="1268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2F4913"/>
                </a:solidFill>
              </a:rPr>
              <a:t>Выставка рисунков и поделок в храме</a:t>
            </a:r>
            <a:endParaRPr lang="ru-RU" sz="2400" b="1" dirty="0">
              <a:solidFill>
                <a:srgbClr val="2F4913"/>
              </a:solidFill>
            </a:endParaRPr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4071934" y="285728"/>
            <a:ext cx="3857652" cy="126840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3 этап – </a:t>
            </a:r>
            <a:r>
              <a:rPr lang="ru-RU" sz="2800" b="1" i="1" dirty="0" smtClean="0">
                <a:solidFill>
                  <a:srgbClr val="00B050"/>
                </a:solidFill>
              </a:rPr>
              <a:t>Заключительный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Краеведение\Фото краеведение\мои фото\Храмы и кладбище\храм рождества Пр.Богородицы\2012\Рождество 2012\Рождество 2012, 1\Рождественская ёлка в храме Рождества Пресвятой Богородицы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Краеведение\Фото краеведение\мои фото\Храмы и кладбище\храм рождества Пр.Богородицы\2012\Рождество 2012\Рождество 2012, 1\Рождественская ёлка в храме Рождества Пресвятой Богородицы (1)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57166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раеведение\Фото краеведение\мои фото\Храмы и кладбище\храм рождества Пр.Богородицы\Воскресная школа\Рисунок1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14348" y="3714752"/>
            <a:ext cx="3286148" cy="2786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Родество 2010 (36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3143248"/>
            <a:ext cx="6010316" cy="36671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Рождественская</a:t>
            </a:r>
            <a:r>
              <a:rPr kumimoji="0" lang="ru-RU" sz="2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елка В ХРАМЕ </a:t>
            </a:r>
            <a:endParaRPr kumimoji="0" lang="ru-RU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2571744"/>
            <a:ext cx="2143140" cy="2801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267604" cy="6241446"/>
          </a:xfrm>
        </p:spPr>
        <p:txBody>
          <a:bodyPr/>
          <a:lstStyle/>
          <a:p>
            <a:pPr marL="274320" lvl="8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3200" b="1" u="sng" dirty="0" smtClean="0">
                <a:solidFill>
                  <a:srgbClr val="FFC000"/>
                </a:solidFill>
              </a:rPr>
              <a:t>Цель проекта</a:t>
            </a:r>
            <a:r>
              <a:rPr lang="ru-RU" sz="3200" u="sng" dirty="0" smtClean="0">
                <a:solidFill>
                  <a:srgbClr val="FFC000"/>
                </a:solidFill>
              </a:rPr>
              <a:t>:</a:t>
            </a:r>
            <a:r>
              <a:rPr lang="ru-RU" sz="3200" dirty="0" smtClean="0">
                <a:solidFill>
                  <a:srgbClr val="FFC000"/>
                </a:solidFill>
              </a:rPr>
              <a:t> </a:t>
            </a:r>
            <a:r>
              <a:rPr lang="ru-RU" sz="3200" dirty="0" smtClean="0">
                <a:solidFill>
                  <a:srgbClr val="00B050"/>
                </a:solidFill>
              </a:rPr>
              <a:t> Развитие у детей дошкольного возраста устойчивого интереса к русской народной культуре в процессе ознакомления с православными праздниками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2857496"/>
            <a:ext cx="2428892" cy="3174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500042"/>
            <a:ext cx="7239000" cy="5955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u="sng" dirty="0" smtClean="0">
                <a:solidFill>
                  <a:srgbClr val="FFC000"/>
                </a:solidFill>
              </a:rPr>
              <a:t>Задачи проекта: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Ознакомление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детей с историей </a:t>
            </a:r>
            <a:r>
              <a:rPr lang="ru-RU" dirty="0" smtClean="0">
                <a:solidFill>
                  <a:srgbClr val="00B050"/>
                </a:solidFill>
              </a:rPr>
              <a:t>праздника </a:t>
            </a:r>
            <a:r>
              <a:rPr lang="ru-RU" dirty="0" smtClean="0">
                <a:solidFill>
                  <a:srgbClr val="00B050"/>
                </a:solidFill>
              </a:rPr>
              <a:t>Рождества Христова. 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Формирование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у детей желание знакомиться с устным народным творчеством (стихи, зазывалки, колядки, потешки). 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Создание </a:t>
            </a:r>
            <a:r>
              <a:rPr lang="ru-RU" dirty="0" smtClean="0">
                <a:solidFill>
                  <a:srgbClr val="00B050"/>
                </a:solidFill>
              </a:rPr>
              <a:t>условия для исследовательской деятельности </a:t>
            </a:r>
            <a:r>
              <a:rPr lang="ru-RU" dirty="0" smtClean="0">
                <a:solidFill>
                  <a:srgbClr val="00B050"/>
                </a:solidFill>
              </a:rPr>
              <a:t>детей. 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Развитие художественно-творческой деятельности </a:t>
            </a:r>
            <a:r>
              <a:rPr lang="ru-RU" dirty="0" smtClean="0">
                <a:solidFill>
                  <a:srgbClr val="00B050"/>
                </a:solidFill>
              </a:rPr>
              <a:t>путём </a:t>
            </a:r>
            <a:r>
              <a:rPr lang="ru-RU" dirty="0" smtClean="0">
                <a:solidFill>
                  <a:srgbClr val="00B050"/>
                </a:solidFill>
              </a:rPr>
              <a:t>изготовления </a:t>
            </a:r>
            <a:r>
              <a:rPr lang="ru-RU" dirty="0" smtClean="0">
                <a:solidFill>
                  <a:srgbClr val="00B050"/>
                </a:solidFill>
              </a:rPr>
              <a:t>предметов (подарков декоративно - прикладного </a:t>
            </a:r>
            <a:r>
              <a:rPr lang="ru-RU" dirty="0" smtClean="0">
                <a:solidFill>
                  <a:srgbClr val="00B050"/>
                </a:solidFill>
              </a:rPr>
              <a:t>искусства). 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Воспитание </a:t>
            </a:r>
            <a:r>
              <a:rPr lang="ru-RU" dirty="0" smtClean="0">
                <a:solidFill>
                  <a:srgbClr val="00B050"/>
                </a:solidFill>
              </a:rPr>
              <a:t>у детей чувства причастности к русской культуре, обществу, которое дорожит своим прошлым, как достоянием. 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Воспитание доброты, милосердия, сострадания </a:t>
            </a:r>
            <a:r>
              <a:rPr lang="ru-RU" dirty="0" smtClean="0">
                <a:solidFill>
                  <a:srgbClr val="00B050"/>
                </a:solidFill>
              </a:rPr>
              <a:t>ко всему живому на земле.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643702" y="5143512"/>
            <a:ext cx="1143008" cy="10270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6170008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3300" b="1" u="sng" dirty="0" smtClean="0">
                <a:solidFill>
                  <a:srgbClr val="FFC000"/>
                </a:solidFill>
              </a:rPr>
              <a:t>Этапы</a:t>
            </a:r>
            <a:r>
              <a:rPr lang="ru-RU" sz="3300" b="1" u="sng" dirty="0" smtClean="0">
                <a:solidFill>
                  <a:srgbClr val="FFC000"/>
                </a:solidFill>
              </a:rPr>
              <a:t> </a:t>
            </a:r>
            <a:r>
              <a:rPr lang="ru-RU" sz="3300" b="1" u="sng" dirty="0" smtClean="0">
                <a:solidFill>
                  <a:srgbClr val="FFC000"/>
                </a:solidFill>
              </a:rPr>
              <a:t>организации проекта:</a:t>
            </a:r>
          </a:p>
          <a:p>
            <a:pPr lvl="0"/>
            <a:r>
              <a:rPr lang="ru-RU" b="1" i="1" dirty="0" smtClean="0">
                <a:solidFill>
                  <a:srgbClr val="FFC000"/>
                </a:solidFill>
              </a:rPr>
              <a:t>1 этап - Подготовительный:</a:t>
            </a: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1.1. Формирование целей и задач </a:t>
            </a:r>
            <a:r>
              <a:rPr lang="ru-RU" dirty="0" smtClean="0">
                <a:solidFill>
                  <a:srgbClr val="00B050"/>
                </a:solidFill>
              </a:rPr>
              <a:t>проекта. </a:t>
            </a: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1.2</a:t>
            </a:r>
            <a:r>
              <a:rPr lang="ru-RU" dirty="0" smtClean="0">
                <a:solidFill>
                  <a:srgbClr val="00B050"/>
                </a:solidFill>
              </a:rPr>
              <a:t>. Создание творческой группы. </a:t>
            </a: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1.3</a:t>
            </a:r>
            <a:r>
              <a:rPr lang="ru-RU" dirty="0" smtClean="0">
                <a:solidFill>
                  <a:srgbClr val="00B050"/>
                </a:solidFill>
              </a:rPr>
              <a:t>. Планирование проекта и подбор литературы. </a:t>
            </a: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1.4</a:t>
            </a:r>
            <a:r>
              <a:rPr lang="ru-RU" dirty="0" smtClean="0">
                <a:solidFill>
                  <a:srgbClr val="00B050"/>
                </a:solidFill>
              </a:rPr>
              <a:t>. Привлечение к сотрудничеству педагогов </a:t>
            </a:r>
            <a:r>
              <a:rPr lang="ru-RU" dirty="0" smtClean="0">
                <a:solidFill>
                  <a:srgbClr val="00B050"/>
                </a:solidFill>
              </a:rPr>
              <a:t>ДОУ, родителей </a:t>
            </a:r>
            <a:r>
              <a:rPr lang="ru-RU" dirty="0" smtClean="0">
                <a:solidFill>
                  <a:srgbClr val="00B050"/>
                </a:solidFill>
              </a:rPr>
              <a:t>и социальных </a:t>
            </a:r>
            <a:r>
              <a:rPr lang="ru-RU" dirty="0" smtClean="0">
                <a:solidFill>
                  <a:srgbClr val="00B050"/>
                </a:solidFill>
              </a:rPr>
              <a:t>партнеров (приходской совет храма). 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b="1" i="1" dirty="0" smtClean="0">
                <a:solidFill>
                  <a:srgbClr val="FFC000"/>
                </a:solidFill>
              </a:rPr>
              <a:t>2 этап - Основной </a:t>
            </a:r>
            <a:r>
              <a:rPr lang="ru-RU" b="1" i="1" dirty="0" smtClean="0">
                <a:solidFill>
                  <a:srgbClr val="FFC000"/>
                </a:solidFill>
              </a:rPr>
              <a:t>(формирующий):</a:t>
            </a:r>
            <a:endParaRPr lang="ru-RU" b="1" i="1" dirty="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2.1. Создание условий для мотивации детей </a:t>
            </a:r>
            <a:r>
              <a:rPr lang="ru-RU" dirty="0" smtClean="0">
                <a:solidFill>
                  <a:srgbClr val="00B050"/>
                </a:solidFill>
              </a:rPr>
              <a:t>на проектную </a:t>
            </a:r>
            <a:r>
              <a:rPr lang="ru-RU" dirty="0" smtClean="0">
                <a:solidFill>
                  <a:srgbClr val="00B050"/>
                </a:solidFill>
              </a:rPr>
              <a:t>деятельность.</a:t>
            </a:r>
            <a:endParaRPr lang="ru-RU" dirty="0" smtClean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2.2.</a:t>
            </a:r>
            <a:r>
              <a:rPr lang="ru-RU" dirty="0" smtClean="0">
                <a:solidFill>
                  <a:srgbClr val="00B050"/>
                </a:solidFill>
              </a:rPr>
              <a:t>Непосредственно </a:t>
            </a:r>
            <a:r>
              <a:rPr lang="ru-RU" dirty="0" smtClean="0">
                <a:solidFill>
                  <a:srgbClr val="00B050"/>
                </a:solidFill>
              </a:rPr>
              <a:t>образовательная </a:t>
            </a:r>
            <a:r>
              <a:rPr lang="ru-RU" dirty="0" smtClean="0">
                <a:solidFill>
                  <a:srgbClr val="00B050"/>
                </a:solidFill>
              </a:rPr>
              <a:t>деятельность.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i="1" dirty="0" smtClean="0">
                <a:solidFill>
                  <a:srgbClr val="FFC000"/>
                </a:solidFill>
              </a:rPr>
              <a:t>3 </a:t>
            </a:r>
            <a:r>
              <a:rPr lang="ru-RU" b="1" i="1" dirty="0" smtClean="0">
                <a:solidFill>
                  <a:srgbClr val="FFC000"/>
                </a:solidFill>
              </a:rPr>
              <a:t>этап </a:t>
            </a:r>
            <a:r>
              <a:rPr lang="ru-RU" b="1" i="1" dirty="0" smtClean="0">
                <a:solidFill>
                  <a:srgbClr val="FFC000"/>
                </a:solidFill>
              </a:rPr>
              <a:t>– Заключительный: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3.1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smtClean="0">
                <a:solidFill>
                  <a:srgbClr val="00B050"/>
                </a:solidFill>
              </a:rPr>
              <a:t>Создание презентации проекта.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3.2</a:t>
            </a:r>
            <a:r>
              <a:rPr lang="ru-RU" sz="2400" dirty="0" smtClean="0">
                <a:solidFill>
                  <a:srgbClr val="00B050"/>
                </a:solidFill>
              </a:rPr>
              <a:t>. Праздник в </a:t>
            </a:r>
            <a:r>
              <a:rPr lang="ru-RU" sz="2400" dirty="0" smtClean="0">
                <a:solidFill>
                  <a:srgbClr val="00B050"/>
                </a:solidFill>
              </a:rPr>
              <a:t>храме </a:t>
            </a:r>
            <a:r>
              <a:rPr lang="ru-RU" sz="2400" dirty="0" smtClean="0">
                <a:solidFill>
                  <a:srgbClr val="00B050"/>
                </a:solidFill>
              </a:rPr>
              <a:t>с. </a:t>
            </a:r>
            <a:r>
              <a:rPr lang="ru-RU" sz="2400" dirty="0" smtClean="0">
                <a:solidFill>
                  <a:srgbClr val="00B050"/>
                </a:solidFill>
              </a:rPr>
              <a:t>Писцово.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3.3. </a:t>
            </a:r>
            <a:r>
              <a:rPr lang="ru-RU" sz="2400" dirty="0" smtClean="0">
                <a:solidFill>
                  <a:srgbClr val="00B050"/>
                </a:solidFill>
              </a:rPr>
              <a:t>В</a:t>
            </a:r>
            <a:r>
              <a:rPr lang="ru-RU" sz="2400" dirty="0" smtClean="0">
                <a:solidFill>
                  <a:srgbClr val="00B050"/>
                </a:solidFill>
              </a:rPr>
              <a:t>ыставка рисунков </a:t>
            </a:r>
            <a:r>
              <a:rPr lang="ru-RU" sz="2400" dirty="0" smtClean="0">
                <a:solidFill>
                  <a:srgbClr val="00B050"/>
                </a:solidFill>
              </a:rPr>
              <a:t>и поделок в Храме </a:t>
            </a:r>
            <a:r>
              <a:rPr lang="en-US" sz="2400" dirty="0" smtClean="0">
                <a:solidFill>
                  <a:srgbClr val="00B050"/>
                </a:solidFill>
              </a:rPr>
              <a:t>c</a:t>
            </a:r>
            <a:r>
              <a:rPr lang="ru-RU" sz="2400" dirty="0" smtClean="0">
                <a:solidFill>
                  <a:srgbClr val="00B050"/>
                </a:solidFill>
              </a:rPr>
              <a:t>.Писцово.</a:t>
            </a:r>
            <a:endParaRPr lang="ru-RU" dirty="0" smtClean="0">
              <a:solidFill>
                <a:srgbClr val="00B050"/>
              </a:solidFill>
            </a:endParaRPr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715140" y="571480"/>
            <a:ext cx="857256" cy="11204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i="1" dirty="0" smtClean="0">
                <a:solidFill>
                  <a:srgbClr val="FFC000"/>
                </a:solidFill>
              </a:rPr>
              <a:t>I</a:t>
            </a:r>
            <a:r>
              <a:rPr lang="ru-RU" sz="3100" i="1" dirty="0" smtClean="0">
                <a:solidFill>
                  <a:srgbClr val="FFC000"/>
                </a:solidFill>
              </a:rPr>
              <a:t> </a:t>
            </a:r>
            <a:r>
              <a:rPr lang="ru-RU" sz="3100" i="1" dirty="0" smtClean="0">
                <a:solidFill>
                  <a:srgbClr val="FFC000"/>
                </a:solidFill>
              </a:rPr>
              <a:t>этап - Основной (формирующий</a:t>
            </a:r>
            <a:r>
              <a:rPr lang="ru-RU" sz="3100" i="1" dirty="0" smtClean="0">
                <a:solidFill>
                  <a:srgbClr val="FFC000"/>
                </a:solidFill>
              </a:rPr>
              <a:t>):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1. Создание мотивации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>
                <a:solidFill>
                  <a:srgbClr val="0070C0"/>
                </a:solidFill>
              </a:rPr>
              <a:t>Просмотр мультфильма «</a:t>
            </a:r>
            <a:r>
              <a:rPr lang="ru-RU" sz="2200" b="0" dirty="0" smtClean="0">
                <a:solidFill>
                  <a:srgbClr val="0070C0"/>
                </a:solidFill>
              </a:rPr>
              <a:t>Рождество Христово</a:t>
            </a:r>
            <a:r>
              <a:rPr lang="ru-RU" sz="2200" b="0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2" name="AutoShape 2" descr="Картинки красивые и светлые с Рождеством Христовым (1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красивые и светлые с Рождеством Христовым (1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Documents and Settings\Администратор\Мои документы\Downloads\l_df28c2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5581650" cy="4181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67604" cy="617000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Самостоятельная изобразительная деятельность 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Раскраски </a:t>
            </a:r>
            <a:r>
              <a:rPr lang="ru-RU" dirty="0" smtClean="0">
                <a:solidFill>
                  <a:srgbClr val="0070C0"/>
                </a:solidFill>
              </a:rPr>
              <a:t>на тему «Рождество Христово»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2143140" cy="28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3" y="1714488"/>
            <a:ext cx="17852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Admin\Рабочий стол\раскраски\22346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14620"/>
            <a:ext cx="2642253" cy="302548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раскраски\990325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429132"/>
            <a:ext cx="1785950" cy="2191011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286256"/>
            <a:ext cx="1709743" cy="20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2. Непосредственная о</a:t>
            </a:r>
            <a:r>
              <a:rPr lang="ru-RU" b="1" u="sng" dirty="0" smtClean="0">
                <a:solidFill>
                  <a:schemeClr val="accent1"/>
                </a:solidFill>
              </a:rPr>
              <a:t>бразовательная деятельность:</a:t>
            </a:r>
            <a:endParaRPr lang="ru-RU" b="1" u="sng" dirty="0" smtClean="0">
              <a:solidFill>
                <a:schemeClr val="accent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1. Беседы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 использованием иллюстрированного альбома в технике коллажа «Рождество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»: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Чему </a:t>
            </a:r>
            <a:r>
              <a:rPr lang="ru-RU" dirty="0" smtClean="0">
                <a:solidFill>
                  <a:srgbClr val="0070C0"/>
                </a:solidFill>
              </a:rPr>
              <a:t>учил людей Иисус Христос?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Что </a:t>
            </a:r>
            <a:r>
              <a:rPr lang="ru-RU" dirty="0" smtClean="0">
                <a:solidFill>
                  <a:srgbClr val="0070C0"/>
                </a:solidFill>
              </a:rPr>
              <a:t>такое «Хорошо» и что такое «Плохо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Русские </a:t>
            </a:r>
            <a:r>
              <a:rPr lang="ru-RU" dirty="0" smtClean="0">
                <a:solidFill>
                  <a:srgbClr val="0070C0"/>
                </a:solidFill>
              </a:rPr>
              <a:t>народные пословицы о «хорошем» и «плохом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Красота </a:t>
            </a:r>
            <a:r>
              <a:rPr lang="ru-RU" dirty="0" smtClean="0">
                <a:solidFill>
                  <a:srgbClr val="0070C0"/>
                </a:solidFill>
              </a:rPr>
              <a:t>русских церквей и устройство вертепа в церкви.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Дети </a:t>
            </a:r>
            <a:r>
              <a:rPr lang="ru-RU" dirty="0" smtClean="0">
                <a:solidFill>
                  <a:srgbClr val="0070C0"/>
                </a:solidFill>
              </a:rPr>
              <a:t>и Рождество.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Рождественские </a:t>
            </a:r>
            <a:r>
              <a:rPr lang="ru-RU" dirty="0" smtClean="0">
                <a:solidFill>
                  <a:srgbClr val="0070C0"/>
                </a:solidFill>
              </a:rPr>
              <a:t>колядки.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786446" y="4714884"/>
            <a:ext cx="1285884" cy="1680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pPr lvl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2. Дидактические </a:t>
            </a:r>
            <a:r>
              <a:rPr lang="ru-RU" b="1" u="sng" dirty="0" smtClean="0">
                <a:solidFill>
                  <a:schemeClr val="accent1"/>
                </a:solidFill>
              </a:rPr>
              <a:t>игры: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Составление </a:t>
            </a:r>
            <a:r>
              <a:rPr lang="ru-RU" dirty="0" smtClean="0">
                <a:solidFill>
                  <a:srgbClr val="0070C0"/>
                </a:solidFill>
              </a:rPr>
              <a:t>картинки «Рождество Христово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Игра-классификация </a:t>
            </a:r>
            <a:r>
              <a:rPr lang="ru-RU" dirty="0" smtClean="0">
                <a:solidFill>
                  <a:srgbClr val="0070C0"/>
                </a:solidFill>
              </a:rPr>
              <a:t>«Какие животные могли быть в вертепе? </a:t>
            </a:r>
            <a:r>
              <a:rPr lang="ru-RU" dirty="0" smtClean="0">
                <a:solidFill>
                  <a:srgbClr val="0070C0"/>
                </a:solidFill>
              </a:rPr>
              <a:t>». 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Admin\Рабочий стол\Новая папка\2013-05-31-9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857496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 lvl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3. Подвижные </a:t>
            </a:r>
            <a:r>
              <a:rPr lang="ru-RU" b="1" u="sng" dirty="0" smtClean="0">
                <a:solidFill>
                  <a:schemeClr val="accent1"/>
                </a:solidFill>
              </a:rPr>
              <a:t>игры: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Эстафеты «Зимние забавы»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428736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1518034"/>
            <a:ext cx="314327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071942"/>
            <a:ext cx="3357586" cy="22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366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Рождество        Христово</vt:lpstr>
      <vt:lpstr>Слайд 2</vt:lpstr>
      <vt:lpstr>Слайд 3</vt:lpstr>
      <vt:lpstr>Слайд 4</vt:lpstr>
      <vt:lpstr>I этап - Основной (формирующий): 1. Создание мотивации Просмотр мультфильма «Рождество Христово» </vt:lpstr>
      <vt:lpstr>Слайд 6</vt:lpstr>
      <vt:lpstr>Слайд 7</vt:lpstr>
      <vt:lpstr>Слайд 8</vt:lpstr>
      <vt:lpstr>Слайд 9</vt:lpstr>
      <vt:lpstr>Слайд 10</vt:lpstr>
      <vt:lpstr>      5. Чтение художественной литературы:   Разучивание стихотворений о рождественском празднике   </vt:lpstr>
      <vt:lpstr>6. Изготовление  рождественского вертепа, елочки и елочных украшений</vt:lpstr>
      <vt:lpstr>Рождество. мастерим всей семьёй</vt:lpstr>
      <vt:lpstr>Слайд 14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</dc:title>
  <dc:creator>Admin</dc:creator>
  <cp:lastModifiedBy>Admin</cp:lastModifiedBy>
  <cp:revision>48</cp:revision>
  <dcterms:created xsi:type="dcterms:W3CDTF">2013-06-01T22:27:12Z</dcterms:created>
  <dcterms:modified xsi:type="dcterms:W3CDTF">2014-12-03T18:15:31Z</dcterms:modified>
</cp:coreProperties>
</file>