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E02D-E43B-4369-A8AF-42D843789362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A661-7009-4FAD-AC17-9E7905D9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E02D-E43B-4369-A8AF-42D843789362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A661-7009-4FAD-AC17-9E7905D9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E02D-E43B-4369-A8AF-42D843789362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A661-7009-4FAD-AC17-9E7905D9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E02D-E43B-4369-A8AF-42D843789362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A661-7009-4FAD-AC17-9E7905D9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E02D-E43B-4369-A8AF-42D843789362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A661-7009-4FAD-AC17-9E7905D9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E02D-E43B-4369-A8AF-42D843789362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A661-7009-4FAD-AC17-9E7905D9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E02D-E43B-4369-A8AF-42D843789362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A661-7009-4FAD-AC17-9E7905D9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E02D-E43B-4369-A8AF-42D843789362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A661-7009-4FAD-AC17-9E7905D9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E02D-E43B-4369-A8AF-42D843789362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A661-7009-4FAD-AC17-9E7905D9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E02D-E43B-4369-A8AF-42D843789362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A661-7009-4FAD-AC17-9E7905D9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E02D-E43B-4369-A8AF-42D843789362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A661-7009-4FAD-AC17-9E7905D9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DE02D-E43B-4369-A8AF-42D843789362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A661-7009-4FAD-AC17-9E7905D933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ДӘРЕС-ВИКТОРИНА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ТАБЫН </a:t>
            </a: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ЯНЫНА РӘХИМ ИТЕГЕЗ!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2295128"/>
          </a:xfrm>
        </p:spPr>
        <p:txBody>
          <a:bodyPr>
            <a:normAutofit fontScale="90000"/>
          </a:bodyPr>
          <a:lstStyle/>
          <a:p>
            <a:pPr lvl="0" algn="l"/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/>
              <a:t/>
            </a:r>
            <a:br>
              <a:rPr lang="tt-RU" b="1" dirty="0"/>
            </a:b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9.Табан </a:t>
            </a:r>
            <a:r>
              <a:rPr lang="tt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янына кайчан утырырга мөмкин?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Хуҗалар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рөхсәте белән;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Кем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кайчан тели;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Иң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беренче булып.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20120109054742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8064896" cy="371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/>
              <a:t/>
            </a:r>
            <a:br>
              <a:rPr lang="tt-RU" b="1" dirty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/>
              <a:t/>
            </a:r>
            <a:br>
              <a:rPr lang="tt-RU" b="1" dirty="0"/>
            </a:b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10.Салфетканы(ашъяулыкны</a:t>
            </a:r>
            <a:r>
              <a:rPr lang="tt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кая куярга?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Тез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өстенә;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Муенга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бәйләргә;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Кая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телисең.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5125092-win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356992"/>
            <a:ext cx="5976664" cy="3501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/>
              <a:t/>
            </a:r>
            <a:br>
              <a:rPr lang="tt-RU" b="1" dirty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11.Өстәлдә </a:t>
            </a:r>
            <a:r>
              <a:rPr lang="tt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ризык синнән ерак булса, </a:t>
            </a: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аны </a:t>
            </a:r>
            <a:r>
              <a:rPr lang="tt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ничек алырга?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өстәл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аша сузылып;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ничек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телисең;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күршең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алып бирә.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8615579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9264" y="2276872"/>
            <a:ext cx="6624736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/>
              <a:t/>
            </a:r>
            <a:br>
              <a:rPr lang="tt-RU" b="1" dirty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12.Пычак</a:t>
            </a:r>
            <a:r>
              <a:rPr lang="tt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кашык, чәнечке кая куярга?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Ашъяулыкка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Тәлинкәгә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Кая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телисең.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5003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96952"/>
            <a:ext cx="6912768" cy="3573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/>
              <a:t/>
            </a:r>
            <a:br>
              <a:rPr lang="tt-RU" b="1" dirty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13.Ризыкны </a:t>
            </a:r>
            <a:r>
              <a:rPr lang="tt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калдырырга ярыймы?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tt-RU" b="1" i="1" dirty="0" smtClean="0"/>
              <a:t>Ашап </a:t>
            </a:r>
            <a:r>
              <a:rPr lang="tt-RU" b="1" i="1" dirty="0"/>
              <a:t>бетерергә кирәк;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tt-RU" b="1" i="1" dirty="0" smtClean="0"/>
              <a:t>Тәлинкәдә </a:t>
            </a:r>
            <a:r>
              <a:rPr lang="tt-RU" b="1" i="1" dirty="0"/>
              <a:t>калдырырга мөмкин;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tt-RU" b="1" i="1" dirty="0" smtClean="0"/>
              <a:t>Күршеңә </a:t>
            </a:r>
            <a:r>
              <a:rPr lang="tt-RU" b="1" i="1" dirty="0"/>
              <a:t>бирә аласың.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" name="Рисунок 2" descr="depositphotos_1124850-Leavings-on-a-d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08920"/>
            <a:ext cx="7056784" cy="39225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/>
              <a:t/>
            </a:r>
            <a:br>
              <a:rPr lang="tt-RU" b="1" dirty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14.Ничек </a:t>
            </a:r>
            <a:r>
              <a:rPr lang="tt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тотсаң дөрес була?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tt-RU" sz="4000" b="1" i="1" dirty="0" smtClean="0">
                <a:latin typeface="Times New Roman" pitchFamily="18" charset="0"/>
                <a:cs typeface="Times New Roman" pitchFamily="18" charset="0"/>
              </a:rPr>
              <a:t>Пычакны </a:t>
            </a:r>
            <a:r>
              <a:rPr lang="tt-RU" sz="4000" b="1" i="1" dirty="0">
                <a:latin typeface="Times New Roman" pitchFamily="18" charset="0"/>
                <a:cs typeface="Times New Roman" pitchFamily="18" charset="0"/>
              </a:rPr>
              <a:t>уң кулга, чәнечкене сул кулга;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tt-RU" sz="4000" b="1" i="1" dirty="0" smtClean="0">
                <a:latin typeface="Times New Roman" pitchFamily="18" charset="0"/>
                <a:cs typeface="Times New Roman" pitchFamily="18" charset="0"/>
              </a:rPr>
              <a:t>Чәнечкене </a:t>
            </a:r>
            <a:r>
              <a:rPr lang="tt-RU" sz="4000" b="1" i="1" dirty="0">
                <a:latin typeface="Times New Roman" pitchFamily="18" charset="0"/>
                <a:cs typeface="Times New Roman" pitchFamily="18" charset="0"/>
              </a:rPr>
              <a:t>уң кулга, пычакны сул кулга;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tt-RU" sz="4000" b="1" i="1" dirty="0" smtClean="0">
                <a:latin typeface="Times New Roman" pitchFamily="18" charset="0"/>
                <a:cs typeface="Times New Roman" pitchFamily="18" charset="0"/>
              </a:rPr>
              <a:t>Ничек </a:t>
            </a:r>
            <a:r>
              <a:rPr lang="tt-RU" sz="4000" b="1" i="1" dirty="0">
                <a:latin typeface="Times New Roman" pitchFamily="18" charset="0"/>
                <a:cs typeface="Times New Roman" pitchFamily="18" charset="0"/>
              </a:rPr>
              <a:t>телисең.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1230184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429000"/>
            <a:ext cx="7344816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/>
              <a:t/>
            </a:r>
            <a:br>
              <a:rPr lang="tt-RU" b="1" dirty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/>
              <a:t/>
            </a:r>
            <a:br>
              <a:rPr lang="tt-RU" b="1" dirty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15.Кунактан </a:t>
            </a:r>
            <a:r>
              <a:rPr lang="tt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киткәндә нинди сүзләр әйтергә кирәк?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Сыегыз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өчен зур рәхмәт!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Мин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сезгә беркайчан килмим.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Безгә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кунакка килмәгез.</a:t>
            </a:r>
            <a:r>
              <a:rPr lang="ru-RU" b="1" dirty="0"/>
              <a:t/>
            </a:r>
            <a:br>
              <a:rPr lang="ru-RU" b="1" dirty="0"/>
            </a:br>
            <a:r>
              <a:rPr lang="tt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1572440o6n4px3o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9468544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ХИКӘЯ ЯЗЫГЫЗ!</a:t>
            </a:r>
            <a:b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(5-6 ҖӨМЛӘ)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9992" cy="4525963"/>
          </a:xfrm>
        </p:spPr>
        <p:txBody>
          <a:bodyPr/>
          <a:lstStyle/>
          <a:p>
            <a:r>
              <a:rPr lang="tt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КОМАНДАЛАРГА ТЕМА: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tt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КУНАКТА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788024" cy="45259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БОЛЕЛЬЩИКЛАРГА ТЕМА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ТУГАН К</a:t>
            </a:r>
            <a:r>
              <a:rPr lang="tt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ӨН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5" name="Рисунок 4" descr="21248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" y="4149080"/>
            <a:ext cx="8267700" cy="2689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ДӘРЕС-ВИКТОРИНА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ТАБЫН </a:t>
            </a: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ЯНЫНА РӘХИМ ИТЕГЕЗ!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869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t-RU" sz="5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Ъ</a:t>
            </a:r>
            <a:r>
              <a:rPr lang="tt-RU" sz="5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ТИБАРЫГЫЗ ӨЧЕН РӘХМӘТ!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4176464"/>
          </a:xfrm>
        </p:spPr>
        <p:txBody>
          <a:bodyPr>
            <a:normAutofit fontScale="90000"/>
          </a:bodyPr>
          <a:lstStyle/>
          <a:p>
            <a:pPr marL="742950" lvl="0" indent="-742950" algn="l"/>
            <a:r>
              <a:rPr lang="tt-RU" b="1" dirty="0" smtClean="0">
                <a:solidFill>
                  <a:srgbClr val="C00000"/>
                </a:solidFill>
              </a:rPr>
              <a:t>1. Кунакка </a:t>
            </a:r>
            <a:r>
              <a:rPr lang="tt-RU" b="1" dirty="0">
                <a:solidFill>
                  <a:srgbClr val="C00000"/>
                </a:solidFill>
              </a:rPr>
              <a:t>кайчан барырга ярый?</a:t>
            </a:r>
            <a:r>
              <a:rPr lang="ru-RU" dirty="0"/>
              <a:t/>
            </a:r>
            <a:br>
              <a:rPr lang="ru-RU" dirty="0"/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4800" b="1" i="1" dirty="0" smtClean="0">
                <a:latin typeface="Times New Roman" pitchFamily="18" charset="0"/>
                <a:cs typeface="Times New Roman" pitchFamily="18" charset="0"/>
              </a:rPr>
              <a:t>Рөхсәтсез</a:t>
            </a:r>
            <a:r>
              <a:rPr lang="tt-RU" sz="4800" b="1" i="1" dirty="0">
                <a:latin typeface="Times New Roman" pitchFamily="18" charset="0"/>
                <a:cs typeface="Times New Roman" pitchFamily="18" charset="0"/>
              </a:rPr>
              <a:t>, чакырусыз;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4800" b="1" i="1" dirty="0" smtClean="0">
                <a:latin typeface="Times New Roman" pitchFamily="18" charset="0"/>
                <a:cs typeface="Times New Roman" pitchFamily="18" charset="0"/>
              </a:rPr>
              <a:t>Алдан </a:t>
            </a:r>
            <a:r>
              <a:rPr lang="tt-RU" sz="4800" b="1" i="1" dirty="0">
                <a:latin typeface="Times New Roman" pitchFamily="18" charset="0"/>
                <a:cs typeface="Times New Roman" pitchFamily="18" charset="0"/>
              </a:rPr>
              <a:t>сөйләшеп, килешеп;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4800" b="1" i="1" dirty="0" smtClean="0">
                <a:latin typeface="Times New Roman" pitchFamily="18" charset="0"/>
                <a:cs typeface="Times New Roman" pitchFamily="18" charset="0"/>
              </a:rPr>
              <a:t>Кайчан </a:t>
            </a:r>
            <a:r>
              <a:rPr lang="tt-RU" sz="4800" b="1" i="1" dirty="0">
                <a:latin typeface="Times New Roman" pitchFamily="18" charset="0"/>
                <a:cs typeface="Times New Roman" pitchFamily="18" charset="0"/>
              </a:rPr>
              <a:t>телисең.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12-003-Rabota-v-gruppak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068960"/>
            <a:ext cx="468052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3672408"/>
          </a:xfrm>
        </p:spPr>
        <p:txBody>
          <a:bodyPr>
            <a:normAutofit fontScale="90000"/>
          </a:bodyPr>
          <a:lstStyle/>
          <a:p>
            <a:pPr lvl="0"/>
            <a:r>
              <a:rPr lang="tt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Кунакка </a:t>
            </a:r>
            <a:r>
              <a:rPr lang="tt-RU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сәгать ничәгә барырга?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</a:rPr>
              <a:t>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> </a:t>
            </a:r>
            <a:r>
              <a:rPr lang="tt-RU" sz="4900" b="1" i="1" dirty="0" smtClean="0">
                <a:latin typeface="Times New Roman" pitchFamily="18" charset="0"/>
                <a:cs typeface="Times New Roman" pitchFamily="18" charset="0"/>
              </a:rPr>
              <a:t>хуҗалар </a:t>
            </a:r>
            <a:r>
              <a:rPr lang="tt-RU" sz="4900" b="1" i="1" dirty="0">
                <a:latin typeface="Times New Roman" pitchFamily="18" charset="0"/>
                <a:cs typeface="Times New Roman" pitchFamily="18" charset="0"/>
              </a:rPr>
              <a:t>сәгать ничәгә чакыра, шул вакытта</a:t>
            </a:r>
            <a:r>
              <a:rPr lang="tt-RU" sz="49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t-RU" sz="4900" b="1" i="1" dirty="0" smtClean="0">
                <a:latin typeface="Times New Roman" pitchFamily="18" charset="0"/>
                <a:cs typeface="Times New Roman" pitchFamily="18" charset="0"/>
              </a:rPr>
              <a:t>иртәрәк </a:t>
            </a:r>
            <a:r>
              <a:rPr lang="tt-RU" sz="4900" b="1" i="1" dirty="0">
                <a:latin typeface="Times New Roman" pitchFamily="18" charset="0"/>
                <a:cs typeface="Times New Roman" pitchFamily="18" charset="0"/>
              </a:rPr>
              <a:t>яки соңга калып;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4900" b="1" i="1" dirty="0" smtClean="0">
                <a:latin typeface="Times New Roman" pitchFamily="18" charset="0"/>
                <a:cs typeface="Times New Roman" pitchFamily="18" charset="0"/>
              </a:rPr>
              <a:t>кайчан </a:t>
            </a:r>
            <a:r>
              <a:rPr lang="tt-RU" sz="4900" b="1" i="1" dirty="0">
                <a:latin typeface="Times New Roman" pitchFamily="18" charset="0"/>
                <a:cs typeface="Times New Roman" pitchFamily="18" charset="0"/>
              </a:rPr>
              <a:t>телисең.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1191269140_c4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21336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0_50655_8f696549_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789040"/>
            <a:ext cx="2612008" cy="27306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2367136"/>
          </a:xfrm>
        </p:spPr>
        <p:txBody>
          <a:bodyPr>
            <a:normAutofit fontScale="90000"/>
          </a:bodyPr>
          <a:lstStyle/>
          <a:p>
            <a:pPr lvl="0"/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3.Фатирга</a:t>
            </a:r>
            <a:r>
              <a:rPr lang="tt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өйгә ничек керергә?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 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Звонокка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басып яки ишек шакып;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Шаулап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, кычкырып;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Ишеккә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аяк белән тибеп(пнув).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fc4c3786f89b_rukz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996952"/>
            <a:ext cx="5256584" cy="3861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789040"/>
          </a:xfrm>
        </p:spPr>
        <p:txBody>
          <a:bodyPr>
            <a:normAutofit fontScale="90000"/>
          </a:bodyPr>
          <a:lstStyle/>
          <a:p>
            <a:pPr lvl="0" algn="l"/>
            <a:r>
              <a:rPr lang="tt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4.Гадәттә</a:t>
            </a:r>
            <a:r>
              <a:rPr lang="tt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алдан кемнәр </a:t>
            </a:r>
            <a:r>
              <a:rPr lang="tt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керә?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tt-RU" sz="4800" b="1" i="1" dirty="0" smtClean="0">
                <a:latin typeface="Times New Roman" pitchFamily="18" charset="0"/>
                <a:cs typeface="Times New Roman" pitchFamily="18" charset="0"/>
              </a:rPr>
              <a:t>Кызлар</a:t>
            </a:r>
            <a:r>
              <a:rPr lang="tt-RU" sz="4800" b="1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tt-RU" sz="4800" b="1" i="1" dirty="0" smtClean="0">
                <a:latin typeface="Times New Roman" pitchFamily="18" charset="0"/>
                <a:cs typeface="Times New Roman" pitchFamily="18" charset="0"/>
              </a:rPr>
              <a:t>Малайлар</a:t>
            </a:r>
            <a:r>
              <a:rPr lang="tt-RU" sz="4800" b="1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tt-RU" sz="4800" b="1" i="1" dirty="0" smtClean="0">
                <a:latin typeface="Times New Roman" pitchFamily="18" charset="0"/>
                <a:cs typeface="Times New Roman" pitchFamily="18" charset="0"/>
              </a:rPr>
              <a:t>Барысы </a:t>
            </a:r>
            <a:r>
              <a:rPr lang="tt-RU" sz="4800" b="1" i="1" dirty="0">
                <a:latin typeface="Times New Roman" pitchFamily="18" charset="0"/>
                <a:cs typeface="Times New Roman" pitchFamily="18" charset="0"/>
              </a:rPr>
              <a:t>бергә</a:t>
            </a:r>
            <a:r>
              <a:rPr lang="tt-RU" sz="48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79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196752"/>
            <a:ext cx="3384376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303902268_shkol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933056"/>
            <a:ext cx="1944215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2655168"/>
          </a:xfrm>
        </p:spPr>
        <p:txBody>
          <a:bodyPr>
            <a:normAutofit fontScale="90000"/>
          </a:bodyPr>
          <a:lstStyle/>
          <a:p>
            <a:pPr lvl="0" algn="l"/>
            <a:r>
              <a:rPr lang="tt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Киемнәрне </a:t>
            </a:r>
            <a:r>
              <a:rPr lang="tt-RU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кая куярга?</a:t>
            </a:r>
            <a:r>
              <a:rPr lang="ru-RU" sz="5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</a:rPr>
              <a:t>а.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Диванга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ташларга;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Элгечкә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эләргә;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Кая </a:t>
            </a:r>
            <a:r>
              <a:rPr lang="tt-RU" b="1" i="1" dirty="0">
                <a:latin typeface="Times New Roman" pitchFamily="18" charset="0"/>
                <a:cs typeface="Times New Roman" pitchFamily="18" charset="0"/>
              </a:rPr>
              <a:t>телисең.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1325269704_sova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571750"/>
            <a:ext cx="5256584" cy="4025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>
            <a:normAutofit fontScale="90000"/>
          </a:bodyPr>
          <a:lstStyle/>
          <a:p>
            <a:pPr lvl="0" algn="l"/>
            <a:r>
              <a:rPr lang="tt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6.Кунакта </a:t>
            </a:r>
            <a:r>
              <a:rPr lang="tt-RU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күпме вакыт булырга мөмкин?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tt-RU" sz="4900" i="1" dirty="0" smtClean="0">
                <a:latin typeface="Times New Roman" pitchFamily="18" charset="0"/>
                <a:cs typeface="Times New Roman" pitchFamily="18" charset="0"/>
              </a:rPr>
              <a:t>Бик </a:t>
            </a:r>
            <a:r>
              <a:rPr lang="tt-RU" sz="4900" i="1" dirty="0">
                <a:latin typeface="Times New Roman" pitchFamily="18" charset="0"/>
                <a:cs typeface="Times New Roman" pitchFamily="18" charset="0"/>
              </a:rPr>
              <a:t>озак булырга ярамый;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tt-RU" sz="4900" i="1" dirty="0" smtClean="0">
                <a:latin typeface="Times New Roman" pitchFamily="18" charset="0"/>
                <a:cs typeface="Times New Roman" pitchFamily="18" charset="0"/>
              </a:rPr>
              <a:t>Күпме </a:t>
            </a:r>
            <a:r>
              <a:rPr lang="tt-RU" sz="4900" i="1" dirty="0">
                <a:latin typeface="Times New Roman" pitchFamily="18" charset="0"/>
                <a:cs typeface="Times New Roman" pitchFamily="18" charset="0"/>
              </a:rPr>
              <a:t>телисең.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tt-RU" sz="4900" i="1" dirty="0" smtClean="0">
                <a:latin typeface="Times New Roman" pitchFamily="18" charset="0"/>
                <a:cs typeface="Times New Roman" pitchFamily="18" charset="0"/>
              </a:rPr>
              <a:t>Башка </a:t>
            </a:r>
            <a:r>
              <a:rPr lang="tt-RU" sz="4900" i="1" dirty="0">
                <a:latin typeface="Times New Roman" pitchFamily="18" charset="0"/>
                <a:cs typeface="Times New Roman" pitchFamily="18" charset="0"/>
              </a:rPr>
              <a:t>кунаклар кебек.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2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9143999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Экранда </a:t>
            </a:r>
            <a:r>
              <a:rPr lang="tt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нәрсәләр күрәсез?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eautiful-Christmas-Dining-Tabletop-Decorating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1352" y="1700808"/>
            <a:ext cx="5832648" cy="5157192"/>
          </a:xfrm>
          <a:prstGeom prst="rect">
            <a:avLst/>
          </a:prstGeom>
        </p:spPr>
      </p:pic>
      <p:pic>
        <p:nvPicPr>
          <p:cNvPr id="4" name="Рисунок 3" descr="68176500_1292999254_S_utrennim_chaem_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3416424" cy="2938640"/>
          </a:xfrm>
          <a:prstGeom prst="rect">
            <a:avLst/>
          </a:prstGeom>
        </p:spPr>
      </p:pic>
      <p:pic>
        <p:nvPicPr>
          <p:cNvPr id="5" name="Рисунок 4" descr="5826406_f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53136"/>
            <a:ext cx="3384376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015208"/>
          </a:xfrm>
        </p:spPr>
        <p:txBody>
          <a:bodyPr>
            <a:normAutofit fontScale="90000"/>
          </a:bodyPr>
          <a:lstStyle/>
          <a:p>
            <a:pPr lvl="0" algn="l"/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8.Табын </a:t>
            </a:r>
            <a:r>
              <a:rPr lang="tt-RU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янында ничек утырырга кирәк: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tt-RU" sz="4900" b="1" i="1" dirty="0" smtClean="0">
                <a:latin typeface="Times New Roman" pitchFamily="18" charset="0"/>
                <a:cs typeface="Times New Roman" pitchFamily="18" charset="0"/>
              </a:rPr>
              <a:t>Тәртипле</a:t>
            </a:r>
            <a:r>
              <a:rPr lang="tt-RU" sz="4900" b="1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tt-RU" sz="4900" b="1" i="1" dirty="0" smtClean="0">
                <a:latin typeface="Times New Roman" pitchFamily="18" charset="0"/>
                <a:cs typeface="Times New Roman" pitchFamily="18" charset="0"/>
              </a:rPr>
              <a:t>Өстәлгә </a:t>
            </a:r>
            <a:r>
              <a:rPr lang="tt-RU" sz="4900" b="1" i="1" dirty="0">
                <a:latin typeface="Times New Roman" pitchFamily="18" charset="0"/>
                <a:cs typeface="Times New Roman" pitchFamily="18" charset="0"/>
              </a:rPr>
              <a:t>иелеп;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tt-RU" sz="4900" b="1" i="1" dirty="0" smtClean="0">
                <a:latin typeface="Times New Roman" pitchFamily="18" charset="0"/>
                <a:cs typeface="Times New Roman" pitchFamily="18" charset="0"/>
              </a:rPr>
              <a:t>Терсәкләрне </a:t>
            </a:r>
            <a:r>
              <a:rPr lang="tt-RU" sz="4900" b="1" i="1" dirty="0">
                <a:latin typeface="Times New Roman" pitchFamily="18" charset="0"/>
                <a:cs typeface="Times New Roman" pitchFamily="18" charset="0"/>
              </a:rPr>
              <a:t>өстәлгә куеп.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food-traffic-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7704856" cy="3501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66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ДӘРЕС-ВИКТОРИНА     ТАБЫН ЯНЫНА РӘХИМ ИТЕГЕЗ!</vt:lpstr>
      <vt:lpstr>1. Кунакка кайчан барырга ярый? а.  Рөхсәтсез, чакырусыз; б.  Алдан сөйләшеп, килешеп; в.   Кайчан телисең. </vt:lpstr>
      <vt:lpstr>2. Кунакка сәгать ничәгә барырга? а. хуҗалар сәгать ничәгә чакыра, шул вакытта; б.    иртәрәк яки соңга калып; в.  кайчан телисең. </vt:lpstr>
      <vt:lpstr>3.Фатирга/ өйгә ничек керергә? а.  Звонокка басып яки ишек шакып; б. Шаулап, кычкырып; в. Ишеккә аяк белән тибеп(пнув). </vt:lpstr>
      <vt:lpstr>4.Гадәттә, алдан кемнәр керә? а. Кызлар;  б. Малайлар;  в. Барысы бергә. </vt:lpstr>
      <vt:lpstr>5. Киемнәрне кая куярга? а.Диванга ташларга; б.Элгечкә эләргә; в.Кая телисең. </vt:lpstr>
      <vt:lpstr>6.Кунакта күпме вакыт булырга мөмкин? а.Бик озак булырга ярамый; б.Күпме телисең. в.Башка кунаклар кебек. </vt:lpstr>
      <vt:lpstr>7. Экранда нәрсәләр күрәсез? </vt:lpstr>
      <vt:lpstr> 8.Табын янында ничек утырырга кирәк: а.Тәртипле; б.Өстәлгә иелеп; в.Терсәкләрне өстәлгә куеп. </vt:lpstr>
      <vt:lpstr>  9.Табан янына кайчан утырырга мөмкин? а.Хуҗалар рөхсәте белән; б.Кем кайчан тели; в.Иң беренче булып. </vt:lpstr>
      <vt:lpstr>    10.Салфетканы(ашъяулыкны) кая куярга? а.Тез өстенә; б.Муенга бәйләргә; в.Кая телисең. </vt:lpstr>
      <vt:lpstr>   11.Өстәлдә ризык синнән ерак булса,  аны ничек алырга? а.өстәл аша сузылып; б.ничек телисең; в.күршең алып бирә. </vt:lpstr>
      <vt:lpstr>   12.Пычак, кашык, чәнечке кая куярга? а.Ашъяулыкка; б.Тәлинкәгә; в.Кая телисең. </vt:lpstr>
      <vt:lpstr>   13.Ризыкны калдырырга ярыймы? а.Ашап бетерергә кирәк; б.Тәлинкәдә калдырырга мөмкин; в.Күршеңә бирә аласың. </vt:lpstr>
      <vt:lpstr>    14.Ничек тотсаң дөрес була? а.Пычакны уң кулга, чәнечкене сул кулга; б.Чәнечкене уң кулга, пычакны сул кулга; в.Ничек телисең. </vt:lpstr>
      <vt:lpstr>     15.Кунактан киткәндә нинди сүзләр әйтергә кирәк? а.Сыегыз өчен зур рәхмәт! б.Мин сезгә беркайчан килмим. в.Безгә кунакка килмәгез.   </vt:lpstr>
      <vt:lpstr>ХИКӘЯ ЯЗЫГЫЗ! (5-6 ҖӨМЛӘ)</vt:lpstr>
      <vt:lpstr> ДӘРЕС-ВИКТОРИНА ТАБЫН ЯНЫНА РӘХИМ ИТЕГЕЗ!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20</cp:revision>
  <dcterms:created xsi:type="dcterms:W3CDTF">2012-11-28T18:22:48Z</dcterms:created>
  <dcterms:modified xsi:type="dcterms:W3CDTF">2012-11-28T21:19:55Z</dcterms:modified>
</cp:coreProperties>
</file>