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6600"/>
    <a:srgbClr val="FFFF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86116" y="1928802"/>
            <a:ext cx="5254627" cy="12969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КОНФЛИКТЫ С СОБСТВЕННЫМ РЕБЁНКОМ  </a:t>
            </a:r>
            <a:endParaRPr lang="es-ES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450057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Родительское собрание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6000768"/>
            <a:ext cx="4357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Подготовила: Швецова В. А. – </a:t>
            </a:r>
          </a:p>
          <a:p>
            <a:r>
              <a:rPr lang="ru-RU" sz="1600" b="1" dirty="0" smtClean="0"/>
              <a:t>классный руководитель  7 «В» класса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6. Для того чтобы избежать конфликт,  нужно…….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928670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возмущаться, потому что взрослый всегда </a:t>
            </a:r>
            <a:r>
              <a:rPr lang="ru-RU" b="1" dirty="0" smtClean="0">
                <a:solidFill>
                  <a:schemeClr val="tx1"/>
                </a:solidFill>
              </a:rPr>
              <a:t>прав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171448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делать так, как говорят </a:t>
            </a:r>
            <a:r>
              <a:rPr lang="ru-RU" b="1" dirty="0" smtClean="0">
                <a:solidFill>
                  <a:schemeClr val="tx1"/>
                </a:solidFill>
              </a:rPr>
              <a:t>старшие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242886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выкрикивать на уроках, не </a:t>
            </a:r>
            <a:r>
              <a:rPr lang="ru-RU" b="1" dirty="0" smtClean="0">
                <a:solidFill>
                  <a:schemeClr val="tx1"/>
                </a:solidFill>
              </a:rPr>
              <a:t>скандалить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314324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найти </a:t>
            </a:r>
            <a:r>
              <a:rPr lang="ru-RU" b="1" dirty="0" smtClean="0">
                <a:solidFill>
                  <a:schemeClr val="tx1"/>
                </a:solidFill>
              </a:rPr>
              <a:t>компромисс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385762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хорошо себя </a:t>
            </a:r>
            <a:r>
              <a:rPr lang="ru-RU" b="1" dirty="0" smtClean="0">
                <a:solidFill>
                  <a:schemeClr val="tx1"/>
                </a:solidFill>
              </a:rPr>
              <a:t>вести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71448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промолчать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9124" y="928670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уйти от </a:t>
            </a:r>
            <a:r>
              <a:rPr lang="ru-RU" b="1" dirty="0" smtClean="0">
                <a:solidFill>
                  <a:schemeClr val="tx1"/>
                </a:solidFill>
              </a:rPr>
              <a:t>разговора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9124" y="242886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</a:t>
            </a:r>
            <a:r>
              <a:rPr lang="ru-RU" b="1" dirty="0" smtClean="0">
                <a:solidFill>
                  <a:schemeClr val="tx1"/>
                </a:solidFill>
              </a:rPr>
              <a:t>переговариваться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314324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перевести разговор на другую </a:t>
            </a:r>
            <a:r>
              <a:rPr lang="ru-RU" b="1" dirty="0" smtClean="0">
                <a:solidFill>
                  <a:schemeClr val="tx1"/>
                </a:solidFill>
              </a:rPr>
              <a:t>тему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9124" y="3857628"/>
            <a:ext cx="3429024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быть </a:t>
            </a:r>
            <a:r>
              <a:rPr lang="ru-RU" b="1" dirty="0" smtClean="0">
                <a:solidFill>
                  <a:schemeClr val="tx1"/>
                </a:solidFill>
              </a:rPr>
              <a:t>сдержанным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4714884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7. Нужно ли учиться людям разрешать конфликтные ситуации?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/>
              <a:t>«ДА» – 17 чел.              «Нет» – 3 чел.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1604" y="5786454"/>
            <a:ext cx="6786610" cy="857256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mtClean="0">
                <a:solidFill>
                  <a:schemeClr val="tx1"/>
                </a:solidFill>
              </a:rPr>
              <a:t> Конечно, </a:t>
            </a:r>
            <a:r>
              <a:rPr lang="ru-RU" b="1" dirty="0" smtClean="0">
                <a:solidFill>
                  <a:schemeClr val="tx1"/>
                </a:solidFill>
              </a:rPr>
              <a:t>нужно, ведь если бы люди не разрешали конфликтных ситуаций, то в стране было бы полное безобразие.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4889464" cy="60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8" y="3643314"/>
            <a:ext cx="7726158" cy="16430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РАБОТУ!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714480" y="357166"/>
            <a:ext cx="6929486" cy="4286280"/>
          </a:xfrm>
          <a:prstGeom prst="cloudCallout">
            <a:avLst>
              <a:gd name="adj1" fmla="val -52355"/>
              <a:gd name="adj2" fmla="val 5460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«От любви до ненависти один шаг, от ненависти до любви –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километры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шагов».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Стендаль</a:t>
            </a:r>
          </a:p>
          <a:p>
            <a:pPr algn="just"/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«Искусство быть мудрым состоит в умении знать, на что не следует обращать внимание».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У. Джеймс</a:t>
            </a:r>
          </a:p>
          <a:p>
            <a:pPr algn="just"/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«Воспитание детей – это лёгкое дело, когда оно делается без трёпки нервов, в порядке здоровой, спокойной, нормальной, разумной и веселой жизни» .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А. С. Макаренко</a:t>
            </a: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384803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КОНФЛИКТ</a:t>
            </a:r>
            <a:r>
              <a:rPr lang="ru-RU" dirty="0" smtClean="0"/>
              <a:t> –   </a:t>
            </a:r>
            <a:r>
              <a:rPr lang="ru-RU" b="1" dirty="0" smtClean="0"/>
              <a:t>это опасение хотя бы одной стороны, что её интересы нарушает, ущемляет, игнорирует другая сторона.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чувства, которые испытывают конфликтующие люди друг к другу: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страх;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злоба;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обида;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ненависть.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14686"/>
            <a:ext cx="3000396" cy="500066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ПРОБЛЕМЫ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750595" y="3821909"/>
            <a:ext cx="428628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680215" y="3822703"/>
            <a:ext cx="428628" cy="2127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893868" y="4393016"/>
            <a:ext cx="135732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14678" y="4143380"/>
            <a:ext cx="2143140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ФИЗИЧЕСКОГО ПЛАНА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4143380"/>
            <a:ext cx="2857520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ПСИХОЛОГИЧЕСКОГО ПЛАНА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5072074"/>
            <a:ext cx="2214578" cy="64294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СОЦИАЛЬНОГО ПЛАНА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  <p:bldP spid="22" grpId="0" animBg="1"/>
      <p:bldP spid="23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43042" y="428604"/>
            <a:ext cx="6000792" cy="714380"/>
          </a:xfrm>
          <a:prstGeom prst="ellipse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ПРИЧИНЫ КОНФЛИКТОВ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1285860"/>
            <a:ext cx="3643338" cy="714380"/>
          </a:xfrm>
          <a:prstGeom prst="ellipse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РОДИТЕЛЕЙ С ПОДРОСТКАМИ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571868" y="714356"/>
            <a:ext cx="214314" cy="1071570"/>
          </a:xfrm>
          <a:prstGeom prst="straightConnector1">
            <a:avLst/>
          </a:prstGeom>
          <a:ln w="25400" cmpd="sng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8662" y="2000240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/>
              <a:t>Борьба за власть и родительский авторитет.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Неподтверждение надежд и ожиданий.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Нежелание признать самостоятельность и «взрослость» подростка.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Неверие в силы ребёнка, боязнь выпустить его «из – под крыла».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2000240"/>
            <a:ext cx="4071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/>
              <a:t>Кризис переходного возраста.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Требование большей самостоятельности, права самому принимать решения.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Утверждение себя в глазах сверстников.</a:t>
            </a:r>
          </a:p>
          <a:p>
            <a:pPr marL="342900" indent="-342900" algn="just">
              <a:buAutoNum type="arabicPeriod"/>
            </a:pPr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b="1" dirty="0" smtClean="0"/>
              <a:t>Принадлежность к группе подростков, которая поощряет вызывающую манеру общения и поведения.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29190" y="1285860"/>
            <a:ext cx="3643338" cy="714380"/>
          </a:xfrm>
          <a:prstGeom prst="ellipse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ПОДРОСТКОВ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57686" y="1142984"/>
            <a:ext cx="1214446" cy="214314"/>
          </a:xfrm>
          <a:prstGeom prst="straightConnector1">
            <a:avLst/>
          </a:prstGeom>
          <a:ln w="25400" cmpd="sng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71670" y="428604"/>
            <a:ext cx="5072098" cy="642942"/>
          </a:xfrm>
          <a:prstGeom prst="ellipse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КОНФЛИКТНЫЕ СИТУАЦИИ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214422"/>
            <a:ext cx="8072494" cy="1428760"/>
          </a:xfrm>
          <a:prstGeom prst="roundRect">
            <a:avLst>
              <a:gd name="adj" fmla="val 14974"/>
            </a:avLst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1. Вы возвращаетесь с работы домой и уже на лестнице слышите громкую музыку, веселье в вашем доме. Вы входите в квартиру и видите веселящихся друзей вашего ребенка и его самого. В доме — полный беспорядок. Ваш ребенок смотрит на вас и говорит: “Привет! Мы немного повеселимся! Не возражаешь?”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2928934"/>
            <a:ext cx="7429552" cy="1214446"/>
          </a:xfrm>
          <a:prstGeom prst="roundRect">
            <a:avLst>
              <a:gd name="adj" fmla="val 14974"/>
            </a:avLst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2. После собрания Вы приходите  домой и в ярости требуете  объяснений от ребенка. Вы говорите о том, что с такими результатами никуда не возьмут после школы. Ученик спокойно отвечает: “Значит, пойду работать”.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4500570"/>
            <a:ext cx="5715040" cy="1500198"/>
          </a:xfrm>
          <a:prstGeom prst="roundRect">
            <a:avLst>
              <a:gd name="adj" fmla="val 14974"/>
            </a:avLst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3. Вы подарили деньги своему ребенку с определенной целью. Он их истратил не по назначению, купил то, что ему давно хотелось. Вы возмущены, в свой адрес ребенок услышал много гневных слов. В конце концов он хлопнул дверью и ушел из дома.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3716"/>
            <a:ext cx="2623462" cy="264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883021"/>
          </a:xfrm>
        </p:spPr>
        <p:txBody>
          <a:bodyPr/>
          <a:lstStyle/>
          <a:p>
            <a:pPr lvl="0">
              <a:buNone/>
            </a:pPr>
            <a:r>
              <a:rPr lang="en-US" sz="1800" b="1" u="sng" dirty="0" smtClean="0"/>
              <a:t> </a:t>
            </a:r>
            <a:endParaRPr lang="ru-RU" sz="1800" dirty="0" smtClean="0"/>
          </a:p>
          <a:p>
            <a:pPr lvl="0" algn="just"/>
            <a:r>
              <a:rPr lang="ru-RU" sz="1800" b="1" dirty="0" smtClean="0"/>
              <a:t>Не следует  видеть в самостоятельности ребенка угрозу его лишиться, ведь вашему ребенку нужна не столько самостоятельность,    сколько право на нее;</a:t>
            </a:r>
            <a:endParaRPr lang="en-US" sz="1800" b="1" dirty="0" smtClean="0"/>
          </a:p>
          <a:p>
            <a:pPr lvl="0" algn="just"/>
            <a:endParaRPr lang="ru-RU" sz="1100" b="1" dirty="0" smtClean="0"/>
          </a:p>
          <a:p>
            <a:pPr lvl="0" algn="just"/>
            <a:r>
              <a:rPr lang="ru-RU" sz="1800" b="1" dirty="0" smtClean="0"/>
              <a:t>Не злоупотребляйте опекой и контролем;</a:t>
            </a:r>
            <a:endParaRPr lang="en-US" sz="1800" b="1" dirty="0" smtClean="0"/>
          </a:p>
          <a:p>
            <a:pPr lvl="0" algn="just"/>
            <a:endParaRPr lang="ru-RU" sz="1100" b="1" dirty="0" smtClean="0"/>
          </a:p>
          <a:p>
            <a:pPr lvl="0" algn="just"/>
            <a:r>
              <a:rPr lang="ru-RU" sz="1800" b="1" dirty="0" smtClean="0"/>
              <a:t>Чтобы ребенок выполнил то, что вам нужно, постарайтесь сделать   так, чтобы он сам этого захотел.</a:t>
            </a:r>
            <a:endParaRPr lang="en-US" sz="1800" b="1" dirty="0" smtClean="0"/>
          </a:p>
          <a:p>
            <a:pPr lvl="0" algn="just"/>
            <a:endParaRPr lang="ru-RU" sz="1100" b="1" dirty="0" smtClean="0"/>
          </a:p>
          <a:p>
            <a:pPr lvl="0" algn="just"/>
            <a:r>
              <a:rPr lang="ru-RU" sz="1800" b="1" dirty="0" smtClean="0"/>
              <a:t>Все замечания делайте доброжелательным, спокойным тоном, не используйте ярлыков.</a:t>
            </a:r>
          </a:p>
          <a:p>
            <a:pPr algn="just"/>
            <a:r>
              <a:rPr lang="ru-RU" sz="1800" dirty="0" smtClean="0"/>
              <a:t> 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500166" y="500042"/>
            <a:ext cx="6143668" cy="1000132"/>
          </a:xfrm>
          <a:prstGeom prst="ellipse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«Как сохранить любовь и уважение своих детей»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71670" y="428604"/>
            <a:ext cx="5072098" cy="642942"/>
          </a:xfrm>
          <a:prstGeom prst="ellipse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АНКЕТИРОВАНИЕ УЧЕНИКОВ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Принимали участие 20 учеников 7 «В» класса. Анкета состояла из 7 вопросов.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Конфликт – это ……….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PE03257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04343"/>
            <a:ext cx="2571736" cy="265365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1214414" y="3714752"/>
            <a:ext cx="1928826" cy="17859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285852" y="4643446"/>
            <a:ext cx="1785950" cy="100013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285852" y="5715016"/>
            <a:ext cx="1928826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64315" y="4607727"/>
            <a:ext cx="1643074" cy="28575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2910" y="2500306"/>
            <a:ext cx="2214578" cy="107157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ситуация, когда два человека ссорятся между собой.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71802" y="2500306"/>
            <a:ext cx="2214578" cy="107157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когда не совпадают мнения людей.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43240" y="3786190"/>
            <a:ext cx="2214578" cy="135732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когда ссорятся люди и начинают друг на друга кричать.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78" y="5286388"/>
            <a:ext cx="2214578" cy="107157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стычка с каким – либо человеком.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72132" y="2500306"/>
            <a:ext cx="2643206" cy="142876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ситуация, при которой два или более лица спорят либо вступают в контакт с кулаками.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15008" y="4429132"/>
            <a:ext cx="2643206" cy="142876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плохое поведение и споры с учителями и родителями.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71480"/>
            <a:ext cx="7929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 Ты конфликтный человек?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Да -  8 чел.        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Нет – 7 чел.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По ситуации – 2 чел.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Иногда, когда меня обижают – 1 чел.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«Человек, который постоянно ссорится» – 2 чел. </a:t>
            </a:r>
          </a:p>
          <a:p>
            <a:r>
              <a:rPr lang="ru-RU" b="1" dirty="0" smtClean="0"/>
              <a:t>   (не поняли вопрос).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00037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3. Причиной конфликта со взрослыми (родители, учителя) может быть ……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3643314"/>
            <a:ext cx="2214578" cy="71438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плохое </a:t>
            </a:r>
            <a:r>
              <a:rPr lang="ru-RU" b="1" dirty="0" smtClean="0">
                <a:solidFill>
                  <a:schemeClr val="tx1"/>
                </a:solidFill>
              </a:rPr>
              <a:t>поведение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5500702"/>
            <a:ext cx="2214578" cy="78581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неуважительное отношение к </a:t>
            </a:r>
            <a:r>
              <a:rPr lang="ru-RU" b="1" dirty="0" smtClean="0">
                <a:solidFill>
                  <a:schemeClr val="tx1"/>
                </a:solidFill>
              </a:rPr>
              <a:t>старшим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5072074"/>
            <a:ext cx="2214578" cy="71438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нарушение </a:t>
            </a:r>
            <a:r>
              <a:rPr lang="ru-RU" b="1" dirty="0" smtClean="0">
                <a:solidFill>
                  <a:schemeClr val="tx1"/>
                </a:solidFill>
              </a:rPr>
              <a:t>правил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3357562"/>
            <a:ext cx="2214578" cy="71438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плохая </a:t>
            </a:r>
            <a:r>
              <a:rPr lang="ru-RU" b="1" dirty="0" smtClean="0">
                <a:solidFill>
                  <a:schemeClr val="tx1"/>
                </a:solidFill>
              </a:rPr>
              <a:t>оценка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496" y="4214818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гуляем и не помогаем по </a:t>
            </a:r>
            <a:r>
              <a:rPr lang="ru-RU" b="1" dirty="0" smtClean="0">
                <a:solidFill>
                  <a:schemeClr val="tx1"/>
                </a:solidFill>
              </a:rPr>
              <a:t>дому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214818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выполняем домашних </a:t>
            </a:r>
            <a:r>
              <a:rPr lang="ru-RU" b="1" dirty="0" smtClean="0">
                <a:solidFill>
                  <a:schemeClr val="tx1"/>
                </a:solidFill>
              </a:rPr>
              <a:t>заданий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4. Конфликт может привести к тому, что …..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785926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будет плохое настроение и </a:t>
            </a:r>
            <a:r>
              <a:rPr lang="ru-RU" b="1" dirty="0" smtClean="0">
                <a:solidFill>
                  <a:schemeClr val="tx1"/>
                </a:solidFill>
              </a:rPr>
              <a:t>обида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1071546"/>
            <a:ext cx="2214578" cy="500066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будет </a:t>
            </a:r>
            <a:r>
              <a:rPr lang="ru-RU" b="1" dirty="0" smtClean="0">
                <a:solidFill>
                  <a:schemeClr val="tx1"/>
                </a:solidFill>
              </a:rPr>
              <a:t>драка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1857364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можно потерять друзей и </a:t>
            </a:r>
            <a:r>
              <a:rPr lang="ru-RU" b="1" dirty="0" smtClean="0">
                <a:solidFill>
                  <a:schemeClr val="tx1"/>
                </a:solidFill>
              </a:rPr>
              <a:t>близких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071810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люди перестанут общаться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1785926"/>
            <a:ext cx="2214578" cy="1143008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будет неприятно, в редких случаях ещё и </a:t>
            </a:r>
            <a:r>
              <a:rPr lang="ru-RU" b="1" dirty="0" smtClean="0">
                <a:solidFill>
                  <a:schemeClr val="tx1"/>
                </a:solidFill>
              </a:rPr>
              <a:t>больно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84" y="1071546"/>
            <a:ext cx="2214578" cy="500066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домашнему </a:t>
            </a:r>
            <a:r>
              <a:rPr lang="ru-RU" b="1" dirty="0" smtClean="0">
                <a:solidFill>
                  <a:schemeClr val="tx1"/>
                </a:solidFill>
              </a:rPr>
              <a:t>наказанию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3071810"/>
            <a:ext cx="2214578" cy="1357322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учитель поставит «2», а родители запретят </a:t>
            </a:r>
            <a:r>
              <a:rPr lang="ru-RU" b="1" dirty="0" smtClean="0">
                <a:solidFill>
                  <a:schemeClr val="tx1"/>
                </a:solidFill>
              </a:rPr>
              <a:t>компьютер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1071546"/>
            <a:ext cx="2214578" cy="500066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к </a:t>
            </a:r>
            <a:r>
              <a:rPr lang="ru-RU" b="1" dirty="0" smtClean="0">
                <a:solidFill>
                  <a:schemeClr val="tx1"/>
                </a:solidFill>
              </a:rPr>
              <a:t>ссоре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3143248"/>
            <a:ext cx="2214578" cy="2143140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если ссорятся с учителем, то на уроках ничего не понимают, а потом получают </a:t>
            </a:r>
            <a:r>
              <a:rPr lang="ru-RU" b="1" dirty="0" smtClean="0">
                <a:solidFill>
                  <a:schemeClr val="tx1"/>
                </a:solidFill>
              </a:rPr>
              <a:t>двойки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286388"/>
            <a:ext cx="67866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5. Конфликтуешь ли ты с родителями, учителями?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«Да» – 8 чел.            «Иногда» -  5 чел.       «Нет» – 7 чел.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753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 КОНФЛИКТЫ С СОБСТВЕННЫМ РЕБЁНКОМ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80</cp:revision>
  <dcterms:created xsi:type="dcterms:W3CDTF">2009-10-07T17:55:06Z</dcterms:created>
  <dcterms:modified xsi:type="dcterms:W3CDTF">2013-11-05T10:14:51Z</dcterms:modified>
</cp:coreProperties>
</file>