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90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6F30-FF5B-4D78-961A-ADE3C1DF465B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AF8F-7308-4AEC-B044-B43A7DE20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BCB7-708D-4916-A726-87D38C92EE2D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4430-E053-49BA-A3DD-0A8F5CC76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5802-2CF8-4E42-8A47-C4E33D3567AC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1D09-B48F-41D4-A6AE-6AF0F0FB6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44CB-9812-401D-B0EB-9E759D2F85FF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7BB3-40B8-4733-8D1B-8EF4564A2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B4BE-C90E-41D6-8845-F8AA28939FF5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57C1-75EB-43CC-873B-11CFFAA40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3B8F-5806-4251-9300-8F23224FA88F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F91C-2045-4330-A18D-6301BFD04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F4EA-A9F8-4AC4-98FC-A80B5D9E0AF2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3CF6-1A74-44D2-B2C9-522D01C38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0B63-C3D7-40AA-A985-7619DF940BFC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0126B-B3AA-42A2-A52A-3EE9DEA8E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15FD-E038-4938-9089-1892D06B4F37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550-5150-44FB-87C6-DFAD3817D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713F-3C48-4D61-984B-9E71D98454EE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DCAD-18B4-478D-9F41-72C239C22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4D67-716C-403A-8E42-0380707EC003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32D5-DEFF-452B-9596-70717943A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78050-B238-4B23-8B99-689B1BD44515}" type="datetimeFigureOut">
              <a:rPr lang="ru-RU"/>
              <a:pPr>
                <a:defRPr/>
              </a:pPr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029C2E-2E8D-4D3A-9A54-DCD75C30D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8;&#1059;&#1043;&#1040;&#1053;%20&#1058;&#1045;&#1051;%20&#1040;&#1049;&#1051;&#1067;&#1043;&#1067;\&#1050;&#1054;&#1053;&#1062;&#1045;&#1056;&#1058;\&#1084;&#1091;&#1079;&#1099;&#1082;&#1072;%2021.02.13\&#1090;&#1077;&#1082;&#1089;&#1090;%20&#1043;%20&#1058;&#1091;&#1082;&#1072;&#1081;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84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284984"/>
            <a:ext cx="8208912" cy="316835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prstTxWarp prst="textDeflateBottom">
              <a:avLst>
                <a:gd name="adj" fmla="val 91420"/>
              </a:avLst>
            </a:prstTxWarp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t-RU" sz="4400" b="1" i="1" dirty="0">
                <a:latin typeface="+mj-lt"/>
                <a:ea typeface="+mj-ea"/>
                <a:cs typeface="+mj-cs"/>
              </a:rPr>
              <a:t/>
            </a:r>
            <a:br>
              <a:rPr lang="tt-RU" sz="4400" b="1" i="1" dirty="0">
                <a:latin typeface="+mj-lt"/>
                <a:ea typeface="+mj-ea"/>
                <a:cs typeface="+mj-cs"/>
              </a:rPr>
            </a:br>
            <a:r>
              <a:rPr lang="tt-RU" sz="4400" b="1" i="1" dirty="0">
                <a:latin typeface="+mj-lt"/>
                <a:ea typeface="+mj-ea"/>
                <a:cs typeface="+mj-cs"/>
              </a:rPr>
              <a:t/>
            </a:r>
            <a:br>
              <a:rPr lang="tt-RU" sz="4400" b="1" i="1" dirty="0">
                <a:latin typeface="+mj-lt"/>
                <a:ea typeface="+mj-ea"/>
                <a:cs typeface="+mj-cs"/>
              </a:rPr>
            </a:br>
            <a:endParaRPr lang="tt-RU" sz="4400" b="1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t-RU" sz="17600" b="1" i="1" dirty="0">
                <a:solidFill>
                  <a:srgbClr val="7030A0"/>
                </a:solidFill>
                <a:latin typeface="Bookman Old Style" pitchFamily="18" charset="0"/>
                <a:ea typeface="+mj-ea"/>
                <a:cs typeface="Tunga" pitchFamily="34" charset="0"/>
              </a:rPr>
              <a:t>ТАТАР ТЕЛЕ – ДУСЛЫК ТЕЛЕ</a:t>
            </a:r>
            <a:r>
              <a:rPr lang="ru-RU" sz="17600" dirty="0">
                <a:latin typeface="Bookman Old Style" pitchFamily="18" charset="0"/>
                <a:ea typeface="+mj-ea"/>
                <a:cs typeface="Tunga" pitchFamily="34" charset="0"/>
              </a:rPr>
              <a:t/>
            </a:r>
            <a:br>
              <a:rPr lang="ru-RU" sz="17600" dirty="0">
                <a:latin typeface="Bookman Old Style" pitchFamily="18" charset="0"/>
                <a:ea typeface="+mj-ea"/>
                <a:cs typeface="Tunga" pitchFamily="34" charset="0"/>
              </a:rPr>
            </a:br>
            <a:r>
              <a:rPr lang="tt-RU" sz="17600" b="1" i="1" dirty="0">
                <a:latin typeface="Bookman Old Style" pitchFamily="18" charset="0"/>
                <a:ea typeface="+mj-ea"/>
                <a:cs typeface="Tunga" pitchFamily="34" charset="0"/>
              </a:rPr>
              <a:t> </a:t>
            </a:r>
            <a:r>
              <a:rPr lang="ru-RU" sz="17600" dirty="0">
                <a:latin typeface="+mj-lt"/>
                <a:ea typeface="+mj-ea"/>
                <a:cs typeface="+mj-cs"/>
              </a:rPr>
              <a:t/>
            </a:r>
            <a:br>
              <a:rPr lang="ru-RU" sz="17600" dirty="0">
                <a:latin typeface="+mj-lt"/>
                <a:ea typeface="+mj-ea"/>
                <a:cs typeface="+mj-cs"/>
              </a:rPr>
            </a:br>
            <a:endParaRPr lang="ru-RU" sz="176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44" y="3443734"/>
            <a:ext cx="8208912" cy="316835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prstTxWarp prst="textDeflateBottom">
              <a:avLst>
                <a:gd name="adj" fmla="val 91420"/>
              </a:avLst>
            </a:prstTxWarp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t-RU" sz="4400" b="1" i="1" dirty="0">
                <a:latin typeface="+mj-lt"/>
                <a:ea typeface="+mj-ea"/>
                <a:cs typeface="+mj-cs"/>
              </a:rPr>
              <a:t/>
            </a:r>
            <a:br>
              <a:rPr lang="tt-RU" sz="4400" b="1" i="1" dirty="0">
                <a:latin typeface="+mj-lt"/>
                <a:ea typeface="+mj-ea"/>
                <a:cs typeface="+mj-cs"/>
              </a:rPr>
            </a:br>
            <a:r>
              <a:rPr lang="tt-RU" sz="4400" b="1" i="1" dirty="0">
                <a:latin typeface="+mj-lt"/>
                <a:ea typeface="+mj-ea"/>
                <a:cs typeface="+mj-cs"/>
              </a:rPr>
              <a:t/>
            </a:r>
            <a:br>
              <a:rPr lang="tt-RU" sz="4400" b="1" i="1" dirty="0">
                <a:latin typeface="+mj-lt"/>
                <a:ea typeface="+mj-ea"/>
                <a:cs typeface="+mj-cs"/>
              </a:rPr>
            </a:br>
            <a:endParaRPr lang="tt-RU" sz="4400" b="1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tt-RU" sz="4400" b="1" i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t-RU" sz="17600" b="1" i="1" dirty="0">
                <a:solidFill>
                  <a:srgbClr val="7030A0"/>
                </a:solidFill>
                <a:latin typeface="Bookman Old Style" pitchFamily="18" charset="0"/>
                <a:ea typeface="+mj-ea"/>
                <a:cs typeface="Tunga" pitchFamily="34" charset="0"/>
              </a:rPr>
              <a:t>ТАТАР ТЕЛЕ – ДУСЛЫК ТЕЛЕ</a:t>
            </a:r>
            <a:r>
              <a:rPr lang="ru-RU" sz="17600" dirty="0">
                <a:latin typeface="Bookman Old Style" pitchFamily="18" charset="0"/>
                <a:ea typeface="+mj-ea"/>
                <a:cs typeface="Tunga" pitchFamily="34" charset="0"/>
              </a:rPr>
              <a:t/>
            </a:r>
            <a:br>
              <a:rPr lang="ru-RU" sz="17600" dirty="0">
                <a:latin typeface="Bookman Old Style" pitchFamily="18" charset="0"/>
                <a:ea typeface="+mj-ea"/>
                <a:cs typeface="Tunga" pitchFamily="34" charset="0"/>
              </a:rPr>
            </a:br>
            <a:r>
              <a:rPr lang="tt-RU" sz="17600" b="1" i="1" dirty="0">
                <a:latin typeface="Bookman Old Style" pitchFamily="18" charset="0"/>
                <a:ea typeface="+mj-ea"/>
                <a:cs typeface="Tunga" pitchFamily="34" charset="0"/>
              </a:rPr>
              <a:t> </a:t>
            </a:r>
            <a:r>
              <a:rPr lang="ru-RU" sz="17600" dirty="0">
                <a:latin typeface="+mj-lt"/>
                <a:ea typeface="+mj-ea"/>
                <a:cs typeface="+mj-cs"/>
              </a:rPr>
              <a:t/>
            </a:r>
            <a:br>
              <a:rPr lang="ru-RU" sz="17600" dirty="0">
                <a:latin typeface="+mj-lt"/>
                <a:ea typeface="+mj-ea"/>
                <a:cs typeface="+mj-cs"/>
              </a:rPr>
            </a:br>
            <a:endParaRPr lang="ru-RU" sz="17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909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b="1" i="1" dirty="0" smtClean="0"/>
              <a:t/>
            </a:r>
            <a:br>
              <a:rPr lang="tt-RU" b="1" i="1" dirty="0" smtClean="0"/>
            </a:br>
            <a:r>
              <a:rPr lang="tt-RU" b="1" i="1" dirty="0"/>
              <a:t/>
            </a:r>
            <a:br>
              <a:rPr lang="tt-RU" b="1" i="1" dirty="0"/>
            </a:br>
            <a: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21 </a:t>
            </a:r>
            <a:r>
              <a:rPr lang="tt-RU" b="1" i="1" dirty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нче </a:t>
            </a:r>
            <a: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февраль – </a:t>
            </a:r>
            <a:b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</a:br>
            <a: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Халыкара </a:t>
            </a:r>
            <a:r>
              <a:rPr lang="tt-RU" b="1" i="1" dirty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туган тел көне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tt-RU" b="1" i="1" dirty="0">
                <a:latin typeface="Bookman Old Style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403350" y="2636838"/>
            <a:ext cx="75612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t-RU">
              <a:latin typeface="Calibri" pitchFamily="34" charset="0"/>
            </a:endParaRPr>
          </a:p>
          <a:p>
            <a:pPr algn="r"/>
            <a:r>
              <a:rPr lang="tt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 феврал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Халыкара туган тел көне. Дөньяда 6000 гә якын тел бар. Шуларның 83 се киң таралган</a:t>
            </a:r>
            <a:r>
              <a:rPr lang="tt-RU" sz="2000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6213" y="1697038"/>
            <a:ext cx="7697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tt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Татар теле – ЮНЕСКО тарафыннан бөтендөн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халыкара аралашу теле дип саналган 14 телнең берсе. </a:t>
            </a:r>
          </a:p>
          <a:p>
            <a:pPr algn="just"/>
            <a:r>
              <a:rPr lang="tt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 – туган телебез белән горурланырлык мөһим фактор</a:t>
            </a:r>
            <a:r>
              <a:rPr lang="tt-RU" sz="20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116013" y="333375"/>
            <a:ext cx="77041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1999 нчы елның ноябрендә Бангладеш тәкъдиме буенча ЮНЕСКО Генераль конференциясе, ЮНЕСКО әгъзалары булган илләр һәм Берләшкән Милләтләр оешмасы тарафыннан 21 февраль көнен Туган тел көне дип игълан итте. </a:t>
            </a: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1187450" y="3687763"/>
            <a:ext cx="76327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ЮНЕСКО  оешмасы дөнья халыкларының матди булмаган мирасын саклау өчен көрәшә, традицион яисә халык музыкасын, биюләрен, гореф-гадәт һәм йолаларны, авыз иҗатын һәм төп җирле халыкларның туган телләрен саклап калу буенча зур эшчәнлек алып бара. Ә халыклар юкка чыкмасын, аларның телләре саклансын өчен тырышу — бу Җир шарында мәдәниятнең күп төрлелеген саклап калу дигән сүз.</a:t>
            </a:r>
          </a:p>
          <a:p>
            <a:pPr algn="r"/>
            <a:r>
              <a:rPr lang="ru-RU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2008 ел ЮНЕСКО тарафыннан туган тел елы дип игълан ителде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1187450" y="260350"/>
            <a:ext cx="777716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«Татарстан Республикасы дәүләт телләре һәм Татарстан Республикасындагы башка телләр турында»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 Законының 9 маддәсе нигезендә Татарстан Республикасының 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ике дәүләт теле 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республиканың барлык гомуми белем бирү учреждениеләрендә 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тигез күләмдә укытыла</a:t>
            </a: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598" y="4790802"/>
            <a:ext cx="2084253" cy="2060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323850" y="908050"/>
            <a:ext cx="85693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Сегодня русский язык - один из шести рабочих языков Организации Объединенных Наций. Он является родным для 170 миллионов человек, 350 миллионов его понимают. </a:t>
            </a:r>
          </a:p>
          <a:p>
            <a:pPr algn="r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836613"/>
            <a:ext cx="8351838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Датой   21-ое февраля выбрано неслучайно.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день в Пакистане в 1952 году погибли пять студентов. Они выступали за придание языку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БАНГЛА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статуса государственного. Часть этой страны, расположенной в юго-восточной Азии, позднее стала независимым государством Бангладеш.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провозглашения международного дня родного языка - сохранение и развитие исчезающих языков. Сегодня в разных странах мира люди говорят на 6000 языках. Тревога их исчезновения обоснована.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1692275" y="5732463"/>
            <a:ext cx="694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ЮНЕСКО – Организация Объединенных Наций по вопросам образования, науки и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116013" y="333375"/>
            <a:ext cx="7704137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Һәр милләт кешесе өчен иң моңлы көй — үзенең милли көе, иң матур, иң кадерле тел — үзенең туган теле, иң матур милли киемнәре- үз милләте киеме, иң тәмле аш – милли ашлары. Ләкин, һичшиксез, һәрбер милли кием, һәрбер халыкның гөреф-гадәте, үзенчәлекле, бай тарихлы.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7" y="-138062"/>
            <a:ext cx="9144000" cy="7029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5795963" y="4149725"/>
            <a:ext cx="27003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t-RU" sz="3600" b="1" i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МИЛЛИ   КИЕМНӘР</a:t>
            </a:r>
            <a:endParaRPr lang="ru-RU" sz="3600" b="1" i="1" u="sng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390" y="3221385"/>
            <a:ext cx="2004810" cy="265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Прямоугольник 10"/>
          <p:cNvSpPr>
            <a:spLocks noChangeArrowheads="1"/>
          </p:cNvSpPr>
          <p:nvPr/>
        </p:nvSpPr>
        <p:spPr bwMode="auto">
          <a:xfrm>
            <a:off x="1042988" y="6021388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12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ИНДИЯ  МИЛЛИ КИЕМЕ</a:t>
            </a:r>
            <a:endParaRPr lang="ru-RU" sz="1200" b="1" i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719" y="3435205"/>
            <a:ext cx="1929371" cy="251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Прямоугольник 12"/>
          <p:cNvSpPr>
            <a:spLocks noChangeArrowheads="1"/>
          </p:cNvSpPr>
          <p:nvPr/>
        </p:nvSpPr>
        <p:spPr bwMode="auto">
          <a:xfrm>
            <a:off x="3563938" y="6021388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1200" b="1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БАВАР  МИЛЛИ КИЕМЕ</a:t>
            </a:r>
            <a:endParaRPr lang="ru-RU" sz="1200" b="1" i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Прямоугольник 4"/>
          <p:cNvSpPr>
            <a:spLocks noChangeArrowheads="1"/>
          </p:cNvSpPr>
          <p:nvPr/>
        </p:nvSpPr>
        <p:spPr bwMode="auto">
          <a:xfrm>
            <a:off x="6156325" y="549275"/>
            <a:ext cx="1979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t-RU" sz="3600" b="1" i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МИЛЛИ   АШЛАР</a:t>
            </a:r>
            <a:endParaRPr lang="ru-RU" sz="3600" b="1" i="1" u="sng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455" y="194392"/>
            <a:ext cx="1934730" cy="193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7" name="Прямоугольник 16"/>
          <p:cNvSpPr>
            <a:spLocks noChangeArrowheads="1"/>
          </p:cNvSpPr>
          <p:nvPr/>
        </p:nvSpPr>
        <p:spPr bwMode="auto">
          <a:xfrm>
            <a:off x="1042988" y="2349500"/>
            <a:ext cx="16922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12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КЫСТЫБЫЙ - ТАТАР  МИЛЛИ АШЫ</a:t>
            </a:r>
            <a:endParaRPr lang="ru-RU" sz="1200" b="1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8239" y="343018"/>
            <a:ext cx="1936547" cy="1710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9" name="Прямоугольник 20"/>
          <p:cNvSpPr>
            <a:spLocks noChangeArrowheads="1"/>
          </p:cNvSpPr>
          <p:nvPr/>
        </p:nvSpPr>
        <p:spPr bwMode="auto">
          <a:xfrm>
            <a:off x="3419475" y="2276475"/>
            <a:ext cx="16922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sz="1200" b="1" i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ПАМПУШКИ - УКРАИН  МИЛЛИ АШЫ</a:t>
            </a:r>
            <a:endParaRPr lang="ru-RU" sz="1200" b="1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0"/>
            <a:ext cx="7772400" cy="2205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t-RU" b="1" i="1" dirty="0" smtClean="0"/>
              <a:t/>
            </a:r>
            <a:br>
              <a:rPr lang="tt-RU" b="1" i="1" dirty="0" smtClean="0"/>
            </a:br>
            <a:r>
              <a:rPr lang="tt-RU" b="1" i="1" dirty="0"/>
              <a:t/>
            </a:r>
            <a:br>
              <a:rPr lang="tt-RU" b="1" i="1" dirty="0"/>
            </a:br>
            <a: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21 </a:t>
            </a:r>
            <a:r>
              <a:rPr lang="tt-RU" b="1" i="1" dirty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нче </a:t>
            </a:r>
            <a: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февраль – </a:t>
            </a:r>
            <a:b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</a:br>
            <a:r>
              <a:rPr lang="tt-RU" b="1" i="1" dirty="0" smtClean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Халыкара </a:t>
            </a:r>
            <a:r>
              <a:rPr lang="tt-RU" b="1" i="1" dirty="0">
                <a:solidFill>
                  <a:srgbClr val="7030A0"/>
                </a:solidFill>
                <a:latin typeface="Bookman Old Style" pitchFamily="18" charset="0"/>
                <a:cs typeface="BrowalliaUPC" pitchFamily="34" charset="-34"/>
              </a:rPr>
              <a:t>туган тел көне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r>
              <a:rPr lang="tt-RU" b="1" i="1" dirty="0">
                <a:latin typeface="Bookman Old Style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323850" y="1651000"/>
            <a:ext cx="8135938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/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28600" algn="ctr"/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28600" algn="ctr"/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28600" algn="ctr"/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28600" algn="ctr"/>
            <a:endParaRPr lang="ru-RU" sz="11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228600" algn="ctr"/>
            <a:r>
              <a:rPr lang="ru-RU" sz="32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 u="sng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Туган тел» («Родной язык»)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туган тел, и матур тел, әткәм-әнкәмнең теле! 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Дөньяда күп нәрсә белдем син туган тел аркылы.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Иң элек бу тел белән әнкәм бишектә көйләгән, 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Аннары төннәр буе әбкәм хикәят сөйләгән.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туган тел! Һәрвакытта ярдәмең белән синең, 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Кечкенәдән аңлашылган шатлыгым, кайгым минем.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туган тел! Синдә булган иң элек кыйлган догам:</a:t>
            </a:r>
          </a:p>
          <a:p>
            <a:pPr indent="22860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Ярлыкагыл, дип, үзем һәм әткәм-әнкәмне, ходам</a:t>
            </a:r>
          </a:p>
          <a:p>
            <a:pPr indent="228600" algn="ctr" eaLnBrk="0" hangingPunct="0"/>
            <a:endParaRPr lang="tt-RU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ctr" eaLnBrk="0" hangingPunct="0"/>
            <a:endParaRPr lang="tt-RU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8600" algn="ctr" eaLnBrk="0" hangingPunct="0"/>
            <a:endParaRPr lang="ru-RU" sz="20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текст Г Тук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386</Words>
  <Application>Microsoft Office PowerPoint</Application>
  <PresentationFormat>Экран (4:3)</PresentationFormat>
  <Paragraphs>52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Bookman Old Style</vt:lpstr>
      <vt:lpstr>BrowalliaUPC</vt:lpstr>
      <vt:lpstr>Times New Roman</vt:lpstr>
      <vt:lpstr>Тема Office</vt:lpstr>
      <vt:lpstr>Слайд 1</vt:lpstr>
      <vt:lpstr>  21 нче февраль –  Халыкара туган тел көне   </vt:lpstr>
      <vt:lpstr>Слайд 3</vt:lpstr>
      <vt:lpstr>Слайд 4</vt:lpstr>
      <vt:lpstr>Слайд 5</vt:lpstr>
      <vt:lpstr>Слайд 6</vt:lpstr>
      <vt:lpstr>Слайд 7</vt:lpstr>
      <vt:lpstr>  21 нче февраль –  Халыкара туган тел көне  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ХХХ</cp:lastModifiedBy>
  <cp:revision>37</cp:revision>
  <dcterms:created xsi:type="dcterms:W3CDTF">2013-02-20T18:33:36Z</dcterms:created>
  <dcterms:modified xsi:type="dcterms:W3CDTF">2014-01-11T12:55:16Z</dcterms:modified>
</cp:coreProperties>
</file>