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2" r:id="rId3"/>
    <p:sldId id="258" r:id="rId4"/>
    <p:sldId id="290" r:id="rId5"/>
    <p:sldId id="265" r:id="rId6"/>
    <p:sldId id="283" r:id="rId7"/>
    <p:sldId id="284" r:id="rId8"/>
    <p:sldId id="285" r:id="rId9"/>
    <p:sldId id="286" r:id="rId10"/>
    <p:sldId id="274" r:id="rId11"/>
    <p:sldId id="287" r:id="rId12"/>
    <p:sldId id="289" r:id="rId13"/>
    <p:sldId id="275" r:id="rId14"/>
    <p:sldId id="288" r:id="rId15"/>
    <p:sldId id="276" r:id="rId16"/>
    <p:sldId id="278" r:id="rId17"/>
    <p:sldId id="263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C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0E27AA-C249-47B1-979B-FE5634027D7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FB7F1C-8AA0-4591-8D5A-AB8AED146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.liveinternet.ru/images/attach/c/2/73/676/73676771_ZHelayu_udachi___rozuy_.jp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12raduga.ucoz.ru/kartinki/pravila-etiketa-dlya-samyx-malenkix-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44016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«</a:t>
            </a:r>
            <a:r>
              <a:rPr lang="tt-RU" sz="4400" b="1" dirty="0" smtClean="0">
                <a:solidFill>
                  <a:schemeClr val="bg1"/>
                </a:solidFill>
              </a:rPr>
              <a:t>Тавык,Тычкан,Көртлек</a:t>
            </a:r>
            <a:r>
              <a:rPr lang="ru-RU" sz="4400" b="1" dirty="0" smtClean="0">
                <a:solidFill>
                  <a:schemeClr val="bg1"/>
                </a:solidFill>
              </a:rPr>
              <a:t> »</a:t>
            </a:r>
            <a:r>
              <a:rPr lang="tt-RU" sz="4400" b="1" dirty="0" smtClean="0">
                <a:solidFill>
                  <a:schemeClr val="bg1"/>
                </a:solidFill>
              </a:rPr>
              <a:t> әкиятенең эчтәлеген ныгыту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90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  <a:t>Тавыкка бәя бирик.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( 4әрләп </a:t>
            </a:r>
            <a:r>
              <a:rPr lang="ru-RU" sz="3600" dirty="0" err="1" smtClean="0">
                <a:solidFill>
                  <a:srgbClr val="002060"/>
                </a:solidFill>
              </a:rPr>
              <a:t>эшлиләр </a:t>
            </a:r>
            <a:r>
              <a:rPr lang="ru-RU" sz="3600" b="1" dirty="0" smtClean="0">
                <a:solidFill>
                  <a:srgbClr val="002060"/>
                </a:solidFill>
              </a:rPr>
              <a:t>ТИМБИЛДИНГ1,2 </a:t>
            </a:r>
            <a:r>
              <a:rPr lang="tt-RU" sz="3600" b="1" dirty="0" smtClean="0">
                <a:solidFill>
                  <a:srgbClr val="002060"/>
                </a:solidFill>
              </a:rPr>
              <a:t>өстәл</a:t>
            </a:r>
            <a:r>
              <a:rPr lang="ru-RU" sz="3600" dirty="0" smtClean="0">
                <a:solidFill>
                  <a:srgbClr val="002060"/>
                </a:solidFill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02832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t-RU" sz="3200" dirty="0" smtClean="0">
                <a:solidFill>
                  <a:schemeClr val="tx2">
                    <a:lumMod val="10000"/>
                  </a:schemeClr>
                </a:solidFill>
              </a:rPr>
              <a:t>Тәрбияле</a:t>
            </a:r>
          </a:p>
          <a:p>
            <a:pPr>
              <a:buFont typeface="Wingdings" pitchFamily="2" charset="2"/>
              <a:buChar char="v"/>
            </a:pPr>
            <a:r>
              <a:rPr lang="tt-RU" sz="3200" dirty="0" smtClean="0">
                <a:solidFill>
                  <a:schemeClr val="tx2">
                    <a:lumMod val="10000"/>
                  </a:schemeClr>
                </a:solidFill>
              </a:rPr>
              <a:t>Их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тирамлы</a:t>
            </a:r>
            <a:endParaRPr lang="ru-RU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t-RU" sz="3200" dirty="0" smtClean="0">
                <a:solidFill>
                  <a:schemeClr val="tx2">
                    <a:lumMod val="10000"/>
                  </a:schemeClr>
                </a:solidFill>
              </a:rPr>
              <a:t>Яхшы</a:t>
            </a:r>
          </a:p>
          <a:p>
            <a:pPr>
              <a:buFont typeface="Wingdings" pitchFamily="2" charset="2"/>
              <a:buChar char="v"/>
            </a:pPr>
            <a:r>
              <a:rPr lang="tt-RU" sz="3200" dirty="0" smtClean="0">
                <a:solidFill>
                  <a:schemeClr val="tx2">
                    <a:lumMod val="10000"/>
                  </a:schemeClr>
                </a:solidFill>
              </a:rPr>
              <a:t>Акыллы</a:t>
            </a:r>
          </a:p>
          <a:p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Ярдәмчел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4245" t="9102" b="24671"/>
          <a:stretch>
            <a:fillRect/>
          </a:stretch>
        </p:blipFill>
        <p:spPr bwMode="auto">
          <a:xfrm>
            <a:off x="5364088" y="1268760"/>
            <a:ext cx="323318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29813"/>
            <a:ext cx="3305944" cy="291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  <a:t>Көртлеккә,Тычканга бәя бирик</a:t>
            </a:r>
            <a:r>
              <a:rPr lang="tt-RU" sz="4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t-RU" sz="4000" dirty="0" smtClean="0">
                <a:solidFill>
                  <a:srgbClr val="002060"/>
                </a:solidFill>
              </a:rPr>
              <a:t/>
            </a:r>
            <a:br>
              <a:rPr lang="tt-RU" sz="4000" dirty="0" smtClean="0">
                <a:solidFill>
                  <a:srgbClr val="002060"/>
                </a:solidFill>
              </a:rPr>
            </a:br>
            <a:r>
              <a:rPr lang="tt-RU" sz="4000" dirty="0" smtClean="0">
                <a:solidFill>
                  <a:srgbClr val="002060"/>
                </a:solidFill>
              </a:rPr>
              <a:t>(</a:t>
            </a:r>
            <a:r>
              <a:rPr lang="tt-RU" sz="4000" dirty="0" smtClean="0">
                <a:solidFill>
                  <a:srgbClr val="002060"/>
                </a:solidFill>
              </a:rPr>
              <a:t>3,4,5 </a:t>
            </a:r>
            <a:r>
              <a:rPr lang="tt-RU" sz="4000" dirty="0" smtClean="0">
                <a:solidFill>
                  <a:srgbClr val="002060"/>
                </a:solidFill>
              </a:rPr>
              <a:t>өстәл)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Тәрбиясез-</a:t>
            </a:r>
            <a:endParaRPr lang="tt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Ихтирамсыз</a:t>
            </a:r>
            <a:r>
              <a:rPr lang="ru-RU" dirty="0" smtClean="0">
                <a:solidFill>
                  <a:schemeClr val="bg1"/>
                </a:solidFill>
              </a:rPr>
              <a:t>-     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Ялкау</a:t>
            </a:r>
            <a:r>
              <a:rPr lang="ru-RU" dirty="0" smtClean="0">
                <a:solidFill>
                  <a:schemeClr val="bg1"/>
                </a:solidFill>
              </a:rPr>
              <a:t>-   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Начар</a:t>
            </a:r>
            <a:r>
              <a:rPr lang="ru-RU" dirty="0" smtClean="0">
                <a:solidFill>
                  <a:schemeClr val="bg1"/>
                </a:solidFill>
              </a:rPr>
              <a:t>-  </a:t>
            </a:r>
          </a:p>
          <a:p>
            <a:r>
              <a:rPr lang="tt-RU" sz="2800" dirty="0" smtClean="0">
                <a:solidFill>
                  <a:schemeClr val="bg1"/>
                </a:solidFill>
              </a:rPr>
              <a:t>Әдәпсез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          </a:t>
            </a:r>
            <a:r>
              <a:rPr lang="ru-RU" dirty="0" smtClean="0"/>
              <a:t>      </a:t>
            </a:r>
            <a:endParaRPr lang="tt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40688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7476" t="-399" r="43385" b="13460"/>
          <a:stretch>
            <a:fillRect/>
          </a:stretch>
        </p:blipFill>
        <p:spPr bwMode="auto">
          <a:xfrm>
            <a:off x="611560" y="4005064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>
                <a:solidFill>
                  <a:schemeClr val="accent1"/>
                </a:solidFill>
              </a:rPr>
              <a:t>Физкультминут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9552" y="1524000"/>
            <a:ext cx="8168584" cy="4572000"/>
          </a:xfrm>
        </p:spPr>
        <p:txBody>
          <a:bodyPr/>
          <a:lstStyle/>
          <a:p>
            <a:pPr algn="ctr"/>
            <a:r>
              <a:rPr lang="tt-RU" b="1" dirty="0" smtClean="0">
                <a:solidFill>
                  <a:srgbClr val="002060"/>
                </a:solidFill>
              </a:rPr>
              <a:t>МИКС-ФРИЗ-ГРУП</a:t>
            </a:r>
            <a:r>
              <a:rPr lang="tt-RU" dirty="0" smtClean="0">
                <a:solidFill>
                  <a:srgbClr val="002060"/>
                </a:solidFill>
              </a:rPr>
              <a:t> куллану.</a:t>
            </a:r>
          </a:p>
          <a:p>
            <a:r>
              <a:rPr lang="tt-RU" dirty="0" smtClean="0"/>
              <a:t> 1.Син ничәнче сыйныфта укыйсың?</a:t>
            </a:r>
          </a:p>
          <a:p>
            <a:r>
              <a:rPr lang="tt-RU" dirty="0" smtClean="0"/>
              <a:t>2.Бу ничәнче дәрес?</a:t>
            </a:r>
          </a:p>
          <a:p>
            <a:r>
              <a:rPr lang="tt-RU" dirty="0" smtClean="0"/>
              <a:t>3.Син ничәнче мәктәптә укыйсың? </a:t>
            </a:r>
          </a:p>
          <a:p>
            <a:r>
              <a:rPr lang="tt-RU" dirty="0" smtClean="0"/>
              <a:t>4.Айда ничә атна?</a:t>
            </a:r>
          </a:p>
          <a:p>
            <a:r>
              <a:rPr lang="tt-RU" dirty="0" smtClean="0"/>
              <a:t>5.Сыйныфта ничә тәрәзә?</a:t>
            </a:r>
          </a:p>
          <a:p>
            <a:endParaRPr lang="tt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t-RU" sz="4400" dirty="0" smtClean="0">
                <a:solidFill>
                  <a:schemeClr val="bg1"/>
                </a:solidFill>
              </a:rPr>
              <a:t> Орлык таба</a:t>
            </a:r>
          </a:p>
          <a:p>
            <a:r>
              <a:rPr lang="tt-RU" sz="4400" dirty="0" smtClean="0">
                <a:solidFill>
                  <a:schemeClr val="bg1"/>
                </a:solidFill>
              </a:rPr>
              <a:t>Тегермәнгә бара</a:t>
            </a:r>
          </a:p>
          <a:p>
            <a:r>
              <a:rPr lang="tt-RU" sz="4400" dirty="0" smtClean="0">
                <a:solidFill>
                  <a:schemeClr val="bg1"/>
                </a:solidFill>
              </a:rPr>
              <a:t>Ипи изә</a:t>
            </a:r>
          </a:p>
          <a:p>
            <a:pPr>
              <a:buNone/>
            </a:pPr>
            <a:r>
              <a:rPr lang="tt-RU" sz="4400" dirty="0" smtClean="0">
                <a:solidFill>
                  <a:schemeClr val="bg1"/>
                </a:solidFill>
              </a:rPr>
              <a:t>   Мичкә яга</a:t>
            </a:r>
          </a:p>
          <a:p>
            <a:r>
              <a:rPr lang="tt-RU" sz="4400" dirty="0" smtClean="0">
                <a:solidFill>
                  <a:schemeClr val="bg1"/>
                </a:solidFill>
              </a:rPr>
              <a:t>Ипи пешерә</a:t>
            </a:r>
          </a:p>
          <a:p>
            <a:pPr marL="514350" indent="-514350">
              <a:buNone/>
            </a:pPr>
            <a:r>
              <a:rPr lang="tt-RU" sz="44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Tx/>
              <a:buChar char="-"/>
            </a:pP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Тавык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нишли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tt-RU" sz="4400" dirty="0" smtClean="0">
                <a:solidFill>
                  <a:srgbClr val="002060"/>
                </a:solidFill>
              </a:rPr>
              <a:t> </a:t>
            </a:r>
            <a:br>
              <a:rPr lang="tt-RU" sz="4400" dirty="0" smtClean="0">
                <a:solidFill>
                  <a:srgbClr val="002060"/>
                </a:solidFill>
              </a:rPr>
            </a:br>
            <a:r>
              <a:rPr lang="tt-RU" sz="4400" dirty="0" smtClean="0">
                <a:solidFill>
                  <a:srgbClr val="002060"/>
                </a:solidFill>
              </a:rPr>
              <a:t>(1,2 өстәл)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-1890" b="7042"/>
          <a:stretch>
            <a:fillRect/>
          </a:stretch>
        </p:blipFill>
        <p:spPr bwMode="auto">
          <a:xfrm>
            <a:off x="5004048" y="1412776"/>
            <a:ext cx="388200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 fontScale="47500" lnSpcReduction="20000"/>
          </a:bodyPr>
          <a:lstStyle/>
          <a:p>
            <a:r>
              <a:rPr lang="tt-RU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tt-RU" sz="8700" dirty="0" smtClean="0">
                <a:solidFill>
                  <a:schemeClr val="bg1"/>
                </a:solidFill>
              </a:rPr>
              <a:t>Орлык тапмыйлар</a:t>
            </a:r>
          </a:p>
          <a:p>
            <a:r>
              <a:rPr lang="tt-RU" sz="8700" dirty="0" smtClean="0">
                <a:solidFill>
                  <a:schemeClr val="bg1"/>
                </a:solidFill>
              </a:rPr>
              <a:t>Тегермәнгә бармыйлар</a:t>
            </a:r>
          </a:p>
          <a:p>
            <a:r>
              <a:rPr lang="tt-RU" sz="8700" dirty="0" smtClean="0">
                <a:solidFill>
                  <a:schemeClr val="bg1"/>
                </a:solidFill>
              </a:rPr>
              <a:t>Ипи измиләр</a:t>
            </a:r>
          </a:p>
          <a:p>
            <a:pPr>
              <a:buNone/>
            </a:pPr>
            <a:r>
              <a:rPr lang="tt-RU" sz="8700" dirty="0" smtClean="0">
                <a:solidFill>
                  <a:schemeClr val="bg1"/>
                </a:solidFill>
              </a:rPr>
              <a:t>   Мичкә якмыйлар</a:t>
            </a:r>
          </a:p>
          <a:p>
            <a:r>
              <a:rPr lang="tt-RU" sz="8700" dirty="0" smtClean="0">
                <a:solidFill>
                  <a:schemeClr val="bg1"/>
                </a:solidFill>
              </a:rPr>
              <a:t>Ипи пешермиләр</a:t>
            </a:r>
          </a:p>
          <a:p>
            <a:r>
              <a:rPr lang="tt-RU" sz="8700" dirty="0" smtClean="0">
                <a:solidFill>
                  <a:schemeClr val="bg1"/>
                </a:solidFill>
              </a:rPr>
              <a:t>Ипи ашыйлар</a:t>
            </a:r>
          </a:p>
          <a:p>
            <a:pPr marL="514350" indent="-514350">
              <a:buNone/>
            </a:pPr>
            <a:r>
              <a:rPr lang="tt-RU" sz="87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Tx/>
              <a:buChar char="-"/>
            </a:pP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Тычкан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белән Көртлек  </a:t>
            </a:r>
            <a:b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нишлиләр?</a:t>
            </a:r>
            <a:r>
              <a:rPr lang="tt-RU" sz="4400" dirty="0" smtClean="0">
                <a:solidFill>
                  <a:srgbClr val="002060"/>
                </a:solidFill>
              </a:rPr>
              <a:t> (</a:t>
            </a:r>
            <a:r>
              <a:rPr lang="tt-RU" sz="4400" dirty="0" smtClean="0">
                <a:solidFill>
                  <a:srgbClr val="002060"/>
                </a:solidFill>
              </a:rPr>
              <a:t>3,4,5 </a:t>
            </a:r>
            <a:r>
              <a:rPr lang="tt-RU" sz="4400" dirty="0" smtClean="0">
                <a:solidFill>
                  <a:srgbClr val="002060"/>
                </a:solidFill>
              </a:rPr>
              <a:t>өстәл)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247" r="19020"/>
          <a:stretch>
            <a:fillRect/>
          </a:stretch>
        </p:blipFill>
        <p:spPr bwMode="auto">
          <a:xfrm>
            <a:off x="6300192" y="1916832"/>
            <a:ext cx="2664296" cy="444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55232"/>
          </a:xfrm>
        </p:spPr>
        <p:txBody>
          <a:bodyPr/>
          <a:lstStyle/>
          <a:p>
            <a:endParaRPr lang="tt-RU" dirty="0" smtClean="0"/>
          </a:p>
          <a:p>
            <a:pPr algn="ctr">
              <a:buNone/>
            </a:pPr>
            <a:r>
              <a:rPr lang="tt-RU" sz="4800" dirty="0" smtClean="0">
                <a:solidFill>
                  <a:schemeClr val="tx2">
                    <a:lumMod val="10000"/>
                  </a:schemeClr>
                </a:solidFill>
              </a:rPr>
              <a:t>Тавык , син тырыш,эшчән,ярдәмчел,тәр-бияле! Син молоде</a:t>
            </a:r>
            <a:r>
              <a:rPr lang="ru-RU" sz="4800" dirty="0" err="1" smtClean="0">
                <a:solidFill>
                  <a:schemeClr val="tx2">
                    <a:lumMod val="10000"/>
                  </a:schemeClr>
                </a:solidFill>
              </a:rPr>
              <a:t>ц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!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Тавыкка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комплимент </a:t>
            </a:r>
            <a: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  <a:t>әйт</a:t>
            </a:r>
            <a:b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t-RU" sz="4000" dirty="0" smtClean="0">
                <a:solidFill>
                  <a:srgbClr val="002060"/>
                </a:solidFill>
              </a:rPr>
              <a:t>(1,2 өстәлдән укучылар  эшлиләр ) </a:t>
            </a:r>
            <a:r>
              <a:rPr lang="tt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Тычкан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бел</a:t>
            </a:r>
            <a: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  <a:t>ән Көртлеккә киңәш бир</a:t>
            </a:r>
            <a:r>
              <a:rPr lang="tt-RU" dirty="0" smtClean="0"/>
              <a:t> </a:t>
            </a:r>
            <a:br>
              <a:rPr lang="tt-RU" dirty="0" smtClean="0"/>
            </a:br>
            <a:r>
              <a:rPr lang="tt-RU" sz="3100" dirty="0" smtClean="0">
                <a:solidFill>
                  <a:srgbClr val="002060"/>
                </a:solidFill>
              </a:rPr>
              <a:t>(3,4 </a:t>
            </a:r>
            <a:r>
              <a:rPr lang="tt-RU" sz="3100" dirty="0" smtClean="0">
                <a:solidFill>
                  <a:srgbClr val="002060"/>
                </a:solidFill>
              </a:rPr>
              <a:t>,5өстәлдән </a:t>
            </a:r>
            <a:r>
              <a:rPr lang="tt-RU" sz="3100" dirty="0" smtClean="0">
                <a:solidFill>
                  <a:srgbClr val="002060"/>
                </a:solidFill>
              </a:rPr>
              <a:t>укучылар  эшлиләр </a:t>
            </a:r>
            <a:r>
              <a:rPr lang="tt-RU" dirty="0" smtClean="0">
                <a:solidFill>
                  <a:srgbClr val="002060"/>
                </a:solidFill>
              </a:rPr>
              <a:t>)  </a:t>
            </a:r>
            <a:r>
              <a:rPr lang="tt-RU" dirty="0" smtClean="0"/>
              <a:t>               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1524000"/>
            <a:ext cx="9144000" cy="4572000"/>
          </a:xfrm>
        </p:spPr>
        <p:txBody>
          <a:bodyPr>
            <a:normAutofit/>
          </a:bodyPr>
          <a:lstStyle/>
          <a:p>
            <a:r>
              <a:rPr lang="tt-RU" sz="4400" dirty="0" smtClean="0">
                <a:solidFill>
                  <a:schemeClr val="bg1"/>
                </a:solidFill>
              </a:rPr>
              <a:t>Тәрбияле,ярдәмчел,ихтирамлы,</a:t>
            </a:r>
          </a:p>
          <a:p>
            <a:pPr>
              <a:buNone/>
            </a:pPr>
            <a:r>
              <a:rPr lang="tt-RU" sz="4400" dirty="0" smtClean="0">
                <a:solidFill>
                  <a:schemeClr val="bg1"/>
                </a:solidFill>
              </a:rPr>
              <a:t>тырыш,яхшы дус булырга кирәк! </a:t>
            </a:r>
          </a:p>
          <a:p>
            <a:r>
              <a:rPr lang="tt-RU" sz="4400" dirty="0" smtClean="0">
                <a:solidFill>
                  <a:schemeClr val="bg1"/>
                </a:solidFill>
              </a:rPr>
              <a:t>Әдәпле бул!</a:t>
            </a:r>
          </a:p>
          <a:p>
            <a:r>
              <a:rPr lang="tt-RU" sz="4400" dirty="0" smtClean="0">
                <a:solidFill>
                  <a:schemeClr val="bg1"/>
                </a:solidFill>
              </a:rPr>
              <a:t>Матур итеп, әдәпле сөйләш!</a:t>
            </a:r>
          </a:p>
          <a:p>
            <a:r>
              <a:rPr lang="tt-RU" sz="4400" dirty="0" smtClean="0">
                <a:solidFill>
                  <a:schemeClr val="bg1"/>
                </a:solidFill>
              </a:rPr>
              <a:t>Дусларыңа иг</a:t>
            </a:r>
            <a:r>
              <a:rPr lang="ru-RU" sz="4400" dirty="0" err="1" smtClean="0">
                <a:solidFill>
                  <a:schemeClr val="bg1"/>
                </a:solidFill>
              </a:rPr>
              <a:t>ътибарлы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бул</a:t>
            </a:r>
            <a:r>
              <a:rPr lang="ru-RU" sz="4400" dirty="0" smtClean="0">
                <a:solidFill>
                  <a:schemeClr val="bg1"/>
                </a:solidFill>
              </a:rPr>
              <a:t>!</a:t>
            </a:r>
          </a:p>
          <a:p>
            <a:endParaRPr lang="ru-RU" sz="4800" dirty="0" smtClean="0"/>
          </a:p>
          <a:p>
            <a:pPr algn="ctr">
              <a:buNone/>
            </a:pPr>
            <a:endParaRPr lang="tt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t-RU" sz="3200" b="1" dirty="0" smtClean="0">
                <a:solidFill>
                  <a:srgbClr val="002060"/>
                </a:solidFill>
              </a:rPr>
              <a:t>(ТЭЙК ОФ-ТАЧ ДАУН</a:t>
            </a:r>
            <a:r>
              <a:rPr lang="tt-RU" sz="3200" dirty="0" smtClean="0">
                <a:solidFill>
                  <a:srgbClr val="002060"/>
                </a:solidFill>
              </a:rPr>
              <a:t> кулланып эшләү).</a:t>
            </a:r>
          </a:p>
          <a:p>
            <a:r>
              <a:rPr lang="tt-RU" sz="3200" dirty="0" smtClean="0"/>
              <a:t>      </a:t>
            </a:r>
            <a:r>
              <a:rPr lang="tt-RU" sz="3200" dirty="0" smtClean="0">
                <a:solidFill>
                  <a:schemeClr val="bg1"/>
                </a:solidFill>
              </a:rPr>
              <a:t>Миңа дәрес кызыклы булды</a:t>
            </a:r>
            <a:r>
              <a:rPr lang="tt-RU" sz="3200" dirty="0" smtClean="0">
                <a:solidFill>
                  <a:srgbClr val="002060"/>
                </a:solidFill>
              </a:rPr>
              <a:t>.... (ничә кешегә кызыклы булган,шулар басалар)</a:t>
            </a:r>
          </a:p>
          <a:p>
            <a:r>
              <a:rPr lang="tt-RU" sz="3200" dirty="0" smtClean="0"/>
              <a:t>     </a:t>
            </a:r>
            <a:r>
              <a:rPr lang="tt-RU" sz="3200" dirty="0" smtClean="0">
                <a:solidFill>
                  <a:schemeClr val="bg1"/>
                </a:solidFill>
              </a:rPr>
              <a:t> Миңа авыр булды</a:t>
            </a:r>
            <a:r>
              <a:rPr lang="tt-RU" sz="3200" dirty="0" smtClean="0">
                <a:solidFill>
                  <a:srgbClr val="002060"/>
                </a:solidFill>
              </a:rPr>
              <a:t>.....(кемгә авыр булды,шулар баса)</a:t>
            </a:r>
          </a:p>
          <a:p>
            <a:r>
              <a:rPr lang="tt-RU" sz="3200" dirty="0" smtClean="0"/>
              <a:t>     </a:t>
            </a:r>
            <a:r>
              <a:rPr lang="tt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Мин </a:t>
            </a:r>
            <a:r>
              <a:rPr lang="ru-RU" sz="3200" dirty="0" err="1" smtClean="0">
                <a:solidFill>
                  <a:schemeClr val="bg1"/>
                </a:solidFill>
              </a:rPr>
              <a:t>аңладым</a:t>
            </a:r>
            <a:r>
              <a:rPr lang="ru-RU" sz="3200" dirty="0" smtClean="0">
                <a:solidFill>
                  <a:srgbClr val="002060"/>
                </a:solidFill>
              </a:rPr>
              <a:t>.... (</a:t>
            </a:r>
            <a:r>
              <a:rPr lang="tt-RU" sz="3200" dirty="0" smtClean="0">
                <a:solidFill>
                  <a:srgbClr val="002060"/>
                </a:solidFill>
              </a:rPr>
              <a:t>кем дәресне аңлады,шулар баса</a:t>
            </a:r>
            <a:r>
              <a:rPr lang="ru-RU" sz="3200" dirty="0" smtClean="0">
                <a:solidFill>
                  <a:srgbClr val="002060"/>
                </a:solidFill>
              </a:rPr>
              <a:t>)</a:t>
            </a:r>
            <a:endParaRPr lang="tt-RU" sz="3200" dirty="0" smtClean="0">
              <a:solidFill>
                <a:srgbClr val="002060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Бүгенге дәрестә </a:t>
            </a:r>
            <a:r>
              <a:rPr lang="ru-RU" sz="3200" dirty="0" smtClean="0">
                <a:solidFill>
                  <a:schemeClr val="bg1"/>
                </a:solidFill>
              </a:rPr>
              <a:t>без </a:t>
            </a:r>
            <a:r>
              <a:rPr lang="ru-RU" sz="3200" dirty="0" err="1" smtClean="0">
                <a:solidFill>
                  <a:schemeClr val="bg1"/>
                </a:solidFill>
              </a:rPr>
              <a:t>кемнәр турында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сөйләштек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Нинди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булырга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кирәк?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chemeClr val="accent6">
                    <a:lumMod val="50000"/>
                  </a:schemeClr>
                </a:solidFill>
                <a:cs typeface="Tunga" pitchFamily="2"/>
              </a:rPr>
              <a:t>Йомгаклау</a:t>
            </a:r>
            <a:endParaRPr lang="ru-RU" dirty="0">
              <a:solidFill>
                <a:schemeClr val="accent6">
                  <a:lumMod val="50000"/>
                </a:schemeClr>
              </a:solidFill>
              <a:cs typeface="Tung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44" y="714356"/>
            <a:ext cx="5867400" cy="928694"/>
          </a:xfrm>
        </p:spPr>
        <p:txBody>
          <a:bodyPr>
            <a:normAutofit fontScale="90000"/>
          </a:bodyPr>
          <a:lstStyle/>
          <a:p>
            <a:r>
              <a:rPr lang="tt-RU" sz="5400" dirty="0" smtClean="0">
                <a:solidFill>
                  <a:srgbClr val="0070C0"/>
                </a:solidFill>
              </a:rPr>
              <a:t>Сау булыгыз!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Картинка 144 из 122634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797" b="3797"/>
          <a:stretch>
            <a:fillRect/>
          </a:stretch>
        </p:blipFill>
        <p:spPr bwMode="auto">
          <a:xfrm>
            <a:off x="4572000" y="2492896"/>
            <a:ext cx="3600400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42844" y="2428868"/>
            <a:ext cx="5962680" cy="785818"/>
          </a:xfrm>
        </p:spPr>
        <p:txBody>
          <a:bodyPr>
            <a:normAutofit fontScale="92500" lnSpcReduction="20000"/>
          </a:bodyPr>
          <a:lstStyle/>
          <a:p>
            <a:r>
              <a:rPr lang="tt-RU" sz="4400" b="1" dirty="0" smtClean="0">
                <a:solidFill>
                  <a:srgbClr val="FF0000"/>
                </a:solidFill>
              </a:rPr>
              <a:t>Уңышлар сезгә!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  <a:t>Максат: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tt-RU" dirty="0" smtClean="0"/>
          </a:p>
          <a:p>
            <a:r>
              <a:rPr lang="tt-RU" sz="2800" dirty="0" smtClean="0">
                <a:solidFill>
                  <a:schemeClr val="tx2">
                    <a:lumMod val="10000"/>
                  </a:schemeClr>
                </a:solidFill>
              </a:rPr>
              <a:t>1)Сорауларга җавап бирә белү, үз фикереңне әйтә белү;</a:t>
            </a:r>
          </a:p>
          <a:p>
            <a:endParaRPr lang="tt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t-RU" sz="2800" dirty="0" smtClean="0">
                <a:solidFill>
                  <a:schemeClr val="tx2">
                    <a:lumMod val="10000"/>
                  </a:schemeClr>
                </a:solidFill>
              </a:rPr>
              <a:t>2)Ситуатив күнегүләр белән укучыларның бәйләнешле сөйләм күнекмәләрен үстерү,әкиятне анализларга өйрәтү;</a:t>
            </a:r>
          </a:p>
          <a:p>
            <a:endParaRPr lang="tt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tt-RU" sz="2800" dirty="0" smtClean="0">
                <a:solidFill>
                  <a:schemeClr val="tx2">
                    <a:lumMod val="10000"/>
                  </a:schemeClr>
                </a:solidFill>
              </a:rPr>
              <a:t>3) Укучыларда дуслык, хөрмәт, ярдәм итү кебек кешелеклелек сыйфатлары тәрбияләү.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Укучылар,әйдәгез бер-беребезгә комплиментлар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әйтик.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артинка 47 из 3736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3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44016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«</a:t>
            </a:r>
            <a:r>
              <a:rPr lang="tt-RU" sz="4400" b="1" dirty="0" smtClean="0">
                <a:solidFill>
                  <a:schemeClr val="bg1"/>
                </a:solidFill>
              </a:rPr>
              <a:t>Тавык,Тычкан,Көртлек</a:t>
            </a:r>
            <a:r>
              <a:rPr lang="ru-RU" sz="4400" b="1" dirty="0" smtClean="0">
                <a:solidFill>
                  <a:schemeClr val="bg1"/>
                </a:solidFill>
              </a:rPr>
              <a:t> »</a:t>
            </a:r>
            <a:r>
              <a:rPr lang="tt-RU" sz="4400" b="1" dirty="0" smtClean="0">
                <a:solidFill>
                  <a:schemeClr val="bg1"/>
                </a:solidFill>
              </a:rPr>
              <a:t> әкиятенең эчтәлеген ныгыту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90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Өй эшен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тикшерү.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Ипи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ничек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пешә?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9203" b="-3091"/>
          <a:stretch>
            <a:fillRect/>
          </a:stretch>
        </p:blipFill>
        <p:spPr bwMode="auto">
          <a:xfrm>
            <a:off x="6084168" y="2204864"/>
            <a:ext cx="284053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47165" t="12201" r="11256" b="23540"/>
          <a:stretch>
            <a:fillRect/>
          </a:stretch>
        </p:blipFill>
        <p:spPr bwMode="auto">
          <a:xfrm>
            <a:off x="179512" y="1268760"/>
            <a:ext cx="316835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52835" r="4641" b="23540"/>
          <a:stretch>
            <a:fillRect/>
          </a:stretch>
        </p:blipFill>
        <p:spPr bwMode="auto">
          <a:xfrm>
            <a:off x="3707904" y="1628800"/>
            <a:ext cx="2160240" cy="436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sz="45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Эшчән-       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трудолюбивый    </a:t>
            </a:r>
          </a:p>
          <a:p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Начар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-             плохой</a:t>
            </a: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Тырыш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-          старательный</a:t>
            </a: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Әйбәт-          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хороший</a:t>
            </a: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Яхшы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-          хороший</a:t>
            </a: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Ялкау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-         ленивый</a:t>
            </a: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Ихтирамлы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-            уважительный                                                             </a:t>
            </a:r>
          </a:p>
          <a:p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Ихтирамсыз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-          неуважительный</a:t>
            </a: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Тәрбияле-         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воспитанный </a:t>
            </a: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Тәрбиясез-         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невоспитанный</a:t>
            </a:r>
            <a:endParaRPr lang="tt-RU" sz="9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Ярдәмчел-          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отзывчивый</a:t>
            </a:r>
            <a:endParaRPr lang="tt-RU" sz="9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9800" dirty="0" err="1" smtClean="0">
                <a:solidFill>
                  <a:schemeClr val="tx2">
                    <a:lumMod val="10000"/>
                  </a:schemeClr>
                </a:solidFill>
              </a:rPr>
              <a:t>Акыллы</a:t>
            </a:r>
            <a:r>
              <a:rPr lang="ru-RU" sz="9800" dirty="0" smtClean="0">
                <a:solidFill>
                  <a:schemeClr val="tx2">
                    <a:lumMod val="10000"/>
                  </a:schemeClr>
                </a:solidFill>
              </a:rPr>
              <a:t>-          умный</a:t>
            </a:r>
            <a:endParaRPr lang="tt-RU" sz="9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9800" dirty="0" smtClean="0"/>
              <a:t>   </a:t>
            </a:r>
          </a:p>
          <a:p>
            <a:r>
              <a:rPr lang="ru-RU" dirty="0" smtClean="0"/>
              <a:t>       </a:t>
            </a:r>
            <a:endParaRPr lang="tt-RU" dirty="0" smtClean="0"/>
          </a:p>
          <a:p>
            <a:r>
              <a:rPr lang="ru-RU" dirty="0" smtClean="0"/>
              <a:t>          </a:t>
            </a:r>
            <a:endParaRPr lang="tt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Тәрҗемә ит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</a:rPr>
              <a:t>МЕНЕНДЖ МЭТ</a:t>
            </a: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</a:rPr>
              <a:t>кулланып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эшләү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А лар Б белән, Б лар А белән  </a:t>
            </a:r>
            <a:r>
              <a:rPr lang="ru-RU" sz="2000" dirty="0" err="1" smtClean="0">
                <a:solidFill>
                  <a:srgbClr val="002060"/>
                </a:solidFill>
              </a:rPr>
              <a:t>алышып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бер-берсенең </a:t>
            </a:r>
            <a:r>
              <a:rPr lang="ru-RU" sz="2000" dirty="0" smtClean="0">
                <a:solidFill>
                  <a:srgbClr val="002060"/>
                </a:solidFill>
              </a:rPr>
              <a:t>эшен </a:t>
            </a:r>
            <a:r>
              <a:rPr lang="ru-RU" sz="2000" dirty="0" err="1" smtClean="0">
                <a:solidFill>
                  <a:srgbClr val="002060"/>
                </a:solidFill>
              </a:rPr>
              <a:t>тикшерәләр</a:t>
            </a:r>
            <a:r>
              <a:rPr lang="ru-RU" sz="2000" dirty="0" smtClean="0">
                <a:solidFill>
                  <a:srgbClr val="002060"/>
                </a:solidFill>
              </a:rPr>
              <a:t>.)</a:t>
            </a:r>
            <a:r>
              <a:rPr lang="tt-RU" sz="2000" dirty="0" smtClean="0"/>
              <a:t/>
            </a:r>
            <a:br>
              <a:rPr lang="tt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Тора-тормый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Пешерә-пешерми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Ашый-ашамый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Кайта-кайтмый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Уйный-уйнамый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Булыша-булышмый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Юына-юынмый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Китә-китми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Әзерли-әзерләми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Эшли-эшләми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Фигыль</a:t>
            </a:r>
            <a:r>
              <a:rPr lang="tt-RU" dirty="0" smtClean="0">
                <a:solidFill>
                  <a:schemeClr val="accent6">
                    <a:lumMod val="50000"/>
                  </a:schemeClr>
                </a:solidFill>
              </a:rPr>
              <a:t>ләрне юклык формасында яз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Орлык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таба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  <a:p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Алып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кайта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  <a:p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Мичкә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яга-</a:t>
            </a:r>
          </a:p>
          <a:p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Ипи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пешә-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89640" cy="1219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Тәрҗемә ит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9450" t="5901" b="14720"/>
          <a:stretch>
            <a:fillRect/>
          </a:stretch>
        </p:blipFill>
        <p:spPr bwMode="auto">
          <a:xfrm>
            <a:off x="4355976" y="1772816"/>
            <a:ext cx="410445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44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а) </a:t>
            </a:r>
            <a:r>
              <a:rPr lang="ru-RU" sz="2800" dirty="0" err="1" smtClean="0">
                <a:solidFill>
                  <a:srgbClr val="002060"/>
                </a:solidFill>
              </a:rPr>
              <a:t>индивидуаль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төзиләр</a:t>
            </a:r>
            <a:r>
              <a:rPr lang="ru-RU" sz="2800" dirty="0" smtClean="0">
                <a:solidFill>
                  <a:srgbClr val="002060"/>
                </a:solidFill>
              </a:rPr>
              <a:t>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б) </a:t>
            </a:r>
            <a:r>
              <a:rPr lang="ru-RU" sz="2800" b="1" dirty="0" smtClean="0">
                <a:solidFill>
                  <a:srgbClr val="002060"/>
                </a:solidFill>
              </a:rPr>
              <a:t>“ПАРТНЕР ПО ПЛЕЧУ</a:t>
            </a:r>
            <a:r>
              <a:rPr lang="ru-RU" sz="2800" dirty="0" smtClean="0">
                <a:solidFill>
                  <a:srgbClr val="002060"/>
                </a:solidFill>
              </a:rPr>
              <a:t>” </a:t>
            </a:r>
            <a:r>
              <a:rPr lang="ru-RU" sz="2800" dirty="0" err="1" smtClean="0">
                <a:solidFill>
                  <a:srgbClr val="002060"/>
                </a:solidFill>
              </a:rPr>
              <a:t>белән тикшерәләр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tt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в) </a:t>
            </a:r>
            <a:r>
              <a:rPr lang="ru-RU" sz="2800" dirty="0" err="1" smtClean="0">
                <a:solidFill>
                  <a:srgbClr val="002060"/>
                </a:solidFill>
              </a:rPr>
              <a:t>Сыйныфтан</a:t>
            </a:r>
            <a:r>
              <a:rPr lang="ru-RU" sz="2800" dirty="0" smtClean="0">
                <a:solidFill>
                  <a:srgbClr val="002060"/>
                </a:solidFill>
              </a:rPr>
              <a:t> “4нче №</a:t>
            </a:r>
            <a:r>
              <a:rPr lang="ru-RU" sz="2800" dirty="0" err="1" smtClean="0">
                <a:solidFill>
                  <a:srgbClr val="002060"/>
                </a:solidFill>
              </a:rPr>
              <a:t>лы</a:t>
            </a:r>
            <a:r>
              <a:rPr lang="ru-RU" sz="2800" dirty="0" smtClean="0">
                <a:solidFill>
                  <a:srgbClr val="002060"/>
                </a:solidFill>
              </a:rPr>
              <a:t>” </a:t>
            </a:r>
            <a:r>
              <a:rPr lang="ru-RU" sz="2800" dirty="0" err="1" smtClean="0">
                <a:solidFill>
                  <a:srgbClr val="002060"/>
                </a:solidFill>
              </a:rPr>
              <a:t>укучылар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үзләренең сорау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җөмләләрен укыйлар</a:t>
            </a:r>
            <a:r>
              <a:rPr lang="ru-RU" sz="2800" dirty="0" smtClean="0">
                <a:solidFill>
                  <a:srgbClr val="002060"/>
                </a:solidFill>
              </a:rPr>
              <a:t>. “3 </a:t>
            </a:r>
            <a:r>
              <a:rPr lang="ru-RU" sz="2800" dirty="0" err="1" smtClean="0">
                <a:solidFill>
                  <a:srgbClr val="002060"/>
                </a:solidFill>
              </a:rPr>
              <a:t>нче№лы</a:t>
            </a:r>
            <a:r>
              <a:rPr lang="ru-RU" sz="2800" dirty="0" smtClean="0">
                <a:solidFill>
                  <a:srgbClr val="002060"/>
                </a:solidFill>
              </a:rPr>
              <a:t>” </a:t>
            </a:r>
            <a:r>
              <a:rPr lang="ru-RU" sz="2800" dirty="0" err="1" smtClean="0">
                <a:solidFill>
                  <a:srgbClr val="002060"/>
                </a:solidFill>
              </a:rPr>
              <a:t>укучы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җавап бирә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endParaRPr lang="tt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Әкият  эчтәлеген  искә төшерү, эчтәлек  буенча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сорау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җөмләләр төзү.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1103</TotalTime>
  <Words>265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«Тавык,Тычкан,Көртлек » әкиятенең эчтәлеген ныгыту</vt:lpstr>
      <vt:lpstr>Максат:</vt:lpstr>
      <vt:lpstr>Укучылар,әйдәгез бер-беребезгә комплиментлар әйтик.</vt:lpstr>
      <vt:lpstr>«Тавык,Тычкан,Көртлек » әкиятенең эчтәлеген ныгыту</vt:lpstr>
      <vt:lpstr>Өй эшен тикшерү. Ипи ничек пешә?</vt:lpstr>
      <vt:lpstr>Тәрҗемә ит   (МЕНЕНДЖ МЭТ  кулланып эшләү, А лар Б белән, Б лар А белән  алышып бер-берсенең эшен тикшерәләр.) </vt:lpstr>
      <vt:lpstr>Фигыльләрне юклык формасында яз</vt:lpstr>
      <vt:lpstr>Тәрҗемә ит</vt:lpstr>
      <vt:lpstr>Әкият  эчтәлеген  искә төшерү, эчтәлек  буенча сорау җөмләләр төзү.</vt:lpstr>
      <vt:lpstr>Тавыкка бәя бирик.  ( 4әрләп эшлиләр ТИМБИЛДИНГ1,2 өстәл)</vt:lpstr>
      <vt:lpstr>Көртлеккә,Тычканга бәя бирик. (3,4,5 өстәл)</vt:lpstr>
      <vt:lpstr>Физкультминут</vt:lpstr>
      <vt:lpstr>Тавык нишли?  (1,2 өстәл)</vt:lpstr>
      <vt:lpstr>Тычкан  белән Көртлек   нишлиләр? (3,4,5 өстәл)</vt:lpstr>
      <vt:lpstr>Тавыкка комплимент әйт (1,2 өстәлдән укучылар  эшлиләр )  </vt:lpstr>
      <vt:lpstr>Тычкан белән Көртлеккә киңәш бир  (3,4 ,5өстәлдән укучылар  эшлиләр )                  </vt:lpstr>
      <vt:lpstr>Йомгаклау</vt:lpstr>
      <vt:lpstr>Сау булыгыз!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Тема:»Әдәпле булыйк»</dc:title>
  <dc:creator>рушания</dc:creator>
  <cp:lastModifiedBy>Милеуша</cp:lastModifiedBy>
  <cp:revision>110</cp:revision>
  <dcterms:created xsi:type="dcterms:W3CDTF">2012-02-29T07:58:01Z</dcterms:created>
  <dcterms:modified xsi:type="dcterms:W3CDTF">2013-12-10T11:00:50Z</dcterms:modified>
</cp:coreProperties>
</file>