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1"/>
  </p:notesMasterIdLst>
  <p:sldIdLst>
    <p:sldId id="256" r:id="rId2"/>
    <p:sldId id="277" r:id="rId3"/>
    <p:sldId id="287" r:id="rId4"/>
    <p:sldId id="257" r:id="rId5"/>
    <p:sldId id="276" r:id="rId6"/>
    <p:sldId id="278" r:id="rId7"/>
    <p:sldId id="288" r:id="rId8"/>
    <p:sldId id="289" r:id="rId9"/>
    <p:sldId id="279" r:id="rId10"/>
    <p:sldId id="281" r:id="rId11"/>
    <p:sldId id="280" r:id="rId12"/>
    <p:sldId id="290" r:id="rId13"/>
    <p:sldId id="258" r:id="rId14"/>
    <p:sldId id="263" r:id="rId15"/>
    <p:sldId id="282" r:id="rId16"/>
    <p:sldId id="269" r:id="rId17"/>
    <p:sldId id="284" r:id="rId18"/>
    <p:sldId id="274" r:id="rId19"/>
    <p:sldId id="264" r:id="rId20"/>
    <p:sldId id="291" r:id="rId21"/>
    <p:sldId id="272" r:id="rId22"/>
    <p:sldId id="285" r:id="rId23"/>
    <p:sldId id="273" r:id="rId24"/>
    <p:sldId id="265" r:id="rId25"/>
    <p:sldId id="268" r:id="rId26"/>
    <p:sldId id="270" r:id="rId27"/>
    <p:sldId id="275" r:id="rId28"/>
    <p:sldId id="292" r:id="rId29"/>
    <p:sldId id="271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8FDE4-0524-4A2A-8011-57057F3B194B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FB57C-D0E0-49AE-A45C-7A378F129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627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526E29-4B58-4558-B6ED-86AF238EDEE6}" type="datetimeFigureOut">
              <a:rPr lang="ru-RU" smtClean="0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93D6F-887F-440B-AC7D-1B0D4A7682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6138C8-1A23-487B-9D95-D574A6EF12F5}" type="datetimeFigureOut">
              <a:rPr lang="ru-RU" smtClean="0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03689-8F91-4AE5-94D7-63B3D4E86E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AA7D-2BF4-4331-BA15-239AB4742955}" type="datetimeFigureOut">
              <a:rPr lang="ru-RU" smtClean="0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66B15-F1A3-42DB-ADE9-0FC8F6FF22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EECE6-7CBD-419B-9B11-E3C9630690F0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E62E3-BEA8-485F-B27C-41F0D3B72A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38B3A5-87E3-4496-81BC-260C969C2512}" type="datetimeFigureOut">
              <a:rPr lang="ru-RU" smtClean="0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9CFFE0-DF2C-4D30-870C-7E7BC4A97F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B7C705-3E80-4472-A3E5-FF95619C20FD}" type="datetimeFigureOut">
              <a:rPr lang="ru-RU" smtClean="0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573613-3282-4984-ABCD-A4FCDAC380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B3AA4B-1711-49F6-8534-B709D6E311E6}" type="datetimeFigureOut">
              <a:rPr lang="ru-RU" smtClean="0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293C5-E908-43A4-915F-3D526939C6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50D07C-5ABE-4A68-90E0-4489FBD915FC}" type="datetimeFigureOut">
              <a:rPr lang="ru-RU" smtClean="0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809B1-FFC2-48DC-B93F-59D01B2C20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3E72CE-D62F-4BA0-9F54-8D3413543D45}" type="datetimeFigureOut">
              <a:rPr lang="ru-RU" smtClean="0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58296-3FE8-46A1-B6D3-D85D17B3F4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B7B1C1-BF9F-46C7-B7FC-630E15705451}" type="datetimeFigureOut">
              <a:rPr lang="ru-RU" smtClean="0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C08DB-A04E-4FF9-8800-976694A8E7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143654-8708-4E39-9A5B-D6EA71738EBE}" type="datetimeFigureOut">
              <a:rPr lang="ru-RU" smtClean="0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65552-7C99-419A-AB26-D0D5ADD0F6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3A6822-A6DF-4FE7-8712-F915DFA77C37}" type="datetimeFigureOut">
              <a:rPr lang="ru-RU" smtClean="0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66273-DAA1-447A-8793-28342F14FB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E167459-E83B-4794-BD7F-E9B1B24D9C15}" type="datetimeFigureOut">
              <a:rPr lang="ru-RU" smtClean="0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FDC29283-E166-46E7-A4B0-A342E2BB9F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 bwMode="auto">
          <a:xfrm>
            <a:off x="755576" y="1124744"/>
            <a:ext cx="7772400" cy="511256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400" cap="none" dirty="0" smtClean="0">
                <a:solidFill>
                  <a:srgbClr val="FF0000"/>
                </a:solidFill>
              </a:rPr>
              <a:t>УРОК</a:t>
            </a:r>
            <a:r>
              <a:rPr lang="ru-RU" sz="2400" cap="none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sz="2400" cap="none" dirty="0" smtClean="0">
                <a:solidFill>
                  <a:srgbClr val="FF0000"/>
                </a:solidFill>
              </a:rPr>
              <a:t>В 7 КЛАССЕ</a:t>
            </a:r>
            <a:r>
              <a:rPr lang="ru-RU" cap="none" dirty="0" smtClean="0">
                <a:solidFill>
                  <a:srgbClr val="FF0000"/>
                </a:solidFill>
              </a:rPr>
              <a:t/>
            </a:r>
            <a:br>
              <a:rPr lang="ru-RU" cap="none" dirty="0" smtClean="0">
                <a:solidFill>
                  <a:srgbClr val="FF0000"/>
                </a:solidFill>
              </a:rPr>
            </a:br>
            <a:r>
              <a:rPr lang="ru-RU" cap="none" dirty="0" smtClean="0">
                <a:solidFill>
                  <a:srgbClr val="FF0000"/>
                </a:solidFill>
              </a:rPr>
              <a:t/>
            </a:r>
            <a:br>
              <a:rPr lang="ru-RU" cap="none" dirty="0" smtClean="0">
                <a:solidFill>
                  <a:srgbClr val="FF0000"/>
                </a:solidFill>
              </a:rPr>
            </a:br>
            <a:r>
              <a:rPr lang="ru-RU" sz="3600" cap="none" dirty="0" smtClean="0">
                <a:solidFill>
                  <a:srgbClr val="FF0000"/>
                </a:solidFill>
              </a:rPr>
              <a:t>СЛУЖЕБНЫЕ ЧАСТИ РЕЧИ.</a:t>
            </a:r>
            <a:br>
              <a:rPr lang="ru-RU" sz="3600" cap="none" dirty="0" smtClean="0">
                <a:solidFill>
                  <a:srgbClr val="FF0000"/>
                </a:solidFill>
              </a:rPr>
            </a:br>
            <a:r>
              <a:rPr lang="ru-RU" sz="2800" cap="none" dirty="0" smtClean="0">
                <a:solidFill>
                  <a:srgbClr val="FF0000"/>
                </a:solidFill>
              </a:rPr>
              <a:t>Повторительно-обобщающий урок.</a:t>
            </a:r>
            <a:br>
              <a:rPr lang="ru-RU" sz="2800" cap="none" dirty="0" smtClean="0">
                <a:solidFill>
                  <a:srgbClr val="FF0000"/>
                </a:solidFill>
              </a:rPr>
            </a:br>
            <a:r>
              <a:rPr lang="ru-RU" sz="2800" cap="none" dirty="0" smtClean="0">
                <a:solidFill>
                  <a:srgbClr val="FF0000"/>
                </a:solidFill>
              </a:rPr>
              <a:t/>
            </a:r>
            <a:br>
              <a:rPr lang="ru-RU" sz="2800" cap="none" dirty="0" smtClean="0">
                <a:solidFill>
                  <a:srgbClr val="FF0000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000" b="0" dirty="0" smtClean="0">
                <a:solidFill>
                  <a:srgbClr val="FF0000"/>
                </a:solidFill>
              </a:rPr>
              <a:t>МКОУ </a:t>
            </a:r>
            <a:r>
              <a:rPr lang="ru-RU" sz="2000" b="0" dirty="0" err="1" smtClean="0">
                <a:solidFill>
                  <a:srgbClr val="FF0000"/>
                </a:solidFill>
              </a:rPr>
              <a:t>Тащиловская</a:t>
            </a:r>
            <a:r>
              <a:rPr lang="ru-RU" sz="2000" b="0" dirty="0" smtClean="0">
                <a:solidFill>
                  <a:srgbClr val="FF0000"/>
                </a:solidFill>
              </a:rPr>
              <a:t> СОШ</a:t>
            </a:r>
            <a:br>
              <a:rPr lang="ru-RU" sz="2000" b="0" dirty="0" smtClean="0">
                <a:solidFill>
                  <a:srgbClr val="FF0000"/>
                </a:solidFill>
              </a:rPr>
            </a:br>
            <a:r>
              <a:rPr lang="ru-RU" sz="2000" b="0" dirty="0" smtClean="0">
                <a:solidFill>
                  <a:srgbClr val="FF0000"/>
                </a:solidFill>
              </a:rPr>
              <a:t>Учитель русского языка </a:t>
            </a:r>
            <a:br>
              <a:rPr lang="ru-RU" sz="2000" b="0" dirty="0" smtClean="0">
                <a:solidFill>
                  <a:srgbClr val="FF0000"/>
                </a:solidFill>
              </a:rPr>
            </a:br>
            <a:r>
              <a:rPr lang="ru-RU" sz="2000" b="0" dirty="0" err="1" smtClean="0">
                <a:solidFill>
                  <a:srgbClr val="FF0000"/>
                </a:solidFill>
              </a:rPr>
              <a:t>А.Н.Русакова</a:t>
            </a:r>
            <a:endParaRPr lang="ru-RU" sz="2000" cap="none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4581128"/>
            <a:ext cx="6110064" cy="93404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Производные предлоги</a:t>
            </a:r>
            <a:endParaRPr lang="ru-RU" sz="3200" b="1" dirty="0"/>
          </a:p>
        </p:txBody>
      </p:sp>
      <p:pic>
        <p:nvPicPr>
          <p:cNvPr id="15362" name="Рисунок 3" descr="0_8d9ba_9d354135_XL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844675"/>
            <a:ext cx="2817812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3708400" y="1989138"/>
            <a:ext cx="4535488" cy="24130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prstClr val="white"/>
                </a:solidFill>
              </a:rPr>
              <a:t>Несмотря на, вследствие, в заключение, в течение, ввиду, навстречу, вокруг</a:t>
            </a:r>
            <a:endParaRPr lang="ru-RU" sz="2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92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Производные предлоги</a:t>
            </a:r>
            <a:endParaRPr lang="ru-RU" sz="3200" b="1" dirty="0"/>
          </a:p>
        </p:txBody>
      </p:sp>
      <p:pic>
        <p:nvPicPr>
          <p:cNvPr id="15362" name="Рисунок 3" descr="0_8d9ba_9d354135_XL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844675"/>
            <a:ext cx="2817812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3708400" y="1989138"/>
            <a:ext cx="4535488" cy="24130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prstClr val="white"/>
                </a:solidFill>
              </a:rPr>
              <a:t>Предлог?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prstClr val="white"/>
                </a:solidFill>
              </a:rPr>
              <a:t>Существительное с предлогом?</a:t>
            </a:r>
          </a:p>
        </p:txBody>
      </p:sp>
    </p:spTree>
    <p:extLst>
      <p:ext uri="{BB962C8B-B14F-4D97-AF65-F5344CB8AC3E}">
        <p14:creationId xmlns:p14="http://schemas.microsoft.com/office/powerpoint/2010/main" val="215192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692696"/>
            <a:ext cx="3240360" cy="4822472"/>
          </a:xfrm>
        </p:spPr>
        <p:txBody>
          <a:bodyPr/>
          <a:lstStyle/>
          <a:p>
            <a:pPr marL="0" lvl="0" indent="0" algn="l" fontAlgn="base">
              <a:spcAft>
                <a:spcPct val="0"/>
              </a:spcAft>
            </a:pPr>
            <a:r>
              <a:rPr lang="ru-RU" sz="1600" b="0" dirty="0" smtClean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  <a:t>1 вариант</a:t>
            </a:r>
            <a:br>
              <a:rPr lang="ru-RU" sz="1600" b="0" dirty="0" smtClean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</a:br>
            <a:r>
              <a:rPr lang="ru-RU" sz="1600" b="0" dirty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  <a:t/>
            </a:r>
            <a:br>
              <a:rPr lang="ru-RU" sz="1600" b="0" dirty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</a:br>
            <a:r>
              <a:rPr lang="ru-RU" sz="1600" b="0" dirty="0" smtClean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  <a:t/>
            </a:r>
            <a:br>
              <a:rPr lang="ru-RU" sz="1600" b="0" dirty="0" smtClean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</a:br>
            <a:r>
              <a:rPr lang="ru-RU" sz="1600" b="0" dirty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  <a:t/>
            </a:r>
            <a:br>
              <a:rPr lang="ru-RU" sz="1600" b="0" dirty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</a:br>
            <a:r>
              <a:rPr lang="ru-RU" sz="1600" b="0" dirty="0" smtClean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  <a:t>В</a:t>
            </a:r>
            <a:r>
              <a:rPr lang="ru-RU" sz="1600" b="0" dirty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  <a:t>__</a:t>
            </a:r>
            <a:r>
              <a:rPr lang="ru-RU" sz="1600" b="0" dirty="0" err="1" smtClean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  <a:t>следстви</a:t>
            </a:r>
            <a:r>
              <a:rPr lang="ru-RU" sz="1600" b="0" dirty="0" smtClean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  <a:t>__ </a:t>
            </a:r>
            <a:r>
              <a:rPr lang="ru-RU" sz="1600" b="0" dirty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  <a:t>по делу </a:t>
            </a:r>
            <a:r>
              <a:rPr lang="ru-RU" sz="1600" b="0" dirty="0" smtClean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  <a:t>о краже                                                      </a:t>
            </a:r>
            <a:r>
              <a:rPr lang="ru-RU" sz="1600" b="0" dirty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  <a:t/>
            </a:r>
            <a:br>
              <a:rPr lang="ru-RU" sz="1600" b="0" dirty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</a:br>
            <a:r>
              <a:rPr lang="ru-RU" sz="1600" b="0" dirty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  <a:t>Исследования в__</a:t>
            </a:r>
            <a:r>
              <a:rPr lang="ru-RU" sz="1600" b="0" dirty="0" err="1" smtClean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  <a:t>течени</a:t>
            </a:r>
            <a:r>
              <a:rPr lang="ru-RU" sz="1600" b="0" dirty="0" smtClean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  <a:t>__ </a:t>
            </a:r>
            <a:r>
              <a:rPr lang="ru-RU" sz="1600" b="0" dirty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  <a:t>реки</a:t>
            </a:r>
            <a:br>
              <a:rPr lang="ru-RU" sz="1600" b="0" dirty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</a:br>
            <a:r>
              <a:rPr lang="ru-RU" sz="1600" b="0" dirty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  <a:t>По__ </a:t>
            </a:r>
            <a:r>
              <a:rPr lang="ru-RU" sz="1600" b="0" dirty="0" err="1" smtClean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  <a:t>окончани</a:t>
            </a:r>
            <a:r>
              <a:rPr lang="ru-RU" sz="1600" b="0" dirty="0" smtClean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  <a:t>__школы</a:t>
            </a:r>
            <a:r>
              <a:rPr lang="ru-RU" sz="1600" b="0" dirty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  <a:t/>
            </a:r>
            <a:br>
              <a:rPr lang="ru-RU" sz="1600" b="0" dirty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</a:br>
            <a:r>
              <a:rPr lang="ru-RU" sz="1600" b="0" dirty="0" err="1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  <a:t>В__</a:t>
            </a:r>
            <a:r>
              <a:rPr lang="ru-RU" sz="1600" b="0" dirty="0" err="1" smtClean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  <a:t>отличи</a:t>
            </a:r>
            <a:r>
              <a:rPr lang="ru-RU" sz="1600" b="0" dirty="0" smtClean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  <a:t>__ </a:t>
            </a:r>
            <a:r>
              <a:rPr lang="ru-RU" sz="1600" b="0" dirty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  <a:t>от мастеров</a:t>
            </a:r>
            <a:br>
              <a:rPr lang="ru-RU" sz="1600" b="0" dirty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</a:br>
            <a:r>
              <a:rPr lang="ru-RU" sz="1600" b="0" dirty="0" err="1" smtClean="0">
                <a:solidFill>
                  <a:schemeClr val="tx1"/>
                </a:solidFill>
                <a:effectLst/>
                <a:latin typeface="Century Schoolbook" pitchFamily="18" charset="0"/>
                <a:ea typeface="+mn-ea"/>
                <a:cs typeface="+mn-cs"/>
              </a:rPr>
              <a:t>На_счёт</a:t>
            </a:r>
            <a:r>
              <a:rPr lang="ru-RU" sz="1600" b="0" dirty="0" smtClean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  <a:t> </a:t>
            </a:r>
            <a:r>
              <a:rPr lang="ru-RU" sz="1600" b="0" dirty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  <a:t> </a:t>
            </a:r>
            <a:r>
              <a:rPr lang="ru-RU" sz="1600" b="0" dirty="0" smtClean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  <a:t>питания в столовой</a:t>
            </a:r>
            <a:r>
              <a:rPr lang="ru-RU" sz="1600" b="0" dirty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  <a:t/>
            </a:r>
            <a:br>
              <a:rPr lang="ru-RU" sz="1600" b="0" dirty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</a:br>
            <a:r>
              <a:rPr lang="ru-RU" sz="1600" b="0" dirty="0" err="1" smtClean="0">
                <a:solidFill>
                  <a:schemeClr val="tx1"/>
                </a:solidFill>
                <a:effectLst/>
                <a:latin typeface="Century Schoolbook" pitchFamily="18" charset="0"/>
                <a:ea typeface="+mn-ea"/>
                <a:cs typeface="+mn-cs"/>
              </a:rPr>
              <a:t>В_виду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Century Schoolbook" pitchFamily="18" charset="0"/>
                <a:ea typeface="+mn-ea"/>
                <a:cs typeface="+mn-cs"/>
              </a:rPr>
              <a:t> </a:t>
            </a:r>
            <a:r>
              <a:rPr lang="ru-RU" sz="1600" b="0" dirty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  <a:t>погодных условий</a:t>
            </a:r>
            <a:br>
              <a:rPr lang="ru-RU" sz="1600" b="0" dirty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</a:br>
            <a:r>
              <a:rPr lang="ru-RU" sz="1600" b="0" dirty="0" err="1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  <a:t>В__связи</a:t>
            </a:r>
            <a:r>
              <a:rPr lang="ru-RU" sz="1600" b="0" dirty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  <a:t> с </a:t>
            </a:r>
            <a:r>
              <a:rPr lang="ru-RU" sz="1600" b="0" dirty="0" smtClean="0">
                <a:solidFill>
                  <a:prstClr val="black"/>
                </a:solidFill>
                <a:effectLst/>
                <a:latin typeface="Century Schoolbook" pitchFamily="18" charset="0"/>
                <a:ea typeface="+mn-ea"/>
                <a:cs typeface="+mn-cs"/>
              </a:rPr>
              <a:t>уходом в отпуск</a:t>
            </a:r>
            <a:r>
              <a:rPr lang="ru-RU" sz="1600" b="0" dirty="0">
                <a:solidFill>
                  <a:prstClr val="black"/>
                </a:solidFill>
                <a:effectLst/>
                <a:latin typeface="Arial" charset="0"/>
                <a:ea typeface="+mn-ea"/>
                <a:cs typeface="+mn-cs"/>
              </a:rPr>
              <a:t/>
            </a:r>
            <a:br>
              <a:rPr lang="ru-RU" sz="1600" b="0" dirty="0">
                <a:solidFill>
                  <a:prstClr val="black"/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ru-RU" sz="1600" b="0" dirty="0">
                <a:solidFill>
                  <a:prstClr val="black"/>
                </a:solidFill>
                <a:effectLst/>
                <a:latin typeface="Arial" charset="0"/>
                <a:ea typeface="+mn-ea"/>
                <a:cs typeface="+mn-cs"/>
              </a:rPr>
              <a:t>В    </a:t>
            </a:r>
            <a:r>
              <a:rPr lang="ru-RU" sz="1600" b="0" dirty="0" err="1" smtClean="0">
                <a:solidFill>
                  <a:prstClr val="black"/>
                </a:solidFill>
                <a:effectLst/>
                <a:latin typeface="Arial" charset="0"/>
                <a:ea typeface="+mn-ea"/>
                <a:cs typeface="+mn-cs"/>
              </a:rPr>
              <a:t>продолжени</a:t>
            </a:r>
            <a:r>
              <a:rPr lang="ru-RU" sz="2000" b="0" dirty="0" smtClean="0">
                <a:solidFill>
                  <a:srgbClr val="4E67C8"/>
                </a:solidFill>
                <a:effectLst/>
                <a:latin typeface="Arial" charset="0"/>
                <a:ea typeface="+mn-ea"/>
                <a:cs typeface="+mn-cs"/>
              </a:rPr>
              <a:t>  </a:t>
            </a:r>
            <a:r>
              <a:rPr lang="ru-RU" sz="1600" b="0" dirty="0" smtClean="0">
                <a:solidFill>
                  <a:prstClr val="black"/>
                </a:solidFill>
                <a:effectLst/>
                <a:latin typeface="Arial" charset="0"/>
                <a:ea typeface="+mn-ea"/>
                <a:cs typeface="+mn-cs"/>
              </a:rPr>
              <a:t>недели</a:t>
            </a:r>
            <a:endParaRPr lang="ru-RU" sz="1600" b="0" dirty="0">
              <a:solidFill>
                <a:prstClr val="black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60032" y="620688"/>
            <a:ext cx="295232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dirty="0" smtClean="0">
                <a:solidFill>
                  <a:prstClr val="black"/>
                </a:solidFill>
              </a:rPr>
              <a:t>2 вариант</a:t>
            </a:r>
          </a:p>
          <a:p>
            <a:pPr lvl="0">
              <a:buFont typeface="Arial" charset="0"/>
              <a:buChar char="•"/>
            </a:pPr>
            <a:endParaRPr lang="ru-RU" sz="1600" dirty="0">
              <a:solidFill>
                <a:prstClr val="black"/>
              </a:solidFill>
            </a:endParaRPr>
          </a:p>
          <a:p>
            <a:pPr lvl="0">
              <a:buFont typeface="Arial" charset="0"/>
              <a:buChar char="•"/>
            </a:pPr>
            <a:endParaRPr lang="ru-RU" sz="1600" dirty="0" smtClean="0">
              <a:solidFill>
                <a:prstClr val="black"/>
              </a:solidFill>
            </a:endParaRPr>
          </a:p>
          <a:p>
            <a:pPr lvl="0">
              <a:buFont typeface="Arial" charset="0"/>
              <a:buChar char="•"/>
            </a:pPr>
            <a:endParaRPr lang="ru-RU" sz="1600" dirty="0">
              <a:solidFill>
                <a:prstClr val="black"/>
              </a:solidFill>
            </a:endParaRPr>
          </a:p>
          <a:p>
            <a:pPr lvl="0">
              <a:buFont typeface="Arial" charset="0"/>
              <a:buChar char="•"/>
            </a:pPr>
            <a:r>
              <a:rPr lang="ru-RU" sz="1600" dirty="0" err="1" smtClean="0">
                <a:solidFill>
                  <a:prstClr val="black"/>
                </a:solidFill>
              </a:rPr>
              <a:t>Вследстви</a:t>
            </a:r>
            <a:r>
              <a:rPr lang="ru-RU" sz="2000" b="1" dirty="0">
                <a:solidFill>
                  <a:srgbClr val="4E67C8"/>
                </a:solidFill>
              </a:rPr>
              <a:t> </a:t>
            </a:r>
            <a:r>
              <a:rPr lang="ru-RU" sz="2000" b="1" dirty="0" smtClean="0">
                <a:solidFill>
                  <a:srgbClr val="4E67C8"/>
                </a:solidFill>
              </a:rPr>
              <a:t>_</a:t>
            </a:r>
            <a:r>
              <a:rPr lang="ru-RU" sz="1600" dirty="0" smtClean="0">
                <a:solidFill>
                  <a:prstClr val="black"/>
                </a:solidFill>
              </a:rPr>
              <a:t> </a:t>
            </a:r>
            <a:r>
              <a:rPr lang="ru-RU" sz="1600" dirty="0">
                <a:solidFill>
                  <a:prstClr val="black"/>
                </a:solidFill>
              </a:rPr>
              <a:t>неурожая</a:t>
            </a:r>
          </a:p>
          <a:p>
            <a:pPr lvl="0">
              <a:buFont typeface="Arial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Century Schoolbook" pitchFamily="18" charset="0"/>
              </a:rPr>
              <a:t>В__</a:t>
            </a:r>
            <a:r>
              <a:rPr lang="ru-RU" sz="1600" dirty="0" err="1" smtClean="0">
                <a:solidFill>
                  <a:prstClr val="black"/>
                </a:solidFill>
                <a:latin typeface="Century Schoolbook" pitchFamily="18" charset="0"/>
              </a:rPr>
              <a:t>течени</a:t>
            </a:r>
            <a:r>
              <a:rPr lang="ru-RU" sz="1600" dirty="0" smtClean="0">
                <a:solidFill>
                  <a:prstClr val="black"/>
                </a:solidFill>
                <a:latin typeface="Century Schoolbook" pitchFamily="18" charset="0"/>
              </a:rPr>
              <a:t>_ месяца</a:t>
            </a:r>
          </a:p>
          <a:p>
            <a:pPr lvl="0">
              <a:buFont typeface="Arial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Century Schoolbook" pitchFamily="18" charset="0"/>
              </a:rPr>
              <a:t>Положить </a:t>
            </a:r>
            <a:r>
              <a:rPr lang="ru-RU" sz="1600" dirty="0" err="1">
                <a:solidFill>
                  <a:prstClr val="black"/>
                </a:solidFill>
                <a:latin typeface="Century Schoolbook" pitchFamily="18" charset="0"/>
              </a:rPr>
              <a:t>на__счёт</a:t>
            </a:r>
            <a:r>
              <a:rPr lang="ru-RU" sz="1600" dirty="0">
                <a:solidFill>
                  <a:prstClr val="black"/>
                </a:solidFill>
                <a:latin typeface="Century Schoolbook" pitchFamily="18" charset="0"/>
              </a:rPr>
              <a:t> в банке</a:t>
            </a:r>
          </a:p>
          <a:p>
            <a:pPr lvl="0">
              <a:buFont typeface="Arial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Century Schoolbook" pitchFamily="18" charset="0"/>
              </a:rPr>
              <a:t>Узнать в__</a:t>
            </a:r>
            <a:r>
              <a:rPr lang="ru-RU" sz="1600" dirty="0" err="1" smtClean="0">
                <a:solidFill>
                  <a:prstClr val="black"/>
                </a:solidFill>
                <a:latin typeface="Century Schoolbook" pitchFamily="18" charset="0"/>
              </a:rPr>
              <a:t>продолжени</a:t>
            </a:r>
            <a:r>
              <a:rPr lang="ru-RU" sz="1600" dirty="0" smtClean="0">
                <a:solidFill>
                  <a:prstClr val="black"/>
                </a:solidFill>
                <a:latin typeface="Century Schoolbook" pitchFamily="18" charset="0"/>
              </a:rPr>
              <a:t>_ романа</a:t>
            </a:r>
            <a:endParaRPr lang="ru-RU" sz="1600" dirty="0">
              <a:solidFill>
                <a:prstClr val="black"/>
              </a:solidFill>
              <a:latin typeface="Century Schoolbook" pitchFamily="18" charset="0"/>
            </a:endParaRPr>
          </a:p>
          <a:p>
            <a:pPr lvl="0">
              <a:buFont typeface="Arial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Century Schoolbook" pitchFamily="18" charset="0"/>
              </a:rPr>
              <a:t>В__</a:t>
            </a:r>
            <a:r>
              <a:rPr lang="ru-RU" sz="1600" dirty="0" err="1" smtClean="0">
                <a:solidFill>
                  <a:prstClr val="black"/>
                </a:solidFill>
                <a:latin typeface="Century Schoolbook" pitchFamily="18" charset="0"/>
              </a:rPr>
              <a:t>отношени</a:t>
            </a:r>
            <a:r>
              <a:rPr lang="ru-RU" sz="1600" dirty="0" smtClean="0">
                <a:solidFill>
                  <a:prstClr val="black"/>
                </a:solidFill>
                <a:latin typeface="Century Schoolbook" pitchFamily="18" charset="0"/>
              </a:rPr>
              <a:t>__ уроков</a:t>
            </a:r>
          </a:p>
          <a:p>
            <a:pPr lvl="0">
              <a:buFont typeface="Arial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Century Schoolbook" pitchFamily="18" charset="0"/>
              </a:rPr>
              <a:t>Что </a:t>
            </a:r>
            <a:r>
              <a:rPr lang="ru-RU" sz="1600" dirty="0">
                <a:solidFill>
                  <a:prstClr val="black"/>
                </a:solidFill>
                <a:latin typeface="Century Schoolbook" pitchFamily="18" charset="0"/>
              </a:rPr>
              <a:t>имеешь </a:t>
            </a:r>
            <a:r>
              <a:rPr lang="ru-RU" sz="1600" dirty="0" err="1">
                <a:solidFill>
                  <a:prstClr val="black"/>
                </a:solidFill>
                <a:latin typeface="Century Schoolbook" pitchFamily="18" charset="0"/>
              </a:rPr>
              <a:t>в__виду</a:t>
            </a:r>
            <a:endParaRPr lang="ru-RU" sz="1600" dirty="0">
              <a:solidFill>
                <a:prstClr val="black"/>
              </a:solidFill>
              <a:latin typeface="Century Schoolbook" pitchFamily="18" charset="0"/>
            </a:endParaRPr>
          </a:p>
          <a:p>
            <a:pPr lvl="0">
              <a:buFont typeface="Arial" charset="0"/>
              <a:buChar char="•"/>
            </a:pPr>
            <a:r>
              <a:rPr lang="ru-RU" sz="1600" dirty="0" err="1">
                <a:solidFill>
                  <a:prstClr val="black"/>
                </a:solidFill>
                <a:latin typeface="Century Schoolbook" pitchFamily="18" charset="0"/>
              </a:rPr>
              <a:t>Не__смотря</a:t>
            </a:r>
            <a:r>
              <a:rPr lang="ru-RU" sz="1600" dirty="0">
                <a:solidFill>
                  <a:prstClr val="black"/>
                </a:solidFill>
                <a:latin typeface="Century Schoolbook" pitchFamily="18" charset="0"/>
              </a:rPr>
              <a:t> по сторонам</a:t>
            </a:r>
          </a:p>
          <a:p>
            <a:pPr lvl="0">
              <a:buFont typeface="Arial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Century Schoolbook" pitchFamily="18" charset="0"/>
              </a:rPr>
              <a:t>Находиться </a:t>
            </a:r>
            <a:r>
              <a:rPr lang="ru-RU" sz="1600" dirty="0" err="1" smtClean="0">
                <a:solidFill>
                  <a:prstClr val="black"/>
                </a:solidFill>
                <a:latin typeface="Century Schoolbook" pitchFamily="18" charset="0"/>
              </a:rPr>
              <a:t>в_заключени</a:t>
            </a:r>
            <a:r>
              <a:rPr lang="ru-RU" sz="1600" dirty="0" smtClean="0">
                <a:solidFill>
                  <a:prstClr val="black"/>
                </a:solidFill>
                <a:latin typeface="Century Schoolbook" pitchFamily="18" charset="0"/>
              </a:rPr>
              <a:t>__</a:t>
            </a:r>
            <a:endParaRPr lang="ru-RU" sz="1600" dirty="0">
              <a:solidFill>
                <a:prstClr val="black"/>
              </a:solidFill>
              <a:latin typeface="Century Schoolbook" pitchFamily="18" charset="0"/>
            </a:endParaRPr>
          </a:p>
          <a:p>
            <a:pPr lvl="0"/>
            <a:endParaRPr lang="ru-RU" sz="1600" dirty="0">
              <a:solidFill>
                <a:prstClr val="black"/>
              </a:solidFill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082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 bwMode="auto">
          <a:xfrm>
            <a:off x="2123728" y="4934857"/>
            <a:ext cx="5976664" cy="87040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800" b="1" cap="none" dirty="0" smtClean="0">
                <a:solidFill>
                  <a:schemeClr val="tx1"/>
                </a:solidFill>
              </a:rPr>
              <a:t>ПРАВОПИСАНИЕ ПРЕДЛОГОВ</a:t>
            </a:r>
          </a:p>
        </p:txBody>
      </p:sp>
      <p:sp>
        <p:nvSpPr>
          <p:cNvPr id="16386" name="Содержимое 9"/>
          <p:cNvSpPr>
            <a:spLocks noGrp="1"/>
          </p:cNvSpPr>
          <p:nvPr>
            <p:ph sz="quarter" idx="13"/>
          </p:nvPr>
        </p:nvSpPr>
        <p:spPr>
          <a:xfrm>
            <a:off x="251521" y="908720"/>
            <a:ext cx="3888431" cy="329751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dirty="0" smtClean="0"/>
              <a:t>1 вариант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dirty="0" smtClean="0"/>
          </a:p>
        </p:txBody>
      </p:sp>
      <p:sp>
        <p:nvSpPr>
          <p:cNvPr id="16387" name="Содержимое 10"/>
          <p:cNvSpPr>
            <a:spLocks noGrp="1"/>
          </p:cNvSpPr>
          <p:nvPr>
            <p:ph sz="quarter" idx="14"/>
          </p:nvPr>
        </p:nvSpPr>
        <p:spPr>
          <a:xfrm>
            <a:off x="4716463" y="836712"/>
            <a:ext cx="3225800" cy="53640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dirty="0" smtClean="0"/>
              <a:t>2 вариант</a:t>
            </a:r>
          </a:p>
        </p:txBody>
      </p:sp>
      <p:sp>
        <p:nvSpPr>
          <p:cNvPr id="16388" name="TextBox 2"/>
          <p:cNvSpPr txBox="1">
            <a:spLocks noChangeArrowheads="1"/>
          </p:cNvSpPr>
          <p:nvPr/>
        </p:nvSpPr>
        <p:spPr bwMode="auto">
          <a:xfrm>
            <a:off x="900113" y="20605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6389" name="TextBox 12"/>
          <p:cNvSpPr txBox="1">
            <a:spLocks noChangeArrowheads="1"/>
          </p:cNvSpPr>
          <p:nvPr/>
        </p:nvSpPr>
        <p:spPr bwMode="auto">
          <a:xfrm>
            <a:off x="467544" y="1930400"/>
            <a:ext cx="3756113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000" dirty="0">
              <a:latin typeface="Century Schoolbook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1600" dirty="0">
                <a:latin typeface="Century Schoolbook" pitchFamily="18" charset="0"/>
              </a:rPr>
              <a:t>В__</a:t>
            </a:r>
            <a:r>
              <a:rPr lang="ru-RU" sz="1600" dirty="0" err="1">
                <a:latin typeface="Century Schoolbook" pitchFamily="18" charset="0"/>
              </a:rPr>
              <a:t>следстви</a:t>
            </a:r>
            <a:r>
              <a:rPr lang="ru-RU" sz="1600" b="1" dirty="0" err="1">
                <a:solidFill>
                  <a:srgbClr val="FF0000"/>
                </a:solidFill>
                <a:latin typeface="Century Schoolbook" pitchFamily="18" charset="0"/>
              </a:rPr>
              <a:t>И</a:t>
            </a:r>
            <a:r>
              <a:rPr lang="ru-RU" sz="1600" dirty="0">
                <a:latin typeface="Century Schoolbook" pitchFamily="18" charset="0"/>
              </a:rPr>
              <a:t>__ по делу </a:t>
            </a:r>
            <a:r>
              <a:rPr lang="ru-RU" sz="1600" dirty="0" smtClean="0">
                <a:latin typeface="Century Schoolbook" pitchFamily="18" charset="0"/>
              </a:rPr>
              <a:t>о краже                                                      </a:t>
            </a:r>
            <a:endParaRPr lang="ru-RU" sz="1600" dirty="0">
              <a:latin typeface="Century Schoolbook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1600" dirty="0">
                <a:latin typeface="Century Schoolbook" pitchFamily="18" charset="0"/>
              </a:rPr>
              <a:t>Исследования в__</a:t>
            </a:r>
            <a:r>
              <a:rPr lang="ru-RU" sz="1600" dirty="0" err="1">
                <a:latin typeface="Century Schoolbook" pitchFamily="18" charset="0"/>
              </a:rPr>
              <a:t>течени</a:t>
            </a:r>
            <a:r>
              <a:rPr lang="ru-RU" sz="1600" b="1" dirty="0" err="1">
                <a:solidFill>
                  <a:srgbClr val="FF0000"/>
                </a:solidFill>
                <a:latin typeface="Century Schoolbook" pitchFamily="18" charset="0"/>
              </a:rPr>
              <a:t>И</a:t>
            </a:r>
            <a:r>
              <a:rPr lang="ru-RU" sz="1600" dirty="0">
                <a:latin typeface="Century Schoolbook" pitchFamily="18" charset="0"/>
              </a:rPr>
              <a:t>__ реки</a:t>
            </a:r>
          </a:p>
          <a:p>
            <a:pPr>
              <a:buFont typeface="Arial" charset="0"/>
              <a:buChar char="•"/>
            </a:pPr>
            <a:r>
              <a:rPr lang="ru-RU" sz="1600" dirty="0">
                <a:latin typeface="Century Schoolbook" pitchFamily="18" charset="0"/>
              </a:rPr>
              <a:t>По__ </a:t>
            </a:r>
            <a:r>
              <a:rPr lang="ru-RU" sz="1600" dirty="0" err="1">
                <a:latin typeface="Century Schoolbook" pitchFamily="18" charset="0"/>
              </a:rPr>
              <a:t>окончани</a:t>
            </a:r>
            <a:r>
              <a:rPr lang="ru-RU" sz="1600" b="1" dirty="0" err="1">
                <a:solidFill>
                  <a:srgbClr val="FF0000"/>
                </a:solidFill>
                <a:latin typeface="Century Schoolbook" pitchFamily="18" charset="0"/>
              </a:rPr>
              <a:t>И</a:t>
            </a:r>
            <a:r>
              <a:rPr lang="ru-RU" sz="1600" dirty="0" smtClean="0">
                <a:latin typeface="Century Schoolbook" pitchFamily="18" charset="0"/>
              </a:rPr>
              <a:t>__школы</a:t>
            </a:r>
            <a:endParaRPr lang="ru-RU" sz="1600" dirty="0">
              <a:latin typeface="Century Schoolbook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1600" dirty="0">
                <a:latin typeface="Century Schoolbook" pitchFamily="18" charset="0"/>
              </a:rPr>
              <a:t>В__</a:t>
            </a:r>
            <a:r>
              <a:rPr lang="ru-RU" sz="1600" dirty="0" err="1">
                <a:latin typeface="Century Schoolbook" pitchFamily="18" charset="0"/>
              </a:rPr>
              <a:t>отличи</a:t>
            </a:r>
            <a:r>
              <a:rPr lang="ru-RU" sz="1600" b="1" dirty="0" err="1">
                <a:solidFill>
                  <a:srgbClr val="FF0000"/>
                </a:solidFill>
                <a:latin typeface="Century Schoolbook" pitchFamily="18" charset="0"/>
              </a:rPr>
              <a:t>Е</a:t>
            </a:r>
            <a:r>
              <a:rPr lang="ru-RU" sz="1600" dirty="0">
                <a:latin typeface="Century Schoolbook" pitchFamily="18" charset="0"/>
              </a:rPr>
              <a:t>__ от мастеров</a:t>
            </a:r>
          </a:p>
          <a:p>
            <a:pPr>
              <a:buFont typeface="Arial" charset="0"/>
              <a:buChar char="•"/>
            </a:pPr>
            <a:r>
              <a:rPr lang="ru-RU" sz="1600" b="1" dirty="0">
                <a:solidFill>
                  <a:srgbClr val="FF0000"/>
                </a:solidFill>
                <a:latin typeface="Century Schoolbook" pitchFamily="18" charset="0"/>
              </a:rPr>
              <a:t>Насчёт</a:t>
            </a:r>
            <a:r>
              <a:rPr lang="ru-RU" sz="1600" dirty="0">
                <a:latin typeface="Century Schoolbook" pitchFamily="18" charset="0"/>
              </a:rPr>
              <a:t> </a:t>
            </a:r>
            <a:r>
              <a:rPr lang="ru-RU" sz="1600" dirty="0" smtClean="0">
                <a:latin typeface="Century Schoolbook" pitchFamily="18" charset="0"/>
              </a:rPr>
              <a:t>питания в столовой</a:t>
            </a:r>
            <a:endParaRPr lang="ru-RU" sz="1600" dirty="0">
              <a:latin typeface="Century Schoolbook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1600" b="1" dirty="0">
                <a:solidFill>
                  <a:srgbClr val="FF0000"/>
                </a:solidFill>
                <a:latin typeface="Century Schoolbook" pitchFamily="18" charset="0"/>
              </a:rPr>
              <a:t>Ввиду </a:t>
            </a:r>
            <a:r>
              <a:rPr lang="ru-RU" sz="1600" dirty="0">
                <a:latin typeface="Century Schoolbook" pitchFamily="18" charset="0"/>
              </a:rPr>
              <a:t>погодных условий</a:t>
            </a:r>
          </a:p>
          <a:p>
            <a:pPr>
              <a:buFont typeface="Arial" charset="0"/>
              <a:buChar char="•"/>
            </a:pPr>
            <a:r>
              <a:rPr lang="ru-RU" sz="1600" dirty="0" err="1">
                <a:latin typeface="Century Schoolbook" pitchFamily="18" charset="0"/>
              </a:rPr>
              <a:t>В__связи</a:t>
            </a:r>
            <a:r>
              <a:rPr lang="ru-RU" sz="1600" dirty="0">
                <a:latin typeface="Century Schoolbook" pitchFamily="18" charset="0"/>
              </a:rPr>
              <a:t> с </a:t>
            </a:r>
            <a:r>
              <a:rPr lang="ru-RU" sz="1600" dirty="0" smtClean="0">
                <a:latin typeface="Century Schoolbook" pitchFamily="18" charset="0"/>
              </a:rPr>
              <a:t>уходом в отпуск</a:t>
            </a:r>
          </a:p>
          <a:p>
            <a:pPr>
              <a:buFont typeface="Arial" charset="0"/>
              <a:buChar char="•"/>
            </a:pPr>
            <a:r>
              <a:rPr lang="ru-RU" sz="1600" dirty="0" smtClean="0"/>
              <a:t>В    </a:t>
            </a:r>
            <a:r>
              <a:rPr lang="ru-RU" sz="1600" dirty="0" err="1"/>
              <a:t>продолжени</a:t>
            </a:r>
            <a:r>
              <a:rPr lang="ru-RU" sz="2000" dirty="0" err="1">
                <a:solidFill>
                  <a:schemeClr val="accent1"/>
                </a:solidFill>
              </a:rPr>
              <a:t>Е</a:t>
            </a:r>
            <a:r>
              <a:rPr lang="ru-RU" sz="2000" dirty="0">
                <a:solidFill>
                  <a:schemeClr val="accent1"/>
                </a:solidFill>
              </a:rPr>
              <a:t>  </a:t>
            </a:r>
            <a:r>
              <a:rPr lang="ru-RU" sz="1600" dirty="0" smtClean="0"/>
              <a:t>недели</a:t>
            </a:r>
            <a:endParaRPr lang="ru-RU" sz="1600" dirty="0"/>
          </a:p>
          <a:p>
            <a:r>
              <a:rPr lang="ru-RU" sz="1600" dirty="0">
                <a:latin typeface="Century Schoolbook" pitchFamily="18" charset="0"/>
              </a:rPr>
              <a:t> </a:t>
            </a:r>
          </a:p>
          <a:p>
            <a:endParaRPr lang="ru-RU" sz="1600" dirty="0">
              <a:latin typeface="Century Schoolbook" pitchFamily="18" charset="0"/>
            </a:endParaRPr>
          </a:p>
        </p:txBody>
      </p:sp>
      <p:sp>
        <p:nvSpPr>
          <p:cNvPr id="16390" name="TextBox 13"/>
          <p:cNvSpPr txBox="1">
            <a:spLocks noChangeArrowheads="1"/>
          </p:cNvSpPr>
          <p:nvPr/>
        </p:nvSpPr>
        <p:spPr bwMode="auto">
          <a:xfrm>
            <a:off x="4139952" y="1772816"/>
            <a:ext cx="481989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000" dirty="0">
              <a:latin typeface="Century Schoolbook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1600" dirty="0"/>
              <a:t>Вследстви</a:t>
            </a:r>
            <a:r>
              <a:rPr lang="ru-RU" sz="2000" b="1" dirty="0">
                <a:solidFill>
                  <a:schemeClr val="accent1"/>
                </a:solidFill>
              </a:rPr>
              <a:t>е</a:t>
            </a:r>
            <a:r>
              <a:rPr lang="ru-RU" sz="1600" dirty="0"/>
              <a:t> неурожая</a:t>
            </a:r>
          </a:p>
          <a:p>
            <a:pPr>
              <a:buFont typeface="Arial" charset="0"/>
              <a:buChar char="•"/>
            </a:pPr>
            <a:r>
              <a:rPr lang="ru-RU" sz="1600" dirty="0">
                <a:latin typeface="Century Schoolbook" pitchFamily="18" charset="0"/>
              </a:rPr>
              <a:t>В__</a:t>
            </a:r>
            <a:r>
              <a:rPr lang="ru-RU" sz="1600" dirty="0" err="1">
                <a:latin typeface="Century Schoolbook" pitchFamily="18" charset="0"/>
              </a:rPr>
              <a:t>течени</a:t>
            </a:r>
            <a:r>
              <a:rPr lang="ru-RU" sz="1600" b="1" dirty="0" err="1">
                <a:solidFill>
                  <a:srgbClr val="FF0000"/>
                </a:solidFill>
                <a:latin typeface="Century Schoolbook" pitchFamily="18" charset="0"/>
              </a:rPr>
              <a:t>Е</a:t>
            </a:r>
            <a:r>
              <a:rPr lang="ru-RU" sz="1600" dirty="0">
                <a:latin typeface="Century Schoolbook" pitchFamily="18" charset="0"/>
              </a:rPr>
              <a:t>__ </a:t>
            </a:r>
            <a:r>
              <a:rPr lang="ru-RU" sz="1600" dirty="0" smtClean="0">
                <a:latin typeface="Century Schoolbook" pitchFamily="18" charset="0"/>
              </a:rPr>
              <a:t>месяца</a:t>
            </a:r>
          </a:p>
          <a:p>
            <a:pPr>
              <a:buFont typeface="Arial" charset="0"/>
              <a:buChar char="•"/>
            </a:pPr>
            <a:r>
              <a:rPr lang="ru-RU" sz="1600" dirty="0" smtClean="0">
                <a:latin typeface="Century Schoolbook" pitchFamily="18" charset="0"/>
              </a:rPr>
              <a:t>Положить </a:t>
            </a:r>
            <a:r>
              <a:rPr lang="ru-RU" sz="1600" dirty="0" err="1">
                <a:latin typeface="Century Schoolbook" pitchFamily="18" charset="0"/>
              </a:rPr>
              <a:t>на__счёт</a:t>
            </a:r>
            <a:r>
              <a:rPr lang="ru-RU" sz="1600" dirty="0">
                <a:latin typeface="Century Schoolbook" pitchFamily="18" charset="0"/>
              </a:rPr>
              <a:t> в банке</a:t>
            </a:r>
          </a:p>
          <a:p>
            <a:pPr>
              <a:buFont typeface="Arial" charset="0"/>
              <a:buChar char="•"/>
            </a:pPr>
            <a:r>
              <a:rPr lang="ru-RU" sz="1600" dirty="0">
                <a:latin typeface="Century Schoolbook" pitchFamily="18" charset="0"/>
              </a:rPr>
              <a:t>Узнать в__</a:t>
            </a:r>
            <a:r>
              <a:rPr lang="ru-RU" sz="1600" dirty="0" err="1">
                <a:latin typeface="Century Schoolbook" pitchFamily="18" charset="0"/>
              </a:rPr>
              <a:t>продолжени</a:t>
            </a:r>
            <a:r>
              <a:rPr lang="ru-RU" sz="1600" b="1" dirty="0" err="1">
                <a:solidFill>
                  <a:srgbClr val="FF0000"/>
                </a:solidFill>
                <a:latin typeface="Century Schoolbook" pitchFamily="18" charset="0"/>
              </a:rPr>
              <a:t>И</a:t>
            </a:r>
            <a:r>
              <a:rPr lang="ru-RU" sz="1600" dirty="0">
                <a:latin typeface="Century Schoolbook" pitchFamily="18" charset="0"/>
              </a:rPr>
              <a:t>__ </a:t>
            </a:r>
            <a:r>
              <a:rPr lang="ru-RU" sz="1600" dirty="0" smtClean="0">
                <a:latin typeface="Century Schoolbook" pitchFamily="18" charset="0"/>
              </a:rPr>
              <a:t>романа</a:t>
            </a:r>
          </a:p>
          <a:p>
            <a:pPr>
              <a:buFont typeface="Arial" charset="0"/>
              <a:buChar char="•"/>
            </a:pPr>
            <a:r>
              <a:rPr lang="ru-RU" sz="1600" dirty="0" smtClean="0">
                <a:latin typeface="Century Schoolbook" pitchFamily="18" charset="0"/>
              </a:rPr>
              <a:t>В</a:t>
            </a:r>
            <a:r>
              <a:rPr lang="ru-RU" sz="1600" dirty="0">
                <a:latin typeface="Century Schoolbook" pitchFamily="18" charset="0"/>
              </a:rPr>
              <a:t>__</a:t>
            </a:r>
            <a:r>
              <a:rPr lang="ru-RU" sz="1600" dirty="0" err="1">
                <a:latin typeface="Century Schoolbook" pitchFamily="18" charset="0"/>
              </a:rPr>
              <a:t>отношени</a:t>
            </a:r>
            <a:r>
              <a:rPr lang="ru-RU" sz="1600" b="1" dirty="0" err="1">
                <a:solidFill>
                  <a:srgbClr val="FF0000"/>
                </a:solidFill>
                <a:latin typeface="Century Schoolbook" pitchFamily="18" charset="0"/>
              </a:rPr>
              <a:t>И</a:t>
            </a:r>
            <a:r>
              <a:rPr lang="ru-RU" sz="1600" dirty="0">
                <a:latin typeface="Century Schoolbook" pitchFamily="18" charset="0"/>
              </a:rPr>
              <a:t>__ </a:t>
            </a:r>
            <a:r>
              <a:rPr lang="ru-RU" sz="1600" dirty="0" smtClean="0">
                <a:latin typeface="Century Schoolbook" pitchFamily="18" charset="0"/>
              </a:rPr>
              <a:t>уроков</a:t>
            </a:r>
          </a:p>
          <a:p>
            <a:pPr>
              <a:buFont typeface="Arial" charset="0"/>
              <a:buChar char="•"/>
            </a:pPr>
            <a:r>
              <a:rPr lang="ru-RU" sz="1600" dirty="0" smtClean="0">
                <a:latin typeface="Century Schoolbook" pitchFamily="18" charset="0"/>
              </a:rPr>
              <a:t>Что </a:t>
            </a:r>
            <a:r>
              <a:rPr lang="ru-RU" sz="1600" dirty="0">
                <a:latin typeface="Century Schoolbook" pitchFamily="18" charset="0"/>
              </a:rPr>
              <a:t>имеешь </a:t>
            </a:r>
            <a:r>
              <a:rPr lang="ru-RU" sz="1600" dirty="0" err="1">
                <a:latin typeface="Century Schoolbook" pitchFamily="18" charset="0"/>
              </a:rPr>
              <a:t>в__виду</a:t>
            </a:r>
            <a:endParaRPr lang="ru-RU" sz="1600" dirty="0">
              <a:latin typeface="Century Schoolbook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1600" dirty="0" err="1">
                <a:latin typeface="Century Schoolbook" pitchFamily="18" charset="0"/>
              </a:rPr>
              <a:t>Не__смотря</a:t>
            </a:r>
            <a:r>
              <a:rPr lang="ru-RU" sz="1600" dirty="0">
                <a:latin typeface="Century Schoolbook" pitchFamily="18" charset="0"/>
              </a:rPr>
              <a:t> по сторонам</a:t>
            </a:r>
          </a:p>
          <a:p>
            <a:pPr>
              <a:buFont typeface="Arial" charset="0"/>
              <a:buChar char="•"/>
            </a:pPr>
            <a:r>
              <a:rPr lang="ru-RU" sz="1600" dirty="0">
                <a:latin typeface="Century Schoolbook" pitchFamily="18" charset="0"/>
              </a:rPr>
              <a:t>Находиться в __</a:t>
            </a:r>
            <a:r>
              <a:rPr lang="ru-RU" sz="1600" dirty="0" err="1">
                <a:latin typeface="Century Schoolbook" pitchFamily="18" charset="0"/>
              </a:rPr>
              <a:t>заключени</a:t>
            </a:r>
            <a:r>
              <a:rPr lang="ru-RU" sz="1600" b="1" dirty="0" err="1">
                <a:solidFill>
                  <a:srgbClr val="FF0000"/>
                </a:solidFill>
                <a:latin typeface="Century Schoolbook" pitchFamily="18" charset="0"/>
              </a:rPr>
              <a:t>И</a:t>
            </a:r>
            <a:r>
              <a:rPr lang="ru-RU" sz="1600" dirty="0">
                <a:latin typeface="Century Schoolbook" pitchFamily="18" charset="0"/>
              </a:rPr>
              <a:t>__</a:t>
            </a:r>
          </a:p>
          <a:p>
            <a:endParaRPr lang="ru-RU" sz="1600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Критерии оценки</a:t>
            </a:r>
            <a:endParaRPr lang="ru-RU" dirty="0"/>
          </a:p>
        </p:txBody>
      </p:sp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2195513" y="2349500"/>
            <a:ext cx="4360862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Century Schoolbook" pitchFamily="18" charset="0"/>
              </a:rPr>
              <a:t>«5» </a:t>
            </a:r>
            <a:r>
              <a:rPr lang="ru-RU" sz="2800">
                <a:latin typeface="Century Schoolbook" pitchFamily="18" charset="0"/>
              </a:rPr>
              <a:t>– нет ошибок</a:t>
            </a:r>
          </a:p>
          <a:p>
            <a:r>
              <a:rPr lang="ru-RU" sz="2800" b="1">
                <a:solidFill>
                  <a:srgbClr val="FF0000"/>
                </a:solidFill>
                <a:latin typeface="Century Schoolbook" pitchFamily="18" charset="0"/>
              </a:rPr>
              <a:t>«4» </a:t>
            </a:r>
            <a:r>
              <a:rPr lang="ru-RU" sz="2800">
                <a:latin typeface="Century Schoolbook" pitchFamily="18" charset="0"/>
              </a:rPr>
              <a:t>– одна ошибка</a:t>
            </a:r>
          </a:p>
          <a:p>
            <a:r>
              <a:rPr lang="ru-RU" sz="2800" b="1">
                <a:solidFill>
                  <a:srgbClr val="FF0000"/>
                </a:solidFill>
                <a:latin typeface="Century Schoolbook" pitchFamily="18" charset="0"/>
              </a:rPr>
              <a:t>«3»</a:t>
            </a:r>
            <a:r>
              <a:rPr lang="ru-RU" sz="2800">
                <a:latin typeface="Century Schoolbook" pitchFamily="18" charset="0"/>
              </a:rPr>
              <a:t> – две ошибки</a:t>
            </a:r>
          </a:p>
          <a:p>
            <a:r>
              <a:rPr lang="ru-RU" sz="2800" b="1">
                <a:solidFill>
                  <a:srgbClr val="FF0000"/>
                </a:solidFill>
                <a:latin typeface="Century Schoolbook" pitchFamily="18" charset="0"/>
              </a:rPr>
              <a:t>«2»</a:t>
            </a:r>
            <a:r>
              <a:rPr lang="ru-RU" sz="2800">
                <a:latin typeface="Century Schoolbook" pitchFamily="18" charset="0"/>
              </a:rPr>
              <a:t> – более двух ошибок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548680"/>
            <a:ext cx="7406208" cy="4966488"/>
          </a:xfrm>
        </p:spPr>
        <p:txBody>
          <a:bodyPr/>
          <a:lstStyle/>
          <a:p>
            <a:pPr algn="ctr"/>
            <a:r>
              <a:rPr lang="ru-RU" sz="3600" dirty="0" smtClean="0"/>
              <a:t>Страничка вторая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200" dirty="0" smtClean="0"/>
              <a:t>Объединять и связывать стараюсь</a:t>
            </a:r>
            <a:br>
              <a:rPr lang="ru-RU" sz="3200" dirty="0" smtClean="0"/>
            </a:br>
            <a:r>
              <a:rPr lang="ru-RU" sz="3200" dirty="0" smtClean="0"/>
              <a:t>Я равных и неравных в нужный час.</a:t>
            </a:r>
            <a:br>
              <a:rPr lang="ru-RU" sz="3200" dirty="0" smtClean="0"/>
            </a:br>
            <a:r>
              <a:rPr lang="ru-RU" sz="3200" dirty="0" smtClean="0"/>
              <a:t>Порою я совсем не повторяюсь, </a:t>
            </a:r>
            <a:br>
              <a:rPr lang="ru-RU" sz="3200" dirty="0" smtClean="0"/>
            </a:br>
            <a:r>
              <a:rPr lang="ru-RU" sz="3200" dirty="0" smtClean="0"/>
              <a:t>Порою повторяюсь много раз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93093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627313" y="476250"/>
            <a:ext cx="3457575" cy="1728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/>
              <a:t>Союзы</a:t>
            </a:r>
          </a:p>
        </p:txBody>
      </p:sp>
      <p:sp>
        <p:nvSpPr>
          <p:cNvPr id="13" name="Овал 12"/>
          <p:cNvSpPr/>
          <p:nvPr/>
        </p:nvSpPr>
        <p:spPr>
          <a:xfrm>
            <a:off x="468313" y="3213100"/>
            <a:ext cx="3598862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Сочинительные</a:t>
            </a:r>
          </a:p>
        </p:txBody>
      </p:sp>
      <p:sp>
        <p:nvSpPr>
          <p:cNvPr id="15" name="Овал 14"/>
          <p:cNvSpPr/>
          <p:nvPr/>
        </p:nvSpPr>
        <p:spPr>
          <a:xfrm>
            <a:off x="4716463" y="3213100"/>
            <a:ext cx="3600450" cy="134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Подчинительные</a:t>
            </a:r>
          </a:p>
        </p:txBody>
      </p:sp>
      <p:sp>
        <p:nvSpPr>
          <p:cNvPr id="18" name="Выгнутая влево стрелка 17"/>
          <p:cNvSpPr/>
          <p:nvPr/>
        </p:nvSpPr>
        <p:spPr>
          <a:xfrm>
            <a:off x="1763713" y="1844675"/>
            <a:ext cx="731837" cy="12160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гнутая вправо стрелка 24"/>
          <p:cNvSpPr/>
          <p:nvPr/>
        </p:nvSpPr>
        <p:spPr>
          <a:xfrm>
            <a:off x="6156325" y="1916113"/>
            <a:ext cx="719138" cy="121761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797152"/>
            <a:ext cx="6667143" cy="112412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Сочинительные союзы</a:t>
            </a:r>
            <a:endParaRPr lang="ru-RU" sz="3200" b="1" dirty="0"/>
          </a:p>
        </p:txBody>
      </p:sp>
      <p:pic>
        <p:nvPicPr>
          <p:cNvPr id="15362" name="Рисунок 3" descr="0_8d9ba_9d354135_XL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1412776"/>
            <a:ext cx="2817812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3213100" y="1988840"/>
            <a:ext cx="4743276" cy="262902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prstClr val="white"/>
                </a:solidFill>
              </a:rPr>
              <a:t>И, НО, А, ДА, ТОЖЕ, ИЛИ, ЛИБО, НИ-НИ, ТО-ТО</a:t>
            </a:r>
            <a:endParaRPr lang="ru-RU" sz="2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92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1" name="Rectangle 15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2002234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cap="none" dirty="0" smtClean="0">
                <a:latin typeface="Arial" charset="0"/>
              </a:rPr>
              <a:t>Запиши номера предложений в нужную графу</a:t>
            </a:r>
          </a:p>
        </p:txBody>
      </p:sp>
      <p:graphicFrame>
        <p:nvGraphicFramePr>
          <p:cNvPr id="34835" name="Group 1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37814869"/>
              </p:ext>
            </p:extLst>
          </p:nvPr>
        </p:nvGraphicFramePr>
        <p:xfrm>
          <a:off x="971601" y="2924944"/>
          <a:ext cx="6953199" cy="2664296"/>
        </p:xfrm>
        <a:graphic>
          <a:graphicData uri="http://schemas.openxmlformats.org/drawingml/2006/table">
            <a:tbl>
              <a:tblPr/>
              <a:tblGrid>
                <a:gridCol w="2317733"/>
                <a:gridCol w="2317733"/>
                <a:gridCol w="2317733"/>
              </a:tblGrid>
              <a:tr h="26642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Соединительные союзы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1,2,10,11,14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Противительные союзы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5,6,8,9,12,13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Разделительные союзы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3,4,7,15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002588" cy="15113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Правописание союзов</a:t>
            </a:r>
            <a:br>
              <a:rPr lang="ru-RU" sz="3200" b="1" dirty="0" smtClean="0"/>
            </a:br>
            <a:r>
              <a:rPr lang="ru-RU" sz="3200" b="1" dirty="0" smtClean="0"/>
              <a:t>Союзы  </a:t>
            </a:r>
            <a:r>
              <a:rPr lang="ru-RU" sz="3200" b="1" dirty="0" smtClean="0">
                <a:solidFill>
                  <a:srgbClr val="FF0000"/>
                </a:solidFill>
              </a:rPr>
              <a:t>ТАКЖЕ</a:t>
            </a:r>
            <a:r>
              <a:rPr lang="ru-RU" sz="3200" b="1" dirty="0" smtClean="0"/>
              <a:t>, </a:t>
            </a:r>
            <a:r>
              <a:rPr lang="ru-RU" sz="3200" b="1" dirty="0" smtClean="0">
                <a:solidFill>
                  <a:srgbClr val="FF0000"/>
                </a:solidFill>
              </a:rPr>
              <a:t>ТОЖЕ</a:t>
            </a:r>
            <a:r>
              <a:rPr lang="ru-RU" sz="3200" b="1" dirty="0" smtClean="0"/>
              <a:t>, </a:t>
            </a:r>
            <a:r>
              <a:rPr lang="ru-RU" sz="3200" b="1" dirty="0" smtClean="0">
                <a:solidFill>
                  <a:srgbClr val="FF0000"/>
                </a:solidFill>
              </a:rPr>
              <a:t>ЧТОБЫ,..  </a:t>
            </a:r>
            <a:r>
              <a:rPr lang="ru-RU" sz="3200" b="1" dirty="0" smtClean="0">
                <a:solidFill>
                  <a:schemeClr val="tx1"/>
                </a:solidFill>
              </a:rPr>
              <a:t>и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омонимичные части речи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19458" name="Рисунок 2" descr="незн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" y="1989138"/>
            <a:ext cx="38957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3851275" y="2349500"/>
            <a:ext cx="4752975" cy="287972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Слитно / раздельно?</a:t>
            </a:r>
          </a:p>
        </p:txBody>
      </p:sp>
      <p:pic>
        <p:nvPicPr>
          <p:cNvPr id="5" name="Рисунок 2" descr="незн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" y="1700808"/>
            <a:ext cx="4048125" cy="515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4869160"/>
            <a:ext cx="5976664" cy="64600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Какие это части речи?</a:t>
            </a:r>
            <a:endParaRPr lang="ru-RU" sz="3200" b="1" dirty="0"/>
          </a:p>
        </p:txBody>
      </p:sp>
      <p:pic>
        <p:nvPicPr>
          <p:cNvPr id="15362" name="Рисунок 3" descr="0_8d9ba_9d354135_XL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844675"/>
            <a:ext cx="2817812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3563888" y="1196752"/>
            <a:ext cx="4680000" cy="320538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prstClr val="white"/>
                </a:solidFill>
              </a:rPr>
              <a:t>Они неделимы и целы,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prstClr val="white"/>
                </a:solidFill>
              </a:rPr>
              <a:t>Корней и приставок в них нет,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prstClr val="white"/>
                </a:solidFill>
              </a:rPr>
              <a:t>Нельзя отыскать в них морфемы –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prstClr val="white"/>
                </a:solidFill>
              </a:rPr>
              <a:t>И в этом их главный секрет!</a:t>
            </a:r>
            <a:endParaRPr lang="ru-RU" sz="2800" b="1" dirty="0">
              <a:solidFill>
                <a:prstClr val="white"/>
              </a:solidFill>
            </a:endParaRPr>
          </a:p>
        </p:txBody>
      </p:sp>
      <p:pic>
        <p:nvPicPr>
          <p:cNvPr id="6" name="Рисунок 3" descr="0_8d9ba_9d354135_XL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688" y="1997075"/>
            <a:ext cx="2817812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192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2857" y="1799770"/>
            <a:ext cx="3561072" cy="4365533"/>
          </a:xfrm>
        </p:spPr>
        <p:txBody>
          <a:bodyPr/>
          <a:lstStyle/>
          <a:p>
            <a:pPr marL="228600" lvl="0" indent="-182880" algn="l">
              <a:spcBef>
                <a:spcPct val="20000"/>
              </a:spcBef>
              <a:spcAft>
                <a:spcPts val="300"/>
              </a:spcAft>
            </a:pPr>
            <a:r>
              <a:rPr lang="ru-RU" sz="18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Что(бы) </a:t>
            </a:r>
            <a:r>
              <a:rPr lang="ru-RU" sz="1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это значило</a:t>
            </a:r>
            <a:r>
              <a:rPr lang="ru-RU" sz="18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  <a:br>
              <a:rPr lang="ru-RU" sz="18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1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Благодарность </a:t>
            </a:r>
            <a:r>
              <a:rPr lang="ru-RU" sz="18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за(то), </a:t>
            </a:r>
            <a:r>
              <a:rPr lang="ru-RU" sz="1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1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что </a:t>
            </a:r>
            <a:r>
              <a:rPr lang="ru-RU" sz="18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сделано</a:t>
            </a:r>
            <a:br>
              <a:rPr lang="ru-RU" sz="18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1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Правило </a:t>
            </a:r>
            <a:r>
              <a:rPr lang="ru-RU" sz="18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то(же) </a:t>
            </a:r>
            <a:r>
              <a:rPr lang="ru-RU" sz="1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надо </a:t>
            </a:r>
            <a:br>
              <a:rPr lang="ru-RU" sz="1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выучить</a:t>
            </a:r>
            <a:br>
              <a:rPr lang="ru-RU" sz="18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1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Ничего не нашли, </a:t>
            </a:r>
            <a:r>
              <a:rPr lang="ru-RU" sz="18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за(то) отдохнули</a:t>
            </a:r>
            <a:br>
              <a:rPr lang="ru-RU" sz="18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1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Вернулись( по)этому же </a:t>
            </a:r>
            <a:r>
              <a:rPr lang="ru-RU" sz="1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пути</a:t>
            </a:r>
            <a:br>
              <a:rPr lang="ru-RU" sz="1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 нас  </a:t>
            </a:r>
            <a:r>
              <a:rPr lang="ru-RU" sz="18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то(же) чувство</a:t>
            </a:r>
            <a:br>
              <a:rPr lang="ru-RU" sz="18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18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Мы так(же) </a:t>
            </a:r>
            <a:r>
              <a:rPr lang="ru-RU" sz="1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идём в </a:t>
            </a:r>
            <a:r>
              <a:rPr lang="ru-RU" sz="18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кино</a:t>
            </a:r>
            <a:endParaRPr lang="ru-RU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476672"/>
            <a:ext cx="784887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rebuchet MS"/>
                <a:ea typeface="+mj-ea"/>
                <a:cs typeface="+mj-cs"/>
              </a:rPr>
              <a:t>Отличите союзы от самостоятельных частей речи. Слитно/раздельно?</a:t>
            </a:r>
            <a:br>
              <a:rPr lang="ru-RU" sz="26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rebuchet MS"/>
                <a:ea typeface="+mj-ea"/>
                <a:cs typeface="+mj-cs"/>
              </a:rPr>
            </a:br>
            <a:r>
              <a:rPr lang="ru-RU" sz="26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rebuchet MS"/>
                <a:ea typeface="+mj-ea"/>
                <a:cs typeface="+mj-cs"/>
              </a:rPr>
              <a:t>1</a:t>
            </a:r>
            <a:r>
              <a:rPr lang="ru-RU" sz="26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 </a:t>
            </a:r>
            <a:r>
              <a:rPr lang="ru-RU" sz="26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rebuchet MS"/>
                <a:ea typeface="+mj-ea"/>
                <a:cs typeface="+mj-cs"/>
              </a:rPr>
              <a:t>вариант                                2 вариант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80012" y="1769334"/>
            <a:ext cx="37804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/>
              <a:t>И кто-то сделал </a:t>
            </a:r>
            <a:r>
              <a:rPr lang="ru-RU" dirty="0" smtClean="0"/>
              <a:t>так(же), </a:t>
            </a:r>
            <a:r>
              <a:rPr lang="ru-RU" dirty="0"/>
              <a:t>как и я</a:t>
            </a:r>
          </a:p>
          <a:p>
            <a:pPr algn="r"/>
            <a:endParaRPr lang="ru-RU" dirty="0"/>
          </a:p>
          <a:p>
            <a:pPr algn="r"/>
            <a:r>
              <a:rPr lang="ru-RU" dirty="0"/>
              <a:t>Письмо </a:t>
            </a:r>
            <a:r>
              <a:rPr lang="ru-RU" dirty="0" smtClean="0"/>
              <a:t>(от)того</a:t>
            </a:r>
            <a:r>
              <a:rPr lang="ru-RU" dirty="0"/>
              <a:t>, кого жду</a:t>
            </a:r>
          </a:p>
          <a:p>
            <a:pPr algn="r"/>
            <a:endParaRPr lang="ru-RU" dirty="0"/>
          </a:p>
          <a:p>
            <a:pPr algn="r"/>
            <a:r>
              <a:rPr lang="ru-RU" dirty="0"/>
              <a:t>Читать, </a:t>
            </a:r>
            <a:r>
              <a:rPr lang="ru-RU" dirty="0" smtClean="0"/>
              <a:t>что(бы) </a:t>
            </a:r>
            <a:r>
              <a:rPr lang="ru-RU" dirty="0"/>
              <a:t>обогащаться</a:t>
            </a:r>
          </a:p>
          <a:p>
            <a:pPr algn="r"/>
            <a:endParaRPr lang="ru-RU" dirty="0"/>
          </a:p>
          <a:p>
            <a:pPr algn="r"/>
            <a:r>
              <a:rPr lang="ru-RU" dirty="0"/>
              <a:t>Делай </a:t>
            </a:r>
            <a:r>
              <a:rPr lang="ru-RU" dirty="0" smtClean="0"/>
              <a:t>то(же), </a:t>
            </a:r>
            <a:r>
              <a:rPr lang="ru-RU" dirty="0"/>
              <a:t>что все</a:t>
            </a:r>
          </a:p>
          <a:p>
            <a:pPr algn="r"/>
            <a:endParaRPr lang="ru-RU" dirty="0"/>
          </a:p>
          <a:p>
            <a:pPr algn="r"/>
            <a:r>
              <a:rPr lang="ru-RU" dirty="0"/>
              <a:t>Весело </a:t>
            </a:r>
            <a:r>
              <a:rPr lang="ru-RU" dirty="0" smtClean="0"/>
              <a:t>(от)того</a:t>
            </a:r>
            <a:r>
              <a:rPr lang="ru-RU" dirty="0"/>
              <a:t>, что праздник</a:t>
            </a:r>
          </a:p>
          <a:p>
            <a:pPr algn="r"/>
            <a:endParaRPr lang="ru-RU" dirty="0"/>
          </a:p>
          <a:p>
            <a:pPr algn="r"/>
            <a:r>
              <a:rPr lang="ru-RU" dirty="0"/>
              <a:t>Выучили, </a:t>
            </a:r>
            <a:r>
              <a:rPr lang="ru-RU" dirty="0" smtClean="0"/>
              <a:t>(по)этому </a:t>
            </a:r>
            <a:r>
              <a:rPr lang="ru-RU" dirty="0"/>
              <a:t>хорошая оценка</a:t>
            </a:r>
          </a:p>
          <a:p>
            <a:pPr algn="r"/>
            <a:endParaRPr lang="ru-RU" dirty="0"/>
          </a:p>
          <a:p>
            <a:pPr algn="r"/>
            <a:r>
              <a:rPr lang="ru-RU" dirty="0"/>
              <a:t>Уехали за город, </a:t>
            </a:r>
            <a:r>
              <a:rPr lang="ru-RU" dirty="0" smtClean="0"/>
              <a:t>что(бы) отдохнуть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007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 bwMode="auto">
          <a:xfrm>
            <a:off x="395536" y="260648"/>
            <a:ext cx="8208912" cy="1224136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600" cap="none" dirty="0" smtClean="0"/>
              <a:t>Отличите союзы от самостоятельных частей речи. Слитно/раздельно?</a:t>
            </a:r>
            <a:r>
              <a:rPr lang="ru-RU" sz="2600" b="1" cap="none" dirty="0" smtClean="0"/>
              <a:t/>
            </a:r>
            <a:br>
              <a:rPr lang="ru-RU" sz="2600" b="1" cap="none" dirty="0" smtClean="0"/>
            </a:br>
            <a:r>
              <a:rPr lang="ru-RU" sz="2600" b="1" cap="none" dirty="0" smtClean="0"/>
              <a:t>1</a:t>
            </a:r>
            <a:r>
              <a:rPr lang="ru-RU" sz="2600" b="1" cap="none" dirty="0" smtClean="0">
                <a:latin typeface="Arial" charset="0"/>
              </a:rPr>
              <a:t> </a:t>
            </a:r>
            <a:r>
              <a:rPr lang="ru-RU" sz="2600" b="1" cap="none" dirty="0" smtClean="0"/>
              <a:t>вариант                                2 вариант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3609975" cy="4873625"/>
          </a:xfrm>
        </p:spPr>
        <p:txBody>
          <a:bodyPr/>
          <a:lstStyle/>
          <a:p>
            <a:r>
              <a:rPr lang="ru-RU" sz="2000" dirty="0" smtClean="0"/>
              <a:t>Что_ бы это значило?</a:t>
            </a:r>
          </a:p>
          <a:p>
            <a:r>
              <a:rPr lang="ru-RU" sz="2000" dirty="0" smtClean="0"/>
              <a:t>Благодарность за_ то, 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/>
              <a:t>что сделано</a:t>
            </a:r>
          </a:p>
          <a:p>
            <a:r>
              <a:rPr lang="ru-RU" sz="2000" dirty="0" smtClean="0"/>
              <a:t>Правило тоже надо 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/>
              <a:t>выучить</a:t>
            </a:r>
          </a:p>
          <a:p>
            <a:r>
              <a:rPr lang="ru-RU" sz="2000" dirty="0" smtClean="0"/>
              <a:t>Ничего не нашли, 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/>
              <a:t>зато отдохнули</a:t>
            </a:r>
          </a:p>
          <a:p>
            <a:r>
              <a:rPr lang="ru-RU" sz="2000" dirty="0" smtClean="0"/>
              <a:t>Вернулись по _ этому же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/>
              <a:t> пути</a:t>
            </a:r>
          </a:p>
          <a:p>
            <a:r>
              <a:rPr lang="ru-RU" sz="2000" dirty="0" smtClean="0"/>
              <a:t>У нас  то_ же чувство</a:t>
            </a:r>
          </a:p>
          <a:p>
            <a:r>
              <a:rPr lang="ru-RU" sz="2000" dirty="0" smtClean="0"/>
              <a:t>Мы также идём в кино 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4500563" y="950784"/>
            <a:ext cx="424815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2000" dirty="0" smtClean="0"/>
          </a:p>
          <a:p>
            <a:pPr algn="ctr"/>
            <a:endParaRPr lang="ru-RU" sz="2000" dirty="0"/>
          </a:p>
          <a:p>
            <a:pPr algn="ctr"/>
            <a:r>
              <a:rPr lang="ru-RU" sz="2000" dirty="0"/>
              <a:t>И кто-то сделал так_ же, как и я</a:t>
            </a:r>
          </a:p>
          <a:p>
            <a:pPr algn="ctr"/>
            <a:endParaRPr lang="ru-RU" sz="2000" dirty="0"/>
          </a:p>
          <a:p>
            <a:pPr algn="ctr"/>
            <a:r>
              <a:rPr lang="ru-RU" sz="2000" dirty="0"/>
              <a:t>Письмо от_ того, кого жду</a:t>
            </a:r>
          </a:p>
          <a:p>
            <a:pPr algn="ctr"/>
            <a:endParaRPr lang="ru-RU" sz="2000" dirty="0"/>
          </a:p>
          <a:p>
            <a:pPr algn="ctr"/>
            <a:r>
              <a:rPr lang="ru-RU" sz="2000" dirty="0"/>
              <a:t>Читать, чтобы обогащаться</a:t>
            </a:r>
          </a:p>
          <a:p>
            <a:pPr algn="ctr"/>
            <a:endParaRPr lang="ru-RU" sz="2000" dirty="0"/>
          </a:p>
          <a:p>
            <a:pPr algn="ctr"/>
            <a:r>
              <a:rPr lang="ru-RU" sz="2000" dirty="0"/>
              <a:t>Делай то_ же, что все</a:t>
            </a:r>
          </a:p>
          <a:p>
            <a:pPr algn="ctr"/>
            <a:endParaRPr lang="ru-RU" sz="2000" dirty="0"/>
          </a:p>
          <a:p>
            <a:pPr algn="ctr"/>
            <a:r>
              <a:rPr lang="ru-RU" sz="2000" dirty="0"/>
              <a:t>Весело оттого, что праздник</a:t>
            </a:r>
          </a:p>
          <a:p>
            <a:pPr algn="ctr"/>
            <a:endParaRPr lang="ru-RU" sz="2000" dirty="0"/>
          </a:p>
          <a:p>
            <a:pPr algn="ctr"/>
            <a:r>
              <a:rPr lang="ru-RU" sz="2000" dirty="0"/>
              <a:t>Выучили, поэтому хорошая оценка</a:t>
            </a:r>
          </a:p>
          <a:p>
            <a:pPr algn="ctr"/>
            <a:endParaRPr lang="ru-RU" sz="2000" dirty="0"/>
          </a:p>
          <a:p>
            <a:pPr algn="ctr"/>
            <a:r>
              <a:rPr lang="ru-RU" sz="2000" dirty="0"/>
              <a:t>Уехали за город, чтобы отдохнуть</a:t>
            </a: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692696"/>
            <a:ext cx="7694240" cy="4822472"/>
          </a:xfrm>
        </p:spPr>
        <p:txBody>
          <a:bodyPr/>
          <a:lstStyle/>
          <a:p>
            <a:pPr algn="ctr"/>
            <a:r>
              <a:rPr lang="ru-RU" sz="3600" dirty="0" smtClean="0"/>
              <a:t>Страничка четвертая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2800" dirty="0" smtClean="0"/>
              <a:t>Могу оттенки придавать значеньям,</a:t>
            </a:r>
            <a:br>
              <a:rPr lang="ru-RU" sz="2800" dirty="0" smtClean="0"/>
            </a:br>
            <a:r>
              <a:rPr lang="ru-RU" sz="2800" dirty="0" smtClean="0"/>
              <a:t>Могу усилить их без напряженья.</a:t>
            </a:r>
            <a:br>
              <a:rPr lang="ru-RU" sz="2800" dirty="0" smtClean="0"/>
            </a:br>
            <a:r>
              <a:rPr lang="ru-RU" sz="2800" dirty="0" smtClean="0"/>
              <a:t>Могу помочь я форм образованью,</a:t>
            </a:r>
            <a:br>
              <a:rPr lang="ru-RU" sz="2800" dirty="0" smtClean="0"/>
            </a:br>
            <a:r>
              <a:rPr lang="ru-RU" sz="2800" dirty="0" smtClean="0"/>
              <a:t>Когда глагол на службу призовет.</a:t>
            </a:r>
            <a:br>
              <a:rPr lang="ru-RU" sz="2800" dirty="0" smtClean="0"/>
            </a:br>
            <a:r>
              <a:rPr lang="ru-RU" sz="2800" dirty="0" smtClean="0"/>
              <a:t>Могу вообще подвергнуть отрицанью</a:t>
            </a:r>
            <a:br>
              <a:rPr lang="ru-RU" sz="2800" dirty="0" smtClean="0"/>
            </a:br>
            <a:r>
              <a:rPr lang="ru-RU" sz="2800" dirty="0" smtClean="0"/>
              <a:t>Все то, что кто-нибудь произнесет.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351452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 bwMode="auto">
          <a:xfrm>
            <a:off x="611560" y="4149080"/>
            <a:ext cx="7694241" cy="2304256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200" cap="none" dirty="0" smtClean="0">
                <a:latin typeface="Arial" charset="0"/>
              </a:rPr>
              <a:t>Отгадай пропущенное слово, вставь пропущенные буквы и знаки препинания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683568" y="908720"/>
            <a:ext cx="7776864" cy="5565105"/>
          </a:xfrm>
        </p:spPr>
        <p:txBody>
          <a:bodyPr/>
          <a:lstStyle/>
          <a:p>
            <a:r>
              <a:rPr lang="ru-RU" dirty="0" smtClean="0">
                <a:latin typeface="Arial" charset="0"/>
              </a:rPr>
              <a:t>При помощи------- в </a:t>
            </a:r>
            <a:r>
              <a:rPr lang="ru-RU" dirty="0" err="1" smtClean="0">
                <a:latin typeface="Arial" charset="0"/>
              </a:rPr>
              <a:t>высказ</a:t>
            </a:r>
            <a:r>
              <a:rPr lang="ru-RU" dirty="0" smtClean="0">
                <a:latin typeface="Arial" charset="0"/>
              </a:rPr>
              <a:t>…</a:t>
            </a:r>
            <a:r>
              <a:rPr lang="ru-RU" dirty="0" err="1" smtClean="0">
                <a:latin typeface="Arial" charset="0"/>
              </a:rPr>
              <a:t>вани</a:t>
            </a:r>
            <a:r>
              <a:rPr lang="ru-RU" dirty="0" smtClean="0">
                <a:latin typeface="Arial" charset="0"/>
              </a:rPr>
              <a:t>… что(то) </a:t>
            </a:r>
            <a:r>
              <a:rPr lang="ru-RU" dirty="0" err="1" smtClean="0">
                <a:latin typeface="Arial" charset="0"/>
              </a:rPr>
              <a:t>ут</a:t>
            </a:r>
            <a:r>
              <a:rPr lang="ru-RU" dirty="0" smtClean="0">
                <a:latin typeface="Arial" charset="0"/>
              </a:rPr>
              <a:t>…ч…</a:t>
            </a:r>
            <a:r>
              <a:rPr lang="ru-RU" dirty="0" err="1" smtClean="0">
                <a:latin typeface="Arial" charset="0"/>
              </a:rPr>
              <a:t>няется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выд</a:t>
            </a:r>
            <a:r>
              <a:rPr lang="ru-RU" dirty="0" smtClean="0">
                <a:latin typeface="Arial" charset="0"/>
              </a:rPr>
              <a:t>…</a:t>
            </a:r>
            <a:r>
              <a:rPr lang="ru-RU" dirty="0" err="1" smtClean="0">
                <a:latin typeface="Arial" charset="0"/>
              </a:rPr>
              <a:t>ляется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отр</a:t>
            </a:r>
            <a:r>
              <a:rPr lang="ru-RU" dirty="0" smtClean="0">
                <a:latin typeface="Arial" charset="0"/>
              </a:rPr>
              <a:t>…</a:t>
            </a:r>
            <a:r>
              <a:rPr lang="ru-RU" dirty="0" err="1" smtClean="0">
                <a:latin typeface="Arial" charset="0"/>
              </a:rPr>
              <a:t>цается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выр</a:t>
            </a:r>
            <a:r>
              <a:rPr lang="ru-RU" dirty="0" smtClean="0">
                <a:latin typeface="Arial" charset="0"/>
              </a:rPr>
              <a:t>…</a:t>
            </a:r>
            <a:r>
              <a:rPr lang="ru-RU" dirty="0" err="1" smtClean="0">
                <a:latin typeface="Arial" charset="0"/>
              </a:rPr>
              <a:t>жается</a:t>
            </a:r>
            <a:r>
              <a:rPr lang="ru-RU" dirty="0" smtClean="0">
                <a:latin typeface="Arial" charset="0"/>
              </a:rPr>
              <a:t> с…мнение в чём(то) уд…</a:t>
            </a:r>
            <a:r>
              <a:rPr lang="ru-RU" dirty="0" err="1" smtClean="0">
                <a:latin typeface="Arial" charset="0"/>
              </a:rPr>
              <a:t>вление</a:t>
            </a:r>
            <a:r>
              <a:rPr lang="ru-RU" dirty="0" smtClean="0">
                <a:latin typeface="Arial" charset="0"/>
              </a:rPr>
              <a:t> по поводу сообщаемого так или иначе оценивает…</a:t>
            </a:r>
            <a:r>
              <a:rPr lang="ru-RU" dirty="0" err="1" smtClean="0">
                <a:latin typeface="Arial" charset="0"/>
              </a:rPr>
              <a:t>ся</a:t>
            </a:r>
            <a:r>
              <a:rPr lang="ru-RU" dirty="0" smtClean="0">
                <a:latin typeface="Arial" charset="0"/>
              </a:rPr>
              <a:t> содержание высказывания.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latin typeface="Arial" charset="0"/>
              </a:rPr>
              <a:t>                                            </a:t>
            </a:r>
          </a:p>
          <a:p>
            <a:pPr algn="r">
              <a:buFont typeface="Wingdings" pitchFamily="2" charset="2"/>
              <a:buNone/>
            </a:pPr>
            <a:r>
              <a:rPr lang="ru-RU" dirty="0" smtClean="0">
                <a:latin typeface="Arial" charset="0"/>
              </a:rPr>
              <a:t>                                          (</a:t>
            </a:r>
            <a:r>
              <a:rPr lang="ru-RU" dirty="0" err="1" smtClean="0">
                <a:latin typeface="Arial" charset="0"/>
              </a:rPr>
              <a:t>Н.Шанский</a:t>
            </a:r>
            <a:r>
              <a:rPr lang="ru-RU" dirty="0" smtClean="0">
                <a:latin typeface="Arial" charset="0"/>
              </a:rPr>
              <a:t>, </a:t>
            </a:r>
            <a:r>
              <a:rPr lang="ru-RU" dirty="0" err="1" smtClean="0">
                <a:latin typeface="Arial" charset="0"/>
              </a:rPr>
              <a:t>А.Тихонов</a:t>
            </a:r>
            <a:r>
              <a:rPr lang="ru-RU" dirty="0" smtClean="0">
                <a:latin typeface="Arial" charset="0"/>
              </a:rPr>
              <a:t>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776790" cy="149817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/>
              <a:t>Частица. </a:t>
            </a:r>
            <a:br>
              <a:rPr lang="ru-RU" sz="3600" b="1" dirty="0" smtClean="0"/>
            </a:br>
            <a:r>
              <a:rPr lang="ru-RU" sz="3600" b="1" dirty="0" smtClean="0"/>
              <a:t>Цифровой диктант</a:t>
            </a:r>
            <a:endParaRPr lang="ru-RU" sz="3600" b="1" dirty="0"/>
          </a:p>
        </p:txBody>
      </p:sp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3635896" y="4869160"/>
            <a:ext cx="46799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latin typeface="Century Schoolbook" pitchFamily="18" charset="0"/>
              </a:rPr>
              <a:t>1 – формообразующие частицы</a:t>
            </a:r>
          </a:p>
          <a:p>
            <a:r>
              <a:rPr lang="ru-RU" b="1" dirty="0">
                <a:latin typeface="Century Schoolbook" pitchFamily="18" charset="0"/>
              </a:rPr>
              <a:t>2 – отрицательные частицы</a:t>
            </a:r>
          </a:p>
          <a:p>
            <a:r>
              <a:rPr lang="ru-RU" b="1" dirty="0">
                <a:latin typeface="Century Schoolbook" pitchFamily="18" charset="0"/>
              </a:rPr>
              <a:t>3 – смысловые</a:t>
            </a:r>
            <a:r>
              <a:rPr lang="ru-RU" b="1" dirty="0"/>
              <a:t>(модальные)</a:t>
            </a:r>
            <a:r>
              <a:rPr lang="ru-RU" b="1" dirty="0">
                <a:latin typeface="Century Schoolbook" pitchFamily="18" charset="0"/>
              </a:rPr>
              <a:t> частицы</a:t>
            </a:r>
          </a:p>
          <a:p>
            <a:endParaRPr lang="ru-RU" dirty="0">
              <a:latin typeface="Century Schoolbook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338905"/>
              </p:ext>
            </p:extLst>
          </p:nvPr>
        </p:nvGraphicFramePr>
        <p:xfrm>
          <a:off x="2555776" y="2348880"/>
          <a:ext cx="5112568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071"/>
                <a:gridCol w="639071"/>
                <a:gridCol w="639071"/>
                <a:gridCol w="639071"/>
                <a:gridCol w="639071"/>
                <a:gridCol w="639071"/>
                <a:gridCol w="639071"/>
                <a:gridCol w="639071"/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</a:t>
                      </a:r>
                      <a:endParaRPr lang="ru-RU" b="1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2560" name="Рисунок 5" descr="незнайка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3654425"/>
            <a:ext cx="180022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/>
              <a:t>Частицы и приставки </a:t>
            </a:r>
            <a:br>
              <a:rPr lang="ru-RU" sz="3600" b="1" dirty="0" smtClean="0"/>
            </a:br>
            <a:r>
              <a:rPr lang="ru-RU" sz="3600" b="1" dirty="0" smtClean="0"/>
              <a:t>НЕ и НИ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ru-RU" dirty="0" smtClean="0"/>
              <a:t> 1 вариант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b="1" dirty="0" smtClean="0"/>
          </a:p>
          <a:p>
            <a:pPr eaLnBrk="1" hangingPunct="1"/>
            <a:r>
              <a:rPr lang="ru-RU" dirty="0" err="1" smtClean="0"/>
              <a:t>Н</a:t>
            </a:r>
            <a:r>
              <a:rPr lang="ru-RU" b="1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/>
              <a:t>какой</a:t>
            </a:r>
            <a:r>
              <a:rPr lang="ru-RU" dirty="0" smtClean="0"/>
              <a:t> </a:t>
            </a:r>
            <a:r>
              <a:rPr lang="ru-RU" dirty="0"/>
              <a:t> </a:t>
            </a:r>
            <a:r>
              <a:rPr lang="ru-RU" dirty="0" smtClean="0"/>
              <a:t>работы</a:t>
            </a:r>
          </a:p>
          <a:p>
            <a:pPr eaLnBrk="1" hangingPunct="1"/>
            <a:r>
              <a:rPr lang="ru-RU" dirty="0" err="1" smtClean="0"/>
              <a:t>Н</a:t>
            </a:r>
            <a:r>
              <a:rPr lang="ru-RU" b="1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где</a:t>
            </a:r>
            <a:r>
              <a:rPr lang="ru-RU" dirty="0" smtClean="0"/>
              <a:t> </a:t>
            </a:r>
            <a:r>
              <a:rPr lang="ru-RU" dirty="0"/>
              <a:t> </a:t>
            </a:r>
            <a:r>
              <a:rPr lang="ru-RU" dirty="0" smtClean="0"/>
              <a:t>взять</a:t>
            </a:r>
          </a:p>
          <a:p>
            <a:pPr eaLnBrk="1" hangingPunct="1"/>
            <a:r>
              <a:rPr lang="ru-RU" dirty="0" smtClean="0"/>
              <a:t>Помощи ждать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                </a:t>
            </a:r>
            <a:r>
              <a:rPr lang="ru-RU" dirty="0" err="1" smtClean="0"/>
              <a:t>н</a:t>
            </a:r>
            <a:r>
              <a:rPr lang="ru-RU" b="1" dirty="0" err="1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 от кого</a:t>
            </a:r>
          </a:p>
          <a:p>
            <a:pPr eaLnBrk="1" hangingPunct="1"/>
            <a:r>
              <a:rPr lang="ru-RU" dirty="0" err="1" smtClean="0"/>
              <a:t>Н</a:t>
            </a:r>
            <a:r>
              <a:rPr lang="ru-RU" b="1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куда</a:t>
            </a:r>
            <a:r>
              <a:rPr lang="ru-RU" dirty="0" smtClean="0"/>
              <a:t> идти</a:t>
            </a:r>
          </a:p>
          <a:p>
            <a:pPr eaLnBrk="1" hangingPunct="1"/>
            <a:r>
              <a:rPr lang="ru-RU" dirty="0" err="1" smtClean="0"/>
              <a:t>Н</a:t>
            </a:r>
            <a:r>
              <a:rPr lang="ru-RU" b="1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/>
              <a:t>как</a:t>
            </a:r>
            <a:r>
              <a:rPr lang="ru-RU" dirty="0" smtClean="0"/>
              <a:t> не найдёт</a:t>
            </a:r>
          </a:p>
          <a:p>
            <a:pPr eaLnBrk="1" hangingPunct="1"/>
            <a:r>
              <a:rPr lang="ru-RU" dirty="0" smtClean="0"/>
              <a:t>Н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 с кем  поделиться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>
          <a:xfrm>
            <a:off x="4427538" y="764704"/>
            <a:ext cx="3960812" cy="3456384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ru-RU" dirty="0" smtClean="0"/>
              <a:t>2 вариант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b="1" dirty="0" smtClean="0"/>
          </a:p>
          <a:p>
            <a:pPr eaLnBrk="1" hangingPunct="1"/>
            <a:r>
              <a:rPr lang="ru-RU" dirty="0" smtClean="0"/>
              <a:t>Н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  в чём не находишь</a:t>
            </a:r>
          </a:p>
          <a:p>
            <a:pPr eaLnBrk="1" hangingPunct="1"/>
            <a:r>
              <a:rPr lang="ru-RU" dirty="0" err="1" smtClean="0"/>
              <a:t>Н</a:t>
            </a:r>
            <a:r>
              <a:rPr lang="ru-RU" b="1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/>
              <a:t>сколько</a:t>
            </a:r>
            <a:r>
              <a:rPr lang="ru-RU" dirty="0" smtClean="0"/>
              <a:t> не хочется</a:t>
            </a:r>
          </a:p>
          <a:p>
            <a:pPr eaLnBrk="1" hangingPunct="1"/>
            <a:r>
              <a:rPr lang="ru-RU" dirty="0" err="1" smtClean="0"/>
              <a:t>Н</a:t>
            </a:r>
            <a:r>
              <a:rPr lang="ru-RU" b="1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/>
              <a:t>чего</a:t>
            </a:r>
            <a:r>
              <a:rPr lang="ru-RU" dirty="0" smtClean="0"/>
              <a:t> не видно</a:t>
            </a:r>
          </a:p>
          <a:p>
            <a:pPr eaLnBrk="1" hangingPunct="1"/>
            <a:r>
              <a:rPr lang="ru-RU" dirty="0" err="1" smtClean="0"/>
              <a:t>Н</a:t>
            </a:r>
            <a:r>
              <a:rPr lang="ru-RU" b="1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/>
              <a:t>когда</a:t>
            </a:r>
            <a:r>
              <a:rPr lang="ru-RU" dirty="0" smtClean="0"/>
              <a:t> не знал</a:t>
            </a:r>
          </a:p>
          <a:p>
            <a:pPr eaLnBrk="1" hangingPunct="1"/>
            <a:r>
              <a:rPr lang="ru-RU" dirty="0" err="1" smtClean="0"/>
              <a:t>Н</a:t>
            </a:r>
            <a:r>
              <a:rPr lang="ru-RU" b="1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откуда</a:t>
            </a:r>
            <a:r>
              <a:rPr lang="ru-RU" dirty="0" smtClean="0"/>
              <a:t> взять</a:t>
            </a:r>
          </a:p>
          <a:p>
            <a:pPr eaLnBrk="1" hangingPunct="1"/>
            <a:r>
              <a:rPr lang="ru-RU" dirty="0" err="1" smtClean="0"/>
              <a:t>Н</a:t>
            </a:r>
            <a:r>
              <a:rPr lang="ru-RU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/>
              <a:t>куда</a:t>
            </a:r>
            <a:r>
              <a:rPr lang="ru-RU" dirty="0" smtClean="0"/>
              <a:t> не поеду</a:t>
            </a:r>
          </a:p>
          <a:p>
            <a:pPr eaLnBrk="1" hangingPunct="1"/>
            <a:endParaRPr lang="ru-RU" dirty="0" smtClean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71600" y="5877273"/>
            <a:ext cx="7272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latin typeface="Century Schoolbook" pitchFamily="18" charset="0"/>
              </a:rPr>
              <a:t>Проверь соседа по парте!</a:t>
            </a:r>
            <a:endParaRPr lang="ru-RU" sz="2400" i="1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Критерии оценки</a:t>
            </a:r>
            <a:endParaRPr lang="ru-RU" sz="3200" dirty="0"/>
          </a:p>
        </p:txBody>
      </p:sp>
      <p:sp>
        <p:nvSpPr>
          <p:cNvPr id="26626" name="Прямоугольник 2"/>
          <p:cNvSpPr>
            <a:spLocks noChangeArrowheads="1"/>
          </p:cNvSpPr>
          <p:nvPr/>
        </p:nvSpPr>
        <p:spPr bwMode="auto">
          <a:xfrm>
            <a:off x="2286000" y="2828925"/>
            <a:ext cx="4572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Century Schoolbook" pitchFamily="18" charset="0"/>
              </a:rPr>
              <a:t>«5» </a:t>
            </a:r>
            <a:r>
              <a:rPr lang="ru-RU" sz="2800">
                <a:latin typeface="Century Schoolbook" pitchFamily="18" charset="0"/>
              </a:rPr>
              <a:t>– нет ошибок</a:t>
            </a:r>
          </a:p>
          <a:p>
            <a:r>
              <a:rPr lang="ru-RU" sz="2800" b="1">
                <a:solidFill>
                  <a:srgbClr val="FF0000"/>
                </a:solidFill>
                <a:latin typeface="Century Schoolbook" pitchFamily="18" charset="0"/>
              </a:rPr>
              <a:t>«4» </a:t>
            </a:r>
            <a:r>
              <a:rPr lang="ru-RU" sz="2800">
                <a:latin typeface="Century Schoolbook" pitchFamily="18" charset="0"/>
              </a:rPr>
              <a:t>– одна ошибка</a:t>
            </a:r>
          </a:p>
          <a:p>
            <a:r>
              <a:rPr lang="ru-RU" sz="2800" b="1">
                <a:solidFill>
                  <a:srgbClr val="FF0000"/>
                </a:solidFill>
                <a:latin typeface="Century Schoolbook" pitchFamily="18" charset="0"/>
              </a:rPr>
              <a:t>«3»</a:t>
            </a:r>
            <a:r>
              <a:rPr lang="ru-RU" sz="2800">
                <a:latin typeface="Century Schoolbook" pitchFamily="18" charset="0"/>
              </a:rPr>
              <a:t> – две ошибки</a:t>
            </a:r>
          </a:p>
          <a:p>
            <a:r>
              <a:rPr lang="ru-RU" sz="2800" b="1">
                <a:solidFill>
                  <a:srgbClr val="FF0000"/>
                </a:solidFill>
                <a:latin typeface="Century Schoolbook" pitchFamily="18" charset="0"/>
              </a:rPr>
              <a:t>«2»</a:t>
            </a:r>
            <a:r>
              <a:rPr lang="ru-RU" sz="2800">
                <a:latin typeface="Century Schoolbook" pitchFamily="18" charset="0"/>
              </a:rPr>
              <a:t> – более двух ошибок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cap="none" dirty="0" smtClean="0">
                <a:latin typeface="Arial" charset="0"/>
              </a:rPr>
              <a:t>Итоговый тест «Проверьте себя»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980728"/>
            <a:ext cx="7272808" cy="5493097"/>
          </a:xfrm>
        </p:spPr>
        <p:txBody>
          <a:bodyPr/>
          <a:lstStyle/>
          <a:p>
            <a:r>
              <a:rPr lang="ru-RU" dirty="0" smtClean="0">
                <a:latin typeface="Arial" charset="0"/>
              </a:rPr>
              <a:t>1Б</a:t>
            </a:r>
          </a:p>
          <a:p>
            <a:r>
              <a:rPr lang="ru-RU" dirty="0" smtClean="0">
                <a:latin typeface="Arial" charset="0"/>
              </a:rPr>
              <a:t>2А</a:t>
            </a:r>
          </a:p>
          <a:p>
            <a:r>
              <a:rPr lang="ru-RU" dirty="0" smtClean="0">
                <a:latin typeface="Arial" charset="0"/>
              </a:rPr>
              <a:t>3В</a:t>
            </a:r>
          </a:p>
          <a:p>
            <a:r>
              <a:rPr lang="ru-RU" dirty="0" smtClean="0">
                <a:latin typeface="Arial" charset="0"/>
              </a:rPr>
              <a:t>4В</a:t>
            </a:r>
          </a:p>
          <a:p>
            <a:r>
              <a:rPr lang="ru-RU" dirty="0" smtClean="0">
                <a:latin typeface="Arial" charset="0"/>
              </a:rPr>
              <a:t>5Г</a:t>
            </a:r>
          </a:p>
          <a:p>
            <a:r>
              <a:rPr lang="ru-RU" dirty="0" smtClean="0">
                <a:latin typeface="Arial" charset="0"/>
              </a:rPr>
              <a:t>6В</a:t>
            </a:r>
          </a:p>
          <a:p>
            <a:pPr>
              <a:buFont typeface="Wingdings" pitchFamily="2" charset="2"/>
              <a:buNone/>
            </a:pPr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4372168"/>
            <a:ext cx="6902152" cy="1721128"/>
          </a:xfrm>
        </p:spPr>
        <p:txBody>
          <a:bodyPr/>
          <a:lstStyle/>
          <a:p>
            <a:pPr algn="ctr"/>
            <a:r>
              <a:rPr lang="ru-RU" altLang="ru-RU" sz="4200" kern="0" dirty="0">
                <a:solidFill>
                  <a:srgbClr val="660033"/>
                </a:solidFill>
                <a:effectLst/>
                <a:latin typeface="Arial" charset="0"/>
              </a:rPr>
              <a:t>Подведём итоги.</a:t>
            </a:r>
            <a:br>
              <a:rPr lang="ru-RU" altLang="ru-RU" sz="4200" kern="0" dirty="0">
                <a:solidFill>
                  <a:srgbClr val="660033"/>
                </a:solidFill>
                <a:effectLst/>
                <a:latin typeface="Arial" charset="0"/>
              </a:rPr>
            </a:br>
            <a:r>
              <a:rPr lang="ru-RU" altLang="ru-RU" sz="4200" kern="0" dirty="0">
                <a:solidFill>
                  <a:srgbClr val="660033"/>
                </a:solidFill>
                <a:effectLst/>
                <a:latin typeface="Arial" charset="0"/>
              </a:rPr>
              <a:t>Что советуем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692696"/>
            <a:ext cx="5814392" cy="362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0" indent="-533400">
              <a:spcBef>
                <a:spcPct val="20000"/>
              </a:spcBef>
              <a:buClr>
                <a:srgbClr val="381AEE"/>
              </a:buClr>
              <a:buSzPct val="90000"/>
              <a:buFont typeface="Wingdings" pitchFamily="2" charset="2"/>
              <a:buAutoNum type="arabicPeriod"/>
            </a:pPr>
            <a:r>
              <a:rPr lang="ru-RU" altLang="ru-RU" sz="2800" b="1" kern="0" dirty="0">
                <a:solidFill>
                  <a:srgbClr val="000000"/>
                </a:solidFill>
                <a:latin typeface="Arial"/>
              </a:rPr>
              <a:t>Помни:</a:t>
            </a:r>
          </a:p>
          <a:p>
            <a:pPr marL="533400" lvl="0" indent="-533400">
              <a:spcBef>
                <a:spcPct val="20000"/>
              </a:spcBef>
              <a:buClr>
                <a:srgbClr val="381AEE"/>
              </a:buClr>
              <a:buSzPct val="90000"/>
              <a:buFont typeface="Wingdings" pitchFamily="2" charset="2"/>
              <a:buAutoNum type="arabicPeriod"/>
            </a:pPr>
            <a:endParaRPr lang="ru-RU" altLang="ru-RU" sz="2800" b="1" kern="0" dirty="0">
              <a:solidFill>
                <a:srgbClr val="000000"/>
              </a:solidFill>
              <a:latin typeface="Arial"/>
            </a:endParaRPr>
          </a:p>
          <a:p>
            <a:pPr marL="533400" lvl="0" indent="-533400">
              <a:spcBef>
                <a:spcPct val="20000"/>
              </a:spcBef>
              <a:buClr>
                <a:srgbClr val="381AEE"/>
              </a:buClr>
              <a:buSzPct val="90000"/>
              <a:buFont typeface="Wingdings" pitchFamily="2" charset="2"/>
              <a:buAutoNum type="arabicPeriod"/>
            </a:pPr>
            <a:r>
              <a:rPr lang="ru-RU" altLang="ru-RU" sz="2800" b="1" kern="0" dirty="0">
                <a:solidFill>
                  <a:srgbClr val="000000"/>
                </a:solidFill>
                <a:latin typeface="Arial"/>
              </a:rPr>
              <a:t>Обращай внимание…</a:t>
            </a:r>
          </a:p>
          <a:p>
            <a:pPr marL="533400" lvl="0" indent="-533400">
              <a:spcBef>
                <a:spcPct val="20000"/>
              </a:spcBef>
              <a:buClr>
                <a:srgbClr val="381AEE"/>
              </a:buClr>
              <a:buSzPct val="90000"/>
              <a:buFont typeface="Wingdings" pitchFamily="2" charset="2"/>
              <a:buAutoNum type="arabicPeriod"/>
            </a:pPr>
            <a:endParaRPr lang="ru-RU" altLang="ru-RU" sz="2800" b="1" kern="0" dirty="0">
              <a:solidFill>
                <a:srgbClr val="000000"/>
              </a:solidFill>
              <a:latin typeface="Arial"/>
            </a:endParaRPr>
          </a:p>
          <a:p>
            <a:pPr marL="533400" lvl="0" indent="-533400">
              <a:spcBef>
                <a:spcPct val="20000"/>
              </a:spcBef>
              <a:buClr>
                <a:srgbClr val="381AEE"/>
              </a:buClr>
              <a:buSzPct val="90000"/>
              <a:buFont typeface="Wingdings" pitchFamily="2" charset="2"/>
              <a:buAutoNum type="arabicPeriod"/>
            </a:pPr>
            <a:r>
              <a:rPr lang="ru-RU" altLang="ru-RU" sz="2800" b="1" kern="0" dirty="0">
                <a:solidFill>
                  <a:srgbClr val="000000"/>
                </a:solidFill>
                <a:latin typeface="Arial"/>
              </a:rPr>
              <a:t>Применяй алгоритм:</a:t>
            </a:r>
          </a:p>
          <a:p>
            <a:pPr marL="533400" lvl="0" indent="-533400">
              <a:spcBef>
                <a:spcPct val="20000"/>
              </a:spcBef>
              <a:buClr>
                <a:srgbClr val="381AEE"/>
              </a:buClr>
              <a:buSzPct val="90000"/>
              <a:buFont typeface="Wingdings" pitchFamily="2" charset="2"/>
              <a:buAutoNum type="arabicPeriod"/>
            </a:pPr>
            <a:endParaRPr lang="ru-RU" altLang="ru-RU" sz="2800" b="1" kern="0" dirty="0">
              <a:solidFill>
                <a:srgbClr val="000000"/>
              </a:solidFill>
              <a:latin typeface="Arial"/>
            </a:endParaRPr>
          </a:p>
          <a:p>
            <a:pPr marL="533400" lvl="0" indent="-533400">
              <a:spcBef>
                <a:spcPct val="20000"/>
              </a:spcBef>
              <a:buClr>
                <a:srgbClr val="381AEE"/>
              </a:buClr>
              <a:buSzPct val="90000"/>
              <a:buFont typeface="Wingdings" pitchFamily="2" charset="2"/>
              <a:buAutoNum type="arabicPeriod"/>
            </a:pPr>
            <a:r>
              <a:rPr lang="ru-RU" altLang="ru-RU" sz="2800" b="1" kern="0" dirty="0">
                <a:solidFill>
                  <a:srgbClr val="000000"/>
                </a:solidFill>
                <a:latin typeface="Arial"/>
              </a:rPr>
              <a:t> Следи за…</a:t>
            </a:r>
          </a:p>
        </p:txBody>
      </p:sp>
    </p:spTree>
    <p:extLst>
      <p:ext uri="{BB962C8B-B14F-4D97-AF65-F5344CB8AC3E}">
        <p14:creationId xmlns:p14="http://schemas.microsoft.com/office/powerpoint/2010/main" val="16047905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2" descr="незн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549275"/>
            <a:ext cx="44354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extBox 3"/>
          <p:cNvSpPr txBox="1">
            <a:spLocks noChangeArrowheads="1"/>
          </p:cNvSpPr>
          <p:nvPr/>
        </p:nvSpPr>
        <p:spPr bwMode="auto">
          <a:xfrm>
            <a:off x="4427538" y="1412875"/>
            <a:ext cx="29813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 i="1">
                <a:solidFill>
                  <a:srgbClr val="FF0000"/>
                </a:solidFill>
                <a:latin typeface="Century Schoolbook" pitchFamily="18" charset="0"/>
              </a:rPr>
              <a:t>Спасибо</a:t>
            </a:r>
          </a:p>
          <a:p>
            <a:r>
              <a:rPr lang="ru-RU" sz="4800" b="1" i="1">
                <a:solidFill>
                  <a:srgbClr val="FF0000"/>
                </a:solidFill>
                <a:latin typeface="Century Schoolbook" pitchFamily="18" charset="0"/>
              </a:rPr>
              <a:t> за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5877271"/>
            <a:ext cx="5508612" cy="60389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/>
              <a:t>Какую информацию несет этот текст?</a:t>
            </a:r>
            <a:endParaRPr lang="ru-RU" sz="2000" b="1" dirty="0"/>
          </a:p>
        </p:txBody>
      </p:sp>
      <p:pic>
        <p:nvPicPr>
          <p:cNvPr id="15362" name="Рисунок 3" descr="0_8d9ba_9d354135_XL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844675"/>
            <a:ext cx="2817812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3491880" y="557065"/>
            <a:ext cx="5040560" cy="4816151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Предлоги, союзы, частицы – 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Все встали в один хоровод,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Служебные, важные лица – 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На редкость серьезный народ.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Без них обойтись невозможно,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tabLst>
                <a:tab pos="1876425" algn="l"/>
              </a:tabLst>
            </a:pPr>
            <a:r>
              <a:rPr lang="ru-RU" sz="2400" b="1" dirty="0">
                <a:latin typeface="Times New Roman"/>
                <a:ea typeface="Times New Roman"/>
              </a:rPr>
              <a:t>И знают об этом они.	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Всегда и во всем осторожны: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Нигде не гуляют одни.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Но исподволь и незаметно 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Значенье свое принесут,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Здесь свяжут, а </a:t>
            </a:r>
            <a:r>
              <a:rPr lang="ru-RU" sz="2400" b="1" dirty="0" smtClean="0">
                <a:latin typeface="Times New Roman"/>
                <a:ea typeface="Times New Roman"/>
              </a:rPr>
              <a:t>рядом разделят</a:t>
            </a:r>
            <a:r>
              <a:rPr lang="ru-RU" sz="2400" b="1" dirty="0">
                <a:latin typeface="Times New Roman"/>
                <a:ea typeface="Times New Roman"/>
              </a:rPr>
              <a:t>,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Укажут и силу дадут. 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6" name="Рисунок 3" descr="0_8d9ba_9d354135_XL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121" y="1676400"/>
            <a:ext cx="3002979" cy="4804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740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/>
              <a:t>Служебные части речи</a:t>
            </a:r>
            <a:endParaRPr lang="ru-RU" sz="36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87450" y="1628775"/>
            <a:ext cx="914400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?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67175" y="1628775"/>
            <a:ext cx="914400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?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948488" y="1628775"/>
            <a:ext cx="914400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?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83568" y="2420938"/>
            <a:ext cx="7920682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>
                <a:solidFill>
                  <a:schemeClr val="tx2"/>
                </a:solidFill>
                <a:latin typeface="Century Schoolbook" pitchFamily="18" charset="0"/>
              </a:rPr>
              <a:t>Какие части речи мы относим к служебным?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>
                <a:solidFill>
                  <a:schemeClr val="tx2"/>
                </a:solidFill>
                <a:latin typeface="Century Schoolbook" pitchFamily="18" charset="0"/>
              </a:rPr>
              <a:t>Почему их называют служебными?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>
                <a:solidFill>
                  <a:schemeClr val="tx2"/>
                </a:solidFill>
                <a:latin typeface="Century Schoolbook" pitchFamily="18" charset="0"/>
              </a:rPr>
              <a:t>Для чего служит каждая служебная часть речи?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>
                <a:solidFill>
                  <a:schemeClr val="tx2"/>
                </a:solidFill>
                <a:latin typeface="Century Schoolbook" pitchFamily="18" charset="0"/>
              </a:rPr>
              <a:t>Чем они </a:t>
            </a:r>
            <a:r>
              <a:rPr lang="ru-RU" sz="2400" dirty="0" smtClean="0">
                <a:solidFill>
                  <a:schemeClr val="tx2"/>
                </a:solidFill>
                <a:latin typeface="Century Schoolbook" pitchFamily="18" charset="0"/>
              </a:rPr>
              <a:t>отличаются от самостоятельных частей речи</a:t>
            </a:r>
            <a:r>
              <a:rPr lang="ru-RU" sz="2400" dirty="0">
                <a:solidFill>
                  <a:schemeClr val="tx2"/>
                </a:solidFill>
                <a:latin typeface="Century Schoolbook" pitchFamily="18" charset="0"/>
              </a:rPr>
              <a:t>?</a:t>
            </a:r>
          </a:p>
          <a:p>
            <a:endParaRPr lang="ru-RU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836712"/>
            <a:ext cx="777686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Лингвистический эксперимент</a:t>
            </a:r>
          </a:p>
          <a:p>
            <a:endParaRPr lang="ru-RU" dirty="0"/>
          </a:p>
          <a:p>
            <a:r>
              <a:rPr lang="ru-RU" dirty="0" smtClean="0"/>
              <a:t>   Берега разошлись широко, и не так давит на душу их желтая буроватая гористость. Она будто бы воспарила и стала синей, глубокой, как тучки на горизонте. Я сегодня снова встретил солнце на палубе, около четырех часов утра.</a:t>
            </a:r>
          </a:p>
          <a:p>
            <a:endParaRPr lang="ru-RU" dirty="0"/>
          </a:p>
          <a:p>
            <a:pPr algn="r"/>
            <a:r>
              <a:rPr lang="ru-RU" sz="1600" dirty="0" smtClean="0"/>
              <a:t>(По А. Приставкину)</a:t>
            </a:r>
          </a:p>
          <a:p>
            <a:endParaRPr lang="ru-RU" dirty="0"/>
          </a:p>
          <a:p>
            <a:r>
              <a:rPr lang="ru-RU" dirty="0" smtClean="0"/>
              <a:t>Всего: 36 слов. Самостоятельных частей речи – 26, служебных – 10.</a:t>
            </a:r>
          </a:p>
          <a:p>
            <a:r>
              <a:rPr lang="ru-RU" dirty="0" smtClean="0"/>
              <a:t>Соотношение: примерно – </a:t>
            </a:r>
            <a:r>
              <a:rPr lang="ru-RU" dirty="0" smtClean="0"/>
              <a:t>2,5/1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4348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692696"/>
            <a:ext cx="7334200" cy="4822472"/>
          </a:xfrm>
        </p:spPr>
        <p:txBody>
          <a:bodyPr/>
          <a:lstStyle/>
          <a:p>
            <a:pPr algn="ctr"/>
            <a:r>
              <a:rPr lang="ru-RU" sz="3600" dirty="0" smtClean="0"/>
              <a:t>Страничка первая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Предлог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800" dirty="0" smtClean="0"/>
              <a:t>С какими частями речи употребляется предлог?</a:t>
            </a:r>
            <a:br>
              <a:rPr lang="ru-RU" sz="2800" dirty="0" smtClean="0"/>
            </a:br>
            <a:r>
              <a:rPr lang="ru-RU" sz="2800" dirty="0" smtClean="0"/>
              <a:t>Как предлоги пишутся с другими словами?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25600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332656"/>
            <a:ext cx="7694240" cy="5182512"/>
          </a:xfrm>
        </p:spPr>
        <p:txBody>
          <a:bodyPr/>
          <a:lstStyle/>
          <a:p>
            <a:pPr marL="0" lvl="0" indent="0" algn="ctr" fontAlgn="base">
              <a:spcBef>
                <a:spcPct val="30000"/>
              </a:spcBef>
              <a:spcAft>
                <a:spcPct val="0"/>
              </a:spcAft>
              <a:buNone/>
            </a:pPr>
            <a:r>
              <a:rPr lang="ru-RU" altLang="ru-RU" sz="2400" dirty="0" smtClean="0">
                <a:solidFill>
                  <a:srgbClr val="660033"/>
                </a:solidFill>
                <a:effectLst/>
                <a:latin typeface="Arial" charset="0"/>
                <a:ea typeface="+mn-ea"/>
                <a:cs typeface="+mn-cs"/>
              </a:rPr>
              <a:t/>
            </a:r>
            <a:br>
              <a:rPr lang="ru-RU" altLang="ru-RU" sz="2400" dirty="0" smtClean="0">
                <a:solidFill>
                  <a:srgbClr val="660033"/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ru-RU" altLang="ru-RU" sz="2400" dirty="0" smtClean="0">
                <a:solidFill>
                  <a:srgbClr val="660033"/>
                </a:solidFill>
                <a:effectLst/>
                <a:latin typeface="Arial" charset="0"/>
                <a:ea typeface="+mn-ea"/>
                <a:cs typeface="+mn-cs"/>
              </a:rPr>
              <a:t>Моделирование текста</a:t>
            </a:r>
            <a:br>
              <a:rPr lang="ru-RU" altLang="ru-RU" sz="2400" dirty="0" smtClean="0">
                <a:solidFill>
                  <a:srgbClr val="660033"/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ru-RU" altLang="ru-RU" sz="2000" dirty="0" smtClean="0">
                <a:solidFill>
                  <a:srgbClr val="660033"/>
                </a:solidFill>
                <a:effectLst/>
                <a:latin typeface="Arial" charset="0"/>
                <a:ea typeface="+mn-ea"/>
                <a:cs typeface="+mn-cs"/>
              </a:rPr>
              <a:t/>
            </a:r>
            <a:br>
              <a:rPr lang="ru-RU" altLang="ru-RU" sz="2000" dirty="0" smtClean="0">
                <a:solidFill>
                  <a:srgbClr val="660033"/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ru-RU" altLang="ru-RU" sz="2000" dirty="0">
                <a:solidFill>
                  <a:srgbClr val="660033"/>
                </a:solidFill>
                <a:effectLst/>
                <a:latin typeface="Arial" charset="0"/>
                <a:ea typeface="+mn-ea"/>
                <a:cs typeface="+mn-cs"/>
              </a:rPr>
              <a:t/>
            </a:r>
            <a:br>
              <a:rPr lang="ru-RU" altLang="ru-RU" sz="2000" dirty="0">
                <a:solidFill>
                  <a:srgbClr val="660033"/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ru-RU" altLang="ru-RU" sz="2000" dirty="0" smtClean="0">
                <a:solidFill>
                  <a:srgbClr val="660033"/>
                </a:solidFill>
                <a:effectLst/>
                <a:latin typeface="Arial" charset="0"/>
                <a:ea typeface="+mn-ea"/>
                <a:cs typeface="+mn-cs"/>
              </a:rPr>
              <a:t>1.Журчат </a:t>
            </a:r>
            <a:r>
              <a:rPr lang="ru-RU" altLang="ru-RU" sz="2000" dirty="0">
                <a:solidFill>
                  <a:srgbClr val="660033"/>
                </a:solidFill>
                <a:effectLst/>
                <a:latin typeface="Arial" charset="0"/>
                <a:ea typeface="+mn-ea"/>
                <a:cs typeface="+mn-cs"/>
              </a:rPr>
              <a:t>ручьи, выбиваясь __ сугробов, и слышно, как вздыхает, оседая __земле, подмытый снег. 2.Озорниковатый март капризничал, как балованное дитя,- то сеет __  землю густой тучей тяжелые пушинки  снега, то вдруг зажжёт яркое солнце и ___час растопит пуховые </a:t>
            </a:r>
            <a:r>
              <a:rPr lang="ru-RU" altLang="ru-RU" sz="2000" dirty="0" err="1">
                <a:solidFill>
                  <a:srgbClr val="660033"/>
                </a:solidFill>
                <a:effectLst/>
                <a:latin typeface="Arial" charset="0"/>
                <a:ea typeface="+mn-ea"/>
                <a:cs typeface="+mn-cs"/>
              </a:rPr>
              <a:t>цветы__тёмных</a:t>
            </a:r>
            <a:r>
              <a:rPr lang="ru-RU" altLang="ru-RU" sz="2000" dirty="0">
                <a:solidFill>
                  <a:srgbClr val="660033"/>
                </a:solidFill>
                <a:effectLst/>
                <a:latin typeface="Arial" charset="0"/>
                <a:ea typeface="+mn-ea"/>
                <a:cs typeface="+mn-cs"/>
              </a:rPr>
              <a:t> сучьях деревьев. 3.</a:t>
            </a:r>
            <a:r>
              <a:rPr lang="ru-RU" altLang="ru-RU" sz="2000" b="0" dirty="0">
                <a:solidFill>
                  <a:srgbClr val="660033"/>
                </a:solidFill>
                <a:effectLst/>
                <a:latin typeface="Arial" charset="0"/>
                <a:ea typeface="+mn-ea"/>
                <a:cs typeface="+mn-cs"/>
              </a:rPr>
              <a:t>В</a:t>
            </a:r>
            <a:r>
              <a:rPr lang="ru-RU" altLang="ru-RU" sz="2000" dirty="0">
                <a:solidFill>
                  <a:srgbClr val="660033"/>
                </a:solidFill>
                <a:effectLst/>
                <a:latin typeface="Arial" charset="0"/>
                <a:ea typeface="+mn-ea"/>
                <a:cs typeface="+mn-cs"/>
              </a:rPr>
              <a:t>сё глубже и шире__ каждым днём голубые прорези неба __ серой массой встревоженных облаков,- и когда смотришь __эти бездонные ямы небес - жизнь становится легче, праздничней.</a:t>
            </a:r>
          </a:p>
        </p:txBody>
      </p:sp>
    </p:spTree>
    <p:extLst>
      <p:ext uri="{BB962C8B-B14F-4D97-AF65-F5344CB8AC3E}">
        <p14:creationId xmlns:p14="http://schemas.microsoft.com/office/powerpoint/2010/main" val="835262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548680"/>
            <a:ext cx="7406208" cy="4966488"/>
          </a:xfrm>
        </p:spPr>
        <p:txBody>
          <a:bodyPr/>
          <a:lstStyle/>
          <a:p>
            <a:r>
              <a:rPr lang="ru-RU" altLang="ru-RU" sz="2400" kern="0" dirty="0">
                <a:solidFill>
                  <a:srgbClr val="660033"/>
                </a:solidFill>
                <a:effectLst/>
                <a:latin typeface="Arial"/>
                <a:ea typeface="+mn-ea"/>
                <a:cs typeface="+mn-cs"/>
              </a:rPr>
              <a:t> Журчат ручьи, выбиваясь </a:t>
            </a:r>
            <a:r>
              <a:rPr lang="ru-RU" altLang="ru-RU" sz="2400" i="1" kern="0" dirty="0">
                <a:solidFill>
                  <a:srgbClr val="FF0066"/>
                </a:solidFill>
                <a:effectLst/>
                <a:latin typeface="Arial"/>
                <a:ea typeface="+mn-ea"/>
                <a:cs typeface="+mn-cs"/>
              </a:rPr>
              <a:t>из</a:t>
            </a:r>
            <a:r>
              <a:rPr lang="ru-RU" altLang="ru-RU" sz="2400" kern="0" dirty="0">
                <a:solidFill>
                  <a:srgbClr val="660033"/>
                </a:solidFill>
                <a:effectLst/>
                <a:latin typeface="Arial"/>
                <a:ea typeface="+mn-ea"/>
                <a:cs typeface="+mn-cs"/>
              </a:rPr>
              <a:t> сугробов, и слышно, как вздыхает, оседая </a:t>
            </a:r>
            <a:r>
              <a:rPr lang="ru-RU" altLang="ru-RU" sz="2400" i="1" kern="0" dirty="0">
                <a:solidFill>
                  <a:srgbClr val="FF0066"/>
                </a:solidFill>
                <a:effectLst/>
                <a:latin typeface="Arial"/>
                <a:ea typeface="+mn-ea"/>
                <a:cs typeface="+mn-cs"/>
              </a:rPr>
              <a:t>на</a:t>
            </a:r>
            <a:r>
              <a:rPr lang="ru-RU" altLang="ru-RU" sz="2400" kern="0" dirty="0">
                <a:solidFill>
                  <a:srgbClr val="660033"/>
                </a:solidFill>
                <a:effectLst/>
                <a:latin typeface="Arial"/>
                <a:ea typeface="+mn-ea"/>
                <a:cs typeface="+mn-cs"/>
              </a:rPr>
              <a:t> земле, подмытый снег. </a:t>
            </a:r>
            <a:r>
              <a:rPr lang="ru-RU" altLang="ru-RU" sz="2400" kern="0" dirty="0" err="1">
                <a:solidFill>
                  <a:srgbClr val="660033"/>
                </a:solidFill>
                <a:effectLst/>
                <a:latin typeface="Arial"/>
                <a:ea typeface="+mn-ea"/>
                <a:cs typeface="+mn-cs"/>
              </a:rPr>
              <a:t>Озорниковатый</a:t>
            </a:r>
            <a:r>
              <a:rPr lang="ru-RU" altLang="ru-RU" sz="2400" kern="0" dirty="0">
                <a:solidFill>
                  <a:srgbClr val="660033"/>
                </a:solidFill>
                <a:effectLst/>
                <a:latin typeface="Arial"/>
                <a:ea typeface="+mn-ea"/>
                <a:cs typeface="+mn-cs"/>
              </a:rPr>
              <a:t> март капризничал, как балованное дитя,- то сеет </a:t>
            </a:r>
            <a:r>
              <a:rPr lang="ru-RU" altLang="ru-RU" sz="2400" kern="0" dirty="0">
                <a:solidFill>
                  <a:srgbClr val="FF0066"/>
                </a:solidFill>
                <a:effectLst/>
                <a:latin typeface="Arial"/>
                <a:ea typeface="+mn-ea"/>
                <a:cs typeface="+mn-cs"/>
              </a:rPr>
              <a:t>на</a:t>
            </a:r>
            <a:r>
              <a:rPr lang="ru-RU" altLang="ru-RU" sz="2400" kern="0" dirty="0">
                <a:solidFill>
                  <a:srgbClr val="660033"/>
                </a:solidFill>
                <a:effectLst/>
                <a:latin typeface="Arial"/>
                <a:ea typeface="+mn-ea"/>
                <a:cs typeface="+mn-cs"/>
              </a:rPr>
              <a:t>  землю густой тучей тяжелые пушинки  снега, то вдруг зажжёт яркое солнце и растопит пуховые цветы</a:t>
            </a:r>
            <a:r>
              <a:rPr lang="ru-RU" altLang="ru-RU" sz="2400" kern="0" dirty="0">
                <a:solidFill>
                  <a:srgbClr val="990099"/>
                </a:solidFill>
                <a:effectLst/>
                <a:latin typeface="Arial"/>
                <a:ea typeface="+mn-ea"/>
                <a:cs typeface="+mn-cs"/>
              </a:rPr>
              <a:t> </a:t>
            </a:r>
            <a:r>
              <a:rPr lang="ru-RU" altLang="ru-RU" sz="2400" i="1" kern="0" dirty="0">
                <a:solidFill>
                  <a:srgbClr val="FF0066"/>
                </a:solidFill>
                <a:effectLst/>
                <a:latin typeface="Arial"/>
                <a:ea typeface="+mn-ea"/>
                <a:cs typeface="+mn-cs"/>
              </a:rPr>
              <a:t>на</a:t>
            </a:r>
            <a:r>
              <a:rPr lang="ru-RU" altLang="ru-RU" sz="2400" kern="0" dirty="0">
                <a:solidFill>
                  <a:srgbClr val="FF0066"/>
                </a:solidFill>
                <a:effectLst/>
                <a:latin typeface="Arial"/>
                <a:ea typeface="+mn-ea"/>
                <a:cs typeface="+mn-cs"/>
              </a:rPr>
              <a:t> </a:t>
            </a:r>
            <a:r>
              <a:rPr lang="ru-RU" altLang="ru-RU" sz="2400" kern="0" dirty="0">
                <a:solidFill>
                  <a:srgbClr val="660033"/>
                </a:solidFill>
                <a:effectLst/>
                <a:latin typeface="Arial"/>
                <a:ea typeface="+mn-ea"/>
                <a:cs typeface="+mn-cs"/>
              </a:rPr>
              <a:t>тёмных сучьях деревьев. </a:t>
            </a:r>
            <a:r>
              <a:rPr lang="ru-RU" altLang="ru-RU" sz="2400" kern="0">
                <a:solidFill>
                  <a:srgbClr val="660033"/>
                </a:solidFill>
                <a:effectLst/>
                <a:latin typeface="Arial"/>
                <a:ea typeface="+mn-ea"/>
                <a:cs typeface="+mn-cs"/>
              </a:rPr>
              <a:t>Всё глубже и шире </a:t>
            </a:r>
            <a:r>
              <a:rPr lang="ru-RU" altLang="ru-RU" sz="2400" i="1" kern="0">
                <a:solidFill>
                  <a:srgbClr val="FF0066"/>
                </a:solidFill>
                <a:effectLst/>
                <a:latin typeface="Arial"/>
                <a:ea typeface="+mn-ea"/>
                <a:cs typeface="+mn-cs"/>
              </a:rPr>
              <a:t>с</a:t>
            </a:r>
            <a:r>
              <a:rPr lang="ru-RU" altLang="ru-RU" sz="2400" kern="0">
                <a:solidFill>
                  <a:srgbClr val="660033"/>
                </a:solidFill>
                <a:effectLst/>
                <a:latin typeface="Arial"/>
                <a:ea typeface="+mn-ea"/>
                <a:cs typeface="+mn-cs"/>
              </a:rPr>
              <a:t> каждым днём голубые прорези неба </a:t>
            </a:r>
            <a:r>
              <a:rPr lang="ru-RU" altLang="ru-RU" sz="2400" kern="0">
                <a:solidFill>
                  <a:srgbClr val="FF0066"/>
                </a:solidFill>
                <a:effectLst/>
                <a:latin typeface="Arial"/>
                <a:ea typeface="+mn-ea"/>
                <a:cs typeface="+mn-cs"/>
              </a:rPr>
              <a:t>с</a:t>
            </a:r>
            <a:r>
              <a:rPr lang="ru-RU" altLang="ru-RU" sz="2400" kern="0">
                <a:solidFill>
                  <a:srgbClr val="660033"/>
                </a:solidFill>
                <a:effectLst/>
                <a:latin typeface="Arial"/>
                <a:ea typeface="+mn-ea"/>
                <a:cs typeface="+mn-cs"/>
              </a:rPr>
              <a:t> серой массой встревоженных облаков,- и когда смотришь </a:t>
            </a:r>
            <a:r>
              <a:rPr lang="ru-RU" altLang="ru-RU" sz="2400" i="1" kern="0">
                <a:solidFill>
                  <a:srgbClr val="FF0066"/>
                </a:solidFill>
                <a:effectLst/>
                <a:latin typeface="Arial"/>
                <a:ea typeface="+mn-ea"/>
                <a:cs typeface="+mn-cs"/>
              </a:rPr>
              <a:t>на</a:t>
            </a:r>
            <a:r>
              <a:rPr lang="ru-RU" altLang="ru-RU" sz="2400" kern="0">
                <a:solidFill>
                  <a:srgbClr val="660033"/>
                </a:solidFill>
                <a:effectLst/>
                <a:latin typeface="Arial"/>
                <a:ea typeface="+mn-ea"/>
                <a:cs typeface="+mn-cs"/>
              </a:rPr>
              <a:t> эти бездонные ямы небес - жизнь становится легче, праздничней.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678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1" y="908720"/>
            <a:ext cx="6974160" cy="4606448"/>
          </a:xfrm>
        </p:spPr>
        <p:txBody>
          <a:bodyPr/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Выпиши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производные</a:t>
            </a:r>
            <a:r>
              <a:rPr lang="ru-RU" sz="3200" dirty="0"/>
              <a:t> </a:t>
            </a:r>
            <a:r>
              <a:rPr lang="ru-RU" sz="3200" dirty="0" smtClean="0"/>
              <a:t>предлоги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2800" dirty="0" smtClean="0"/>
              <a:t>После, за, несмотря на, от, при, без, до, вследствие, </a:t>
            </a:r>
            <a:r>
              <a:rPr lang="ru-RU" sz="2800" dirty="0"/>
              <a:t>в</a:t>
            </a:r>
            <a:r>
              <a:rPr lang="ru-RU" sz="2800" dirty="0" smtClean="0"/>
              <a:t> заключение, в течение, ввиду, кроме, в, для, у, навстречу, вокруг, о, из-за, из-под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4804207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961</TotalTime>
  <Words>831</Words>
  <Application>Microsoft Office PowerPoint</Application>
  <PresentationFormat>Экран (4:3)</PresentationFormat>
  <Paragraphs>209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Воздушный поток</vt:lpstr>
      <vt:lpstr>УРОК В 7 КЛАССЕ  СЛУЖЕБНЫЕ ЧАСТИ РЕЧИ. Повторительно-обобщающий урок.   МКОУ Тащиловская СОШ Учитель русского языка  А.Н.Русакова</vt:lpstr>
      <vt:lpstr>Какие это части речи?</vt:lpstr>
      <vt:lpstr>Какую информацию несет этот текст?</vt:lpstr>
      <vt:lpstr>Служебные части речи</vt:lpstr>
      <vt:lpstr>Презентация PowerPoint</vt:lpstr>
      <vt:lpstr>Страничка первая  Предлог  С какими частями речи употребляется предлог? Как предлоги пишутся с другими словами?</vt:lpstr>
      <vt:lpstr> Моделирование текста   1.Журчат ручьи, выбиваясь __ сугробов, и слышно, как вздыхает, оседая __земле, подмытый снег. 2.Озорниковатый март капризничал, как балованное дитя,- то сеет __  землю густой тучей тяжелые пушинки  снега, то вдруг зажжёт яркое солнце и ___час растопит пуховые цветы__тёмных сучьях деревьев. 3.Всё глубже и шире__ каждым днём голубые прорези неба __ серой массой встревоженных облаков,- и когда смотришь __эти бездонные ямы небес - жизнь становится легче, праздничней.</vt:lpstr>
      <vt:lpstr> Журчат ручьи, выбиваясь из сугробов, и слышно, как вздыхает, оседая на земле, подмытый снег. Озорниковатый март капризничал, как балованное дитя,- то сеет на  землю густой тучей тяжелые пушинки  снега, то вдруг зажжёт яркое солнце и растопит пуховые цветы на тёмных сучьях деревьев. Всё глубже и шире с каждым днём голубые прорези неба с серой массой встревоженных облаков,- и когда смотришь на эти бездонные ямы небес - жизнь становится легче, праздничней.</vt:lpstr>
      <vt:lpstr> Выпиши производные предлоги  После, за, несмотря на, от, при, без, до, вследствие, в заключение, в течение, ввиду, кроме, в, для, у, навстречу, вокруг, о, из-за, из-под </vt:lpstr>
      <vt:lpstr>Производные предлоги</vt:lpstr>
      <vt:lpstr>Производные предлоги</vt:lpstr>
      <vt:lpstr>1 вариант    В__следстви__ по делу о краже                                                       Исследования в__течени__ реки По__ окончани__школы В__отличи__ от мастеров На_счёт  питания в столовой В_виду погодных условий В__связи с уходом в отпуск В    продолжени  недели</vt:lpstr>
      <vt:lpstr>ПРАВОПИСАНИЕ ПРЕДЛОГОВ</vt:lpstr>
      <vt:lpstr>Критерии оценки</vt:lpstr>
      <vt:lpstr>Страничка вторая  Объединять и связывать стараюсь Я равных и неравных в нужный час. Порою я совсем не повторяюсь,  Порою повторяюсь много раз</vt:lpstr>
      <vt:lpstr>Презентация PowerPoint</vt:lpstr>
      <vt:lpstr>Сочинительные союзы</vt:lpstr>
      <vt:lpstr>Запиши номера предложений в нужную графу</vt:lpstr>
      <vt:lpstr>Правописание союзов Союзы  ТАКЖЕ, ТОЖЕ, ЧТОБЫ,..  и омонимичные части речи</vt:lpstr>
      <vt:lpstr>Что(бы) это значило?  Благодарность за(то),  что сделано  Правило то(же) надо  выучить  Ничего не нашли, за(то) отдохнули  Вернулись( по)этому же пути У нас  то(же) чувство  Мы так(же) идём в кино</vt:lpstr>
      <vt:lpstr>Отличите союзы от самостоятельных частей речи. Слитно/раздельно? 1 вариант                                2 вариант</vt:lpstr>
      <vt:lpstr>Страничка четвертая  Могу оттенки придавать значеньям, Могу усилить их без напряженья. Могу помочь я форм образованью, Когда глагол на службу призовет. Могу вообще подвергнуть отрицанью Все то, что кто-нибудь произнесет.</vt:lpstr>
      <vt:lpstr>Отгадай пропущенное слово, вставь пропущенные буквы и знаки препинания</vt:lpstr>
      <vt:lpstr>Частица.  Цифровой диктант</vt:lpstr>
      <vt:lpstr>Частицы и приставки  НЕ и НИ </vt:lpstr>
      <vt:lpstr>Критерии оценки</vt:lpstr>
      <vt:lpstr>Итоговый тест «Проверьте себя»</vt:lpstr>
      <vt:lpstr>Подведём итоги. Что советуем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Служебные части речи</dc:title>
  <dc:creator>user</dc:creator>
  <cp:lastModifiedBy>AdmiN</cp:lastModifiedBy>
  <cp:revision>113</cp:revision>
  <dcterms:created xsi:type="dcterms:W3CDTF">2013-06-24T14:16:07Z</dcterms:created>
  <dcterms:modified xsi:type="dcterms:W3CDTF">2014-12-16T15:09:16Z</dcterms:modified>
</cp:coreProperties>
</file>