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6" r:id="rId4"/>
    <p:sldId id="271" r:id="rId5"/>
    <p:sldId id="258" r:id="rId6"/>
    <p:sldId id="259" r:id="rId7"/>
    <p:sldId id="267" r:id="rId8"/>
    <p:sldId id="260" r:id="rId9"/>
    <p:sldId id="261" r:id="rId10"/>
    <p:sldId id="268" r:id="rId11"/>
    <p:sldId id="262" r:id="rId12"/>
    <p:sldId id="263" r:id="rId13"/>
    <p:sldId id="270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1C05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5ADD2-3E7B-4C38-A80E-A6371E2E6833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A73B-049A-4C73-9893-1466B5E59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9E62-ED21-4CDD-8E7B-1C509F0FF850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E27A4-0281-42EA-9B85-1DD1B7335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4B3E-534D-41C1-83AF-1454EECB138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7EF5D-5372-4BAC-A38E-A2002934B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885E6-5C7C-46EC-BF59-86BF655A0FE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E6CF0-5EF6-41E4-BDC7-1B6D7FE43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4015-7D6D-4ACE-BB0B-23FF3C201A5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CC02E-4AF1-4F40-96F3-5520CCE26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271C-8718-4807-911D-AAE9C376EC14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7E852-5222-46B4-9036-E5E055D89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FD66-50F9-4A2A-877C-69B57BE40B9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1C066-62E7-4D71-9575-60D7F7ADB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69345-9D08-4ABA-987B-67009A20D7A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EE21-0152-4B75-8601-268616A00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2C96-0496-492E-B60B-C726929D30A0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77DC-DE5E-49D2-BF2E-B8FFBE24D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AECC-EB84-433E-902C-94FF052AA57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B0BD-71EB-4D2D-8467-0D446AD66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A8BDF-3078-45A2-94AF-8C63701E426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6C444-2D10-43D9-8AB8-CA81EDA37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A9451-CD1A-4A1A-B913-47AFF49200CD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1509-963D-4E79-807C-08B81B5E9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B8175D-B9C1-47A7-A950-9FAD2752BEC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24A59A-414C-4D81-80F4-1FBB49193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763688" y="1124744"/>
            <a:ext cx="583264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InflateTop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tt-RU" sz="4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Л</a:t>
            </a:r>
            <a:r>
              <a:rPr lang="tt-RU" sz="3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ӘБИБӘ </a:t>
            </a:r>
            <a:r>
              <a:rPr lang="tt-RU" sz="4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</a:t>
            </a:r>
            <a:r>
              <a:rPr lang="tt-RU" sz="3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ХСАНОВАНЫҢ </a:t>
            </a:r>
          </a:p>
          <a:p>
            <a:pPr algn="ctr">
              <a:lnSpc>
                <a:spcPct val="150000"/>
              </a:lnSpc>
            </a:pPr>
            <a:r>
              <a:rPr lang="tt-RU" sz="3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“</a:t>
            </a:r>
            <a:r>
              <a:rPr lang="tt-RU" sz="4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10</a:t>
            </a:r>
            <a:r>
              <a:rPr lang="tt-RU" sz="3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СУМЛЫК МАҖАРА” ХИКӘЯСЕ</a:t>
            </a:r>
            <a:endParaRPr lang="ru-RU" sz="3600" b="1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знак завершения 6"/>
          <p:cNvSpPr/>
          <p:nvPr/>
        </p:nvSpPr>
        <p:spPr>
          <a:xfrm>
            <a:off x="857224" y="857232"/>
            <a:ext cx="3429024" cy="92869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>
                <a:solidFill>
                  <a:schemeClr val="bg1"/>
                </a:solidFill>
              </a:rPr>
              <a:t>Чагыштырулар.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000628" y="857232"/>
            <a:ext cx="3286148" cy="92869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>
                <a:solidFill>
                  <a:schemeClr val="bg1"/>
                </a:solidFill>
              </a:rPr>
              <a:t>Мәкал</a:t>
            </a:r>
            <a:r>
              <a:rPr lang="ru-RU" sz="3200" b="1" dirty="0" err="1" smtClean="0">
                <a:solidFill>
                  <a:schemeClr val="bg1"/>
                </a:solidFill>
              </a:rPr>
              <a:t>ь</a:t>
            </a:r>
            <a:r>
              <a:rPr lang="tt-RU" sz="3200" b="1" dirty="0" smtClean="0">
                <a:solidFill>
                  <a:schemeClr val="bg1"/>
                </a:solidFill>
              </a:rPr>
              <a:t>ләр</a:t>
            </a:r>
            <a:r>
              <a:rPr lang="tt-RU" sz="1100" dirty="0" smtClean="0">
                <a:solidFill>
                  <a:srgbClr val="1C057F"/>
                </a:solidFill>
              </a:rPr>
              <a:t>.</a:t>
            </a:r>
            <a:endParaRPr lang="ru-RU" sz="1100" dirty="0">
              <a:solidFill>
                <a:srgbClr val="1C057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357430"/>
            <a:ext cx="3643338" cy="3429024"/>
          </a:xfrm>
          <a:prstGeom prst="roundRect">
            <a:avLst/>
          </a:prstGeom>
          <a:solidFill>
            <a:srgbClr val="9C5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t-RU" sz="2000" b="1" dirty="0" smtClean="0">
                <a:solidFill>
                  <a:schemeClr val="bg1"/>
                </a:solidFill>
              </a:rPr>
              <a:t>Футбол тубы кадәр карбыз.</a:t>
            </a:r>
          </a:p>
          <a:p>
            <a:r>
              <a:rPr lang="tt-RU" sz="2000" b="1" dirty="0" smtClean="0">
                <a:solidFill>
                  <a:schemeClr val="bg1"/>
                </a:solidFill>
              </a:rPr>
              <a:t>Җеп өзәрлек тә хәле юк.</a:t>
            </a:r>
          </a:p>
          <a:p>
            <a:r>
              <a:rPr lang="tt-RU" sz="2000" b="1" dirty="0" smtClean="0">
                <a:solidFill>
                  <a:schemeClr val="bg1"/>
                </a:solidFill>
              </a:rPr>
              <a:t>Күмәч кебек кабарган иреннәр.</a:t>
            </a:r>
          </a:p>
          <a:p>
            <a:r>
              <a:rPr lang="tt-RU" sz="2000" b="1" dirty="0" smtClean="0">
                <a:solidFill>
                  <a:schemeClr val="bg1"/>
                </a:solidFill>
              </a:rPr>
              <a:t>Бом</a:t>
            </a:r>
            <a:r>
              <a:rPr lang="ru-RU" sz="2000" b="1" dirty="0" smtClean="0">
                <a:solidFill>
                  <a:schemeClr val="bg1"/>
                </a:solidFill>
              </a:rPr>
              <a:t>ж</a:t>
            </a:r>
            <a:r>
              <a:rPr lang="tt-RU" sz="2000" b="1" dirty="0" smtClean="0">
                <a:solidFill>
                  <a:schemeClr val="bg1"/>
                </a:solidFill>
              </a:rPr>
              <a:t> кебек йөрмә.</a:t>
            </a:r>
          </a:p>
          <a:p>
            <a:r>
              <a:rPr lang="tt-RU" sz="2000" b="1" dirty="0" smtClean="0">
                <a:solidFill>
                  <a:schemeClr val="bg1"/>
                </a:solidFill>
              </a:rPr>
              <a:t>Кош баласыдай очып кайтты.</a:t>
            </a:r>
          </a:p>
          <a:p>
            <a:r>
              <a:rPr lang="tt-RU" sz="2000" b="1" dirty="0" smtClean="0">
                <a:solidFill>
                  <a:schemeClr val="bg1"/>
                </a:solidFill>
              </a:rPr>
              <a:t>Җиргә әнисенә сыенгандай сыенды.</a:t>
            </a:r>
            <a:endParaRPr lang="tt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628" y="2285992"/>
            <a:ext cx="3357586" cy="3429024"/>
          </a:xfrm>
          <a:prstGeom prst="roundRect">
            <a:avLst/>
          </a:prstGeom>
          <a:solidFill>
            <a:srgbClr val="9C5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t-RU" sz="2000" b="1" dirty="0" smtClean="0">
                <a:solidFill>
                  <a:schemeClr val="bg1"/>
                </a:solidFill>
              </a:rPr>
              <a:t>Тән газабы басылыр, җан газабы басылмас.</a:t>
            </a:r>
          </a:p>
          <a:p>
            <a:r>
              <a:rPr lang="tt-RU" sz="2000" b="1" dirty="0" smtClean="0">
                <a:solidFill>
                  <a:schemeClr val="bg1"/>
                </a:solidFill>
              </a:rPr>
              <a:t>Акча бүген бар, иртәгә юк.</a:t>
            </a:r>
          </a:p>
          <a:p>
            <a:r>
              <a:rPr lang="tt-RU" sz="2000" b="1" dirty="0" smtClean="0">
                <a:solidFill>
                  <a:schemeClr val="bg1"/>
                </a:solidFill>
              </a:rPr>
              <a:t>Тормышта ялчы булып түгел, хуҗа булып яшә.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tt-RU" sz="2000" b="1" dirty="0" smtClean="0">
                <a:solidFill>
                  <a:schemeClr val="bg1"/>
                </a:solidFill>
              </a:rPr>
              <a:t>Акча  була да бетә, ә белемең гомерлек.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9" grpId="0" build="p" animBg="1"/>
      <p:bldP spid="1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>
            <a:spLocks noGrp="1" noChangeArrowheads="1"/>
          </p:cNvSpPr>
          <p:nvPr>
            <p:ph idx="1"/>
          </p:nvPr>
        </p:nvSpPr>
        <p:spPr>
          <a:xfrm>
            <a:off x="755576" y="476672"/>
            <a:ext cx="7758113" cy="1175706"/>
          </a:xfrm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tt-RU" b="1" dirty="0" smtClean="0"/>
              <a:t> </a:t>
            </a:r>
            <a:r>
              <a:rPr lang="tt-RU" b="1" i="1" dirty="0" smtClean="0">
                <a:solidFill>
                  <a:srgbClr val="C00000"/>
                </a:solidFill>
              </a:rPr>
              <a:t>Тормышта ялчы булып түгел,</a:t>
            </a:r>
          </a:p>
          <a:p>
            <a:pPr eaLnBrk="1" hangingPunct="1">
              <a:buNone/>
            </a:pPr>
            <a:r>
              <a:rPr lang="tt-RU" b="1" i="1" dirty="0" smtClean="0">
                <a:solidFill>
                  <a:srgbClr val="C00000"/>
                </a:solidFill>
              </a:rPr>
              <a:t>                     хуҗа булып яшәргә кирәк.</a:t>
            </a:r>
            <a:endParaRPr lang="ru-RU" b="1" i="1" dirty="0" smtClean="0">
              <a:solidFill>
                <a:srgbClr val="C00000"/>
              </a:solidFill>
            </a:endParaRP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500188" y="128587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 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5004048" y="1700808"/>
            <a:ext cx="2736304" cy="1188712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/>
              <a:t>Ялчы</a:t>
            </a:r>
            <a:endParaRPr lang="ru-RU" sz="3200" b="1" dirty="0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1115616" y="1772816"/>
            <a:ext cx="2664296" cy="1116704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>
                <a:solidFill>
                  <a:schemeClr val="bg1"/>
                </a:solidFill>
                <a:latin typeface="+mj-lt"/>
              </a:rPr>
              <a:t>Хуҗа</a:t>
            </a:r>
            <a:endParaRPr lang="ru-RU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1640" y="3140968"/>
            <a:ext cx="2088232" cy="2016224"/>
          </a:xfrm>
          <a:prstGeom prst="roundRect">
            <a:avLst/>
          </a:prstGeom>
          <a:solidFill>
            <a:srgbClr val="9C5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/>
              <a:t>Үз эше, һөнәре бар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096" y="3068960"/>
            <a:ext cx="2066528" cy="2066528"/>
          </a:xfrm>
          <a:prstGeom prst="roundRect">
            <a:avLst/>
          </a:prstGeom>
          <a:solidFill>
            <a:srgbClr val="9C5B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3200" b="1" dirty="0" smtClean="0"/>
              <a:t>Тамак туйдыру өчен эшли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8" grpId="0" build="p" animBg="1"/>
      <p:bldP spid="9" grpId="0" build="p" animBg="1"/>
      <p:bldP spid="11" grpId="0" build="p" animBg="1"/>
      <p:bldP spid="1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500188" y="128587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 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43608" y="908720"/>
            <a:ext cx="7056784" cy="1944216"/>
          </a:xfrm>
          <a:prstGeom prst="ellipse">
            <a:avLst/>
          </a:prstGeom>
          <a:solidFill>
            <a:srgbClr val="9C5BCD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t-RU" sz="5400" b="1" dirty="0" smtClean="0"/>
          </a:p>
          <a:p>
            <a:pPr algn="ctr">
              <a:buNone/>
            </a:pPr>
            <a:r>
              <a:rPr lang="tt-RU" sz="4800" b="1" dirty="0" smtClean="0"/>
              <a:t>Надирның ялгыш фикере</a:t>
            </a:r>
          </a:p>
          <a:p>
            <a:pPr algn="ctr"/>
            <a:endParaRPr lang="ru-RU" sz="54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11960" y="2996952"/>
            <a:ext cx="928694" cy="97840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2411760" y="4221088"/>
            <a:ext cx="4572032" cy="1216152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1C057F"/>
                </a:solidFill>
              </a:rPr>
              <a:t>Б</a:t>
            </a:r>
            <a:r>
              <a:rPr lang="tt-RU" sz="4800" b="1" dirty="0" smtClean="0">
                <a:solidFill>
                  <a:srgbClr val="1C057F"/>
                </a:solidFill>
              </a:rPr>
              <a:t>ә</a:t>
            </a:r>
            <a:r>
              <a:rPr lang="ru-RU" sz="4800" b="1" dirty="0" err="1" smtClean="0">
                <a:solidFill>
                  <a:srgbClr val="1C057F"/>
                </a:solidFill>
              </a:rPr>
              <a:t>хет</a:t>
            </a:r>
            <a:r>
              <a:rPr lang="ru-RU" sz="4800" b="1" dirty="0" smtClean="0">
                <a:solidFill>
                  <a:srgbClr val="1C057F"/>
                </a:solidFill>
              </a:rPr>
              <a:t> </a:t>
            </a:r>
            <a:r>
              <a:rPr lang="ru-RU" sz="4800" b="1" dirty="0" err="1" smtClean="0">
                <a:solidFill>
                  <a:srgbClr val="1C057F"/>
                </a:solidFill>
              </a:rPr>
              <a:t>акчада</a:t>
            </a:r>
            <a:endParaRPr lang="ru-RU" sz="4800" b="1" dirty="0">
              <a:solidFill>
                <a:srgbClr val="1C05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4233639"/>
          </a:xfrm>
        </p:spPr>
        <p:txBody>
          <a:bodyPr/>
          <a:lstStyle/>
          <a:p>
            <a:pPr eaLnBrk="1" hangingPunct="1">
              <a:buClr>
                <a:srgbClr val="9C5BCD"/>
              </a:buClr>
              <a:buNone/>
            </a:pPr>
            <a:endParaRPr lang="tt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Clr>
                <a:srgbClr val="9C5BCD"/>
              </a:buClr>
              <a:buNone/>
            </a:pPr>
            <a:r>
              <a:rPr lang="tt-RU" sz="4000" b="1" i="1" dirty="0" smtClean="0">
                <a:solidFill>
                  <a:srgbClr val="1C057F"/>
                </a:solidFill>
              </a:rPr>
              <a:t>Акча    –     бер көнлек, </a:t>
            </a:r>
          </a:p>
          <a:p>
            <a:pPr eaLnBrk="1" hangingPunct="1">
              <a:buClr>
                <a:srgbClr val="9C5BCD"/>
              </a:buClr>
              <a:buNone/>
            </a:pPr>
            <a:r>
              <a:rPr lang="tt-RU" sz="4000" b="1" i="1" dirty="0" smtClean="0">
                <a:solidFill>
                  <a:srgbClr val="1C057F"/>
                </a:solidFill>
              </a:rPr>
              <a:t>     белем, һөнәр   –  гомерлек.           </a:t>
            </a:r>
          </a:p>
          <a:p>
            <a:pPr eaLnBrk="1" hangingPunct="1">
              <a:buClr>
                <a:srgbClr val="9C5BCD"/>
              </a:buClr>
              <a:buNone/>
            </a:pPr>
            <a:r>
              <a:rPr lang="tt-RU" sz="3600" b="1" i="1" dirty="0" smtClean="0">
                <a:solidFill>
                  <a:srgbClr val="1C057F"/>
                </a:solidFill>
              </a:rPr>
              <a:t>                      </a:t>
            </a:r>
          </a:p>
          <a:p>
            <a:pPr eaLnBrk="1" hangingPunct="1">
              <a:buClr>
                <a:srgbClr val="9C5BCD"/>
              </a:buClr>
              <a:buNone/>
            </a:pPr>
            <a:r>
              <a:rPr lang="tt-RU" b="1" i="1" dirty="0" smtClean="0">
                <a:solidFill>
                  <a:srgbClr val="1C057F"/>
                </a:solidFill>
              </a:rPr>
              <a:t>                                  Татар халык мәкале.</a:t>
            </a:r>
            <a:endParaRPr lang="ru-RU" b="1" i="1" dirty="0" smtClean="0">
              <a:solidFill>
                <a:srgbClr val="1C057F"/>
              </a:solidFill>
            </a:endParaRPr>
          </a:p>
        </p:txBody>
      </p:sp>
      <p:pic>
        <p:nvPicPr>
          <p:cNvPr id="3076" name="Рисунок 3" descr="f0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857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4" descr="f0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286750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5" descr="f0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25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6" descr="f0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>
            <a:spLocks noGrp="1" noChangeArrowheads="1"/>
          </p:cNvSpPr>
          <p:nvPr>
            <p:ph idx="1"/>
          </p:nvPr>
        </p:nvSpPr>
        <p:spPr>
          <a:xfrm>
            <a:off x="683568" y="1196752"/>
            <a:ext cx="7758113" cy="4078681"/>
          </a:xfrm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None/>
            </a:pPr>
            <a:r>
              <a:rPr lang="tt-RU" sz="4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tt-RU" sz="4000" b="1" cap="all" dirty="0" smtClean="0">
                <a:ln/>
                <a:solidFill>
                  <a:srgbClr val="1C057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Өй эше:</a:t>
            </a:r>
            <a:r>
              <a:rPr lang="tt-RU" sz="4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tt-RU" sz="4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tt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</a:t>
            </a:r>
            <a:r>
              <a:rPr lang="tt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Уку, белем алу турында 10 мәкал</a:t>
            </a:r>
            <a:r>
              <a:rPr lang="ru-RU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b="1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ru-RU" b="1" dirty="0" err="1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Хик</a:t>
            </a:r>
            <a:r>
              <a:rPr lang="tt-RU" b="1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әянең эчтәлеген сөйләргә.</a:t>
            </a:r>
            <a:r>
              <a:rPr lang="tt-RU" dirty="0" smtClean="0">
                <a:ln w="1905">
                  <a:solidFill>
                    <a:srgbClr val="3BC566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tt-RU" dirty="0" smtClean="0">
                <a:ln w="1905">
                  <a:solidFill>
                    <a:srgbClr val="3BC566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ru-RU" b="1" i="1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Малайлар</a:t>
            </a:r>
            <a:r>
              <a:rPr lang="ru-RU" b="1" i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i="1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үсеп җиткәннәр…</a:t>
            </a:r>
            <a:r>
              <a:rPr lang="ru-RU" b="1" i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</a:t>
            </a:r>
            <a:r>
              <a:rPr lang="ru-RU" b="1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Хикәяне дәвам итәргә.</a:t>
            </a:r>
            <a:endParaRPr lang="ru-RU" b="1" dirty="0" smtClean="0"/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500188" y="128587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 </a:t>
            </a:r>
            <a:endParaRPr lang="ru-RU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>
            <a:spLocks noGrp="1" noChangeArrowheads="1"/>
          </p:cNvSpPr>
          <p:nvPr>
            <p:ph idx="1"/>
          </p:nvPr>
        </p:nvSpPr>
        <p:spPr>
          <a:xfrm>
            <a:off x="714375" y="1628800"/>
            <a:ext cx="7758113" cy="3637919"/>
          </a:xfrm>
        </p:spPr>
        <p:txBody>
          <a:bodyPr wrap="square">
            <a:spAutoFit/>
          </a:bodyPr>
          <a:lstStyle/>
          <a:p>
            <a:pPr algn="ctr" eaLnBrk="1" hangingPunct="1">
              <a:buNone/>
            </a:pPr>
            <a:r>
              <a:rPr lang="ru-RU" sz="3600" b="1" dirty="0" err="1" smtClean="0">
                <a:solidFill>
                  <a:srgbClr val="C00000"/>
                </a:solidFill>
              </a:rPr>
              <a:t>Дәресемдә катнашкан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барчагызга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да </a:t>
            </a:r>
            <a:r>
              <a:rPr lang="ru-RU" sz="3600" b="1" dirty="0" err="1" smtClean="0">
                <a:solidFill>
                  <a:srgbClr val="C00000"/>
                </a:solidFill>
              </a:rPr>
              <a:t>бик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зур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рәхмәт</a:t>
            </a:r>
            <a:r>
              <a:rPr lang="ru-RU" sz="3600" b="1" dirty="0" smtClean="0">
                <a:solidFill>
                  <a:srgbClr val="C00000"/>
                </a:solidFill>
              </a:rPr>
              <a:t>!</a:t>
            </a:r>
          </a:p>
          <a:p>
            <a:pPr algn="ctr" eaLnBrk="1" hangingPunct="1">
              <a:buNone/>
            </a:pPr>
            <a:r>
              <a:rPr lang="ru-RU" sz="3600" b="1" i="1" dirty="0" err="1" smtClean="0">
                <a:solidFill>
                  <a:srgbClr val="1C057F"/>
                </a:solidFill>
              </a:rPr>
              <a:t>Әйдәгез, бер-беребезгә чын</a:t>
            </a:r>
            <a:r>
              <a:rPr lang="ru-RU" sz="3600" b="1" i="1" dirty="0" smtClean="0">
                <a:solidFill>
                  <a:srgbClr val="1C057F"/>
                </a:solidFill>
              </a:rPr>
              <a:t> </a:t>
            </a:r>
            <a:r>
              <a:rPr lang="ru-RU" sz="3600" b="1" i="1" dirty="0" err="1" smtClean="0">
                <a:solidFill>
                  <a:srgbClr val="1C057F"/>
                </a:solidFill>
              </a:rPr>
              <a:t>күңелдән елмаешыйк</a:t>
            </a:r>
            <a:r>
              <a:rPr lang="ru-RU" sz="3600" b="1" i="1" dirty="0" smtClean="0">
                <a:solidFill>
                  <a:srgbClr val="1C057F"/>
                </a:solidFill>
              </a:rPr>
              <a:t> та, </a:t>
            </a:r>
            <a:r>
              <a:rPr lang="ru-RU" sz="3600" b="1" i="1" dirty="0" err="1" smtClean="0">
                <a:solidFill>
                  <a:srgbClr val="1C057F"/>
                </a:solidFill>
              </a:rPr>
              <a:t>хәерле көн </a:t>
            </a:r>
            <a:r>
              <a:rPr lang="ru-RU" sz="3600" b="1" i="1" dirty="0" smtClean="0">
                <a:solidFill>
                  <a:srgbClr val="1C057F"/>
                </a:solidFill>
              </a:rPr>
              <a:t>телик. </a:t>
            </a:r>
            <a:r>
              <a:rPr lang="ru-RU" sz="3600" b="1" i="1" dirty="0" err="1" smtClean="0">
                <a:solidFill>
                  <a:srgbClr val="1C057F"/>
                </a:solidFill>
              </a:rPr>
              <a:t>Уңышлар һәм сәламәтлек Сезгә!</a:t>
            </a:r>
            <a:endParaRPr lang="ru-RU" sz="3600" b="1" i="1" dirty="0" smtClean="0">
              <a:solidFill>
                <a:srgbClr val="1C057F"/>
              </a:solidFill>
            </a:endParaRP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500188" y="128587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 </a:t>
            </a:r>
            <a:endParaRPr lang="ru-RU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4233639"/>
          </a:xfrm>
        </p:spPr>
        <p:txBody>
          <a:bodyPr/>
          <a:lstStyle/>
          <a:p>
            <a:pPr eaLnBrk="1" hangingPunct="1">
              <a:buClr>
                <a:srgbClr val="9C5BCD"/>
              </a:buClr>
              <a:buNone/>
            </a:pPr>
            <a:endParaRPr lang="tt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>
              <a:buClr>
                <a:srgbClr val="9C5BCD"/>
              </a:buClr>
              <a:buNone/>
            </a:pPr>
            <a:r>
              <a:rPr lang="tt-RU" sz="4000" b="1" i="1" dirty="0" smtClean="0">
                <a:solidFill>
                  <a:srgbClr val="1C057F"/>
                </a:solidFill>
              </a:rPr>
              <a:t>Акча    –     бер көнлек, </a:t>
            </a:r>
          </a:p>
          <a:p>
            <a:pPr eaLnBrk="1" hangingPunct="1">
              <a:buClr>
                <a:srgbClr val="9C5BCD"/>
              </a:buClr>
              <a:buNone/>
            </a:pPr>
            <a:r>
              <a:rPr lang="tt-RU" sz="4000" b="1" i="1" dirty="0" smtClean="0">
                <a:solidFill>
                  <a:srgbClr val="1C057F"/>
                </a:solidFill>
              </a:rPr>
              <a:t>     белем, һөнәр   –  гомерлек.           </a:t>
            </a:r>
          </a:p>
          <a:p>
            <a:pPr eaLnBrk="1" hangingPunct="1">
              <a:buClr>
                <a:srgbClr val="9C5BCD"/>
              </a:buClr>
              <a:buNone/>
            </a:pPr>
            <a:r>
              <a:rPr lang="tt-RU" sz="3600" b="1" i="1" dirty="0" smtClean="0">
                <a:solidFill>
                  <a:srgbClr val="1C057F"/>
                </a:solidFill>
              </a:rPr>
              <a:t>                      </a:t>
            </a:r>
          </a:p>
          <a:p>
            <a:pPr eaLnBrk="1" hangingPunct="1">
              <a:buClr>
                <a:srgbClr val="9C5BCD"/>
              </a:buClr>
              <a:buNone/>
            </a:pPr>
            <a:r>
              <a:rPr lang="tt-RU" b="1" i="1" dirty="0" smtClean="0">
                <a:solidFill>
                  <a:srgbClr val="1C057F"/>
                </a:solidFill>
              </a:rPr>
              <a:t>                                  Татар халык мәкале.</a:t>
            </a:r>
            <a:endParaRPr lang="ru-RU" b="1" i="1" dirty="0" smtClean="0">
              <a:solidFill>
                <a:srgbClr val="1C057F"/>
              </a:solidFill>
            </a:endParaRPr>
          </a:p>
        </p:txBody>
      </p:sp>
      <p:pic>
        <p:nvPicPr>
          <p:cNvPr id="3076" name="Рисунок 3" descr="f0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857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4" descr="f0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286750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5" descr="f0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25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6" descr="f02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656184"/>
          </a:xfrm>
        </p:spPr>
        <p:txBody>
          <a:bodyPr/>
          <a:lstStyle/>
          <a:p>
            <a:r>
              <a:rPr lang="tt-RU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057F"/>
                </a:solidFill>
              </a:rPr>
              <a:t>“Ун сумлык маҗара”</a:t>
            </a:r>
            <a:br>
              <a:rPr lang="tt-RU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057F"/>
                </a:solidFill>
              </a:rPr>
            </a:br>
            <a:r>
              <a:rPr lang="tt-RU" sz="6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C057F"/>
                </a:solidFill>
              </a:rPr>
              <a:t>хикәясендә</a:t>
            </a:r>
            <a:endParaRPr lang="ru-RU" sz="6000" b="1" i="1" dirty="0">
              <a:solidFill>
                <a:srgbClr val="1C057F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851920" y="2204864"/>
            <a:ext cx="1857388" cy="978408"/>
          </a:xfrm>
          <a:prstGeom prst="downArrow">
            <a:avLst/>
          </a:prstGeom>
          <a:solidFill>
            <a:srgbClr val="9C5BCD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83568" y="3284984"/>
            <a:ext cx="7858180" cy="2857520"/>
          </a:xfrm>
          <a:prstGeom prst="ellipse">
            <a:avLst/>
          </a:prstGeom>
          <a:solidFill>
            <a:srgbClr val="7030A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t-RU" sz="5400" b="1" dirty="0" smtClean="0"/>
          </a:p>
          <a:p>
            <a:pPr algn="ctr"/>
            <a:r>
              <a:rPr lang="tt-RU" sz="5400" b="1" dirty="0" smtClean="0"/>
              <a:t>Надирның ялгыш фикере?</a:t>
            </a:r>
          </a:p>
          <a:p>
            <a:pPr algn="ctr"/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124744"/>
            <a:ext cx="69847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t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ЛӘБИБӘ ИХСАНОВАНЫҢ </a:t>
            </a:r>
            <a:endParaRPr lang="tt-RU" sz="3200" b="1" i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tt-RU" sz="3200" b="1" i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tt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“10 СУМЛЫК МАҖАРА” </a:t>
            </a:r>
            <a:r>
              <a:rPr lang="tt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ХИКӘЯСЕНӘ</a:t>
            </a:r>
          </a:p>
          <a:p>
            <a:pPr algn="ctr">
              <a:lnSpc>
                <a:spcPct val="150000"/>
              </a:lnSpc>
            </a:pPr>
            <a:endParaRPr lang="tt-RU" sz="3200" b="1" i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tt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АНАЛИЗ.</a:t>
            </a:r>
          </a:p>
          <a:p>
            <a:pPr algn="ctr">
              <a:lnSpc>
                <a:spcPct val="150000"/>
              </a:lnSpc>
            </a:pPr>
            <a:endParaRPr lang="tt-RU" sz="32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tt-RU" sz="32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32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2339752" y="764704"/>
            <a:ext cx="43679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t-RU" sz="3600" b="1" i="1" dirty="0" smtClean="0">
                <a:solidFill>
                  <a:srgbClr val="1C057F"/>
                </a:solidFill>
                <a:latin typeface="Times New Roman" pitchFamily="18" charset="0"/>
                <a:cs typeface="Times New Roman" pitchFamily="18" charset="0"/>
              </a:rPr>
              <a:t>Әсәрнең сю</a:t>
            </a:r>
            <a:r>
              <a:rPr lang="ru-RU" sz="3600" b="1" i="1" dirty="0" smtClean="0">
                <a:solidFill>
                  <a:srgbClr val="1C057F"/>
                </a:solidFill>
                <a:latin typeface="Times New Roman" pitchFamily="18" charset="0"/>
                <a:cs typeface="Times New Roman" pitchFamily="18" charset="0"/>
              </a:rPr>
              <a:t>жете</a:t>
            </a:r>
            <a:r>
              <a:rPr lang="ru-RU" sz="1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Calibri" pitchFamily="34" charset="0"/>
            </a:endParaRPr>
          </a:p>
        </p:txBody>
      </p:sp>
      <p:pic>
        <p:nvPicPr>
          <p:cNvPr id="17" name="Picture 2" descr="C:\Users\1\Desktop\арбу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899592" y="1484784"/>
            <a:ext cx="1584176" cy="1188133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771800" y="1484784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t-RU" sz="2400" b="1" dirty="0" smtClean="0">
                <a:solidFill>
                  <a:srgbClr val="1C057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Надир һәм берничә малай, акча эшләү нияте белән, карбыз бушаталар.</a:t>
            </a:r>
            <a:endParaRPr lang="tt-RU" sz="2400" b="1" dirty="0" smtClean="0">
              <a:solidFill>
                <a:srgbClr val="1C057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4" descr="C:\Users\1\Desktop\серьги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564904"/>
            <a:ext cx="2088232" cy="1656184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19672" y="2852936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t-RU" sz="2400" b="1" dirty="0" smtClean="0">
                <a:solidFill>
                  <a:srgbClr val="1C057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Әнисе алкаларын салып, кулъяулыкка төрде дә каядыр чыгып китте.</a:t>
            </a:r>
            <a:endParaRPr lang="tt-RU" sz="1600" dirty="0" smtClean="0">
              <a:solidFill>
                <a:srgbClr val="1C05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5" name="Picture 6" descr="C:\Users\1\Desktop\деньг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437112"/>
            <a:ext cx="2664296" cy="1368152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3923928" y="4581128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t-RU" sz="2400" b="1" smtClean="0">
                <a:solidFill>
                  <a:srgbClr val="1C057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Надир, </a:t>
            </a:r>
            <a:r>
              <a:rPr lang="tt-RU" sz="2400" b="1" dirty="0" smtClean="0">
                <a:solidFill>
                  <a:srgbClr val="1C057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җеп өзәрлек хәле калмаса да, кесәсенә акча кергәч елмаеп җибәрде.</a:t>
            </a:r>
            <a:endParaRPr lang="tt-RU" sz="1600" dirty="0" smtClean="0">
              <a:solidFill>
                <a:srgbClr val="1C057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2" grpId="0" build="p"/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500188" y="128587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 </a:t>
            </a:r>
            <a:endParaRPr lang="ru-RU" sz="1600" b="1" dirty="0">
              <a:latin typeface="Calibri" pitchFamily="34" charset="0"/>
            </a:endParaRPr>
          </a:p>
        </p:txBody>
      </p:sp>
      <p:pic>
        <p:nvPicPr>
          <p:cNvPr id="4" name="Picture 1" descr="C:\Users\1\Desktop\дра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1512168" cy="14633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08104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3068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46531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8367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t-RU" sz="2400" b="1" dirty="0" smtClean="0">
                <a:solidFill>
                  <a:srgbClr val="1C057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Сөенеп кайтып барганда, 2 малай, акчасын алу өчен, аны кыйныйлар.</a:t>
            </a:r>
            <a:endParaRPr lang="tt-RU" sz="2400" dirty="0" smtClean="0">
              <a:solidFill>
                <a:srgbClr val="1C057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 descr="C:\Users\1\Desktop\дружб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276872"/>
            <a:ext cx="2143125" cy="142875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475656" y="25649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t-RU" sz="2400" b="1" dirty="0" smtClean="0">
                <a:solidFill>
                  <a:srgbClr val="1C057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Малайның бәхетенә Азат очрый, аны коткара.</a:t>
            </a:r>
            <a:endParaRPr lang="tt-RU" sz="1600" dirty="0" smtClean="0">
              <a:solidFill>
                <a:srgbClr val="1C057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5" descr="C:\Users\1\Desktop\ана бал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221088"/>
            <a:ext cx="1902923" cy="170713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491880" y="465313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t-RU" sz="2400" b="1" dirty="0" smtClean="0">
                <a:solidFill>
                  <a:srgbClr val="1C057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Әнисе акчага шатланмый, аңа укырга кирәклеген әйтә</a:t>
            </a:r>
            <a:endParaRPr lang="ru-RU" sz="2400" dirty="0">
              <a:solidFill>
                <a:srgbClr val="1C05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5286412" cy="461865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>
            <a:spLocks noGrp="1" noChangeArrowheads="1"/>
          </p:cNvSpPr>
          <p:nvPr>
            <p:ph idx="1"/>
          </p:nvPr>
        </p:nvSpPr>
        <p:spPr>
          <a:xfrm>
            <a:off x="1403648" y="692696"/>
            <a:ext cx="6480720" cy="707886"/>
          </a:xfr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tt-RU" sz="4000" b="1" i="1" dirty="0" smtClean="0">
                <a:ln w="10541" cmpd="sng">
                  <a:solidFill>
                    <a:srgbClr val="990033"/>
                  </a:solidFill>
                  <a:prstDash val="solid"/>
                </a:ln>
                <a:solidFill>
                  <a:srgbClr val="C00000"/>
                </a:solidFill>
              </a:rPr>
              <a:t>Хикәядә бирелгән образлар</a:t>
            </a:r>
            <a:endParaRPr lang="ru-RU" sz="4000" b="1" i="1" dirty="0" smtClean="0">
              <a:solidFill>
                <a:srgbClr val="C00000"/>
              </a:solidFill>
            </a:endParaRP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500188" y="128587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 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15816" y="1340768"/>
            <a:ext cx="3157522" cy="1148138"/>
          </a:xfrm>
          <a:prstGeom prst="ellipse">
            <a:avLst/>
          </a:prstGeom>
          <a:solidFill>
            <a:schemeClr val="accent2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b="1" dirty="0" smtClean="0">
                <a:solidFill>
                  <a:srgbClr val="1C057F"/>
                </a:solidFill>
              </a:rPr>
              <a:t>Надир</a:t>
            </a:r>
            <a:endParaRPr lang="ru-RU" sz="4000" b="1" dirty="0">
              <a:solidFill>
                <a:srgbClr val="1C057F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19729112">
            <a:off x="893478" y="2549708"/>
            <a:ext cx="2836864" cy="119094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b="1" dirty="0" smtClean="0">
                <a:solidFill>
                  <a:srgbClr val="1C057F"/>
                </a:solidFill>
              </a:rPr>
              <a:t>Нәфисә апа</a:t>
            </a:r>
            <a:endParaRPr lang="ru-RU" sz="4000" b="1" dirty="0">
              <a:solidFill>
                <a:srgbClr val="1C057F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19442061">
            <a:off x="5689364" y="2205057"/>
            <a:ext cx="2819698" cy="103988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b="1" dirty="0" smtClean="0">
                <a:solidFill>
                  <a:srgbClr val="1C057F"/>
                </a:solidFill>
              </a:rPr>
              <a:t>2 малай</a:t>
            </a:r>
            <a:endParaRPr lang="ru-RU" sz="4000" b="1" dirty="0">
              <a:solidFill>
                <a:srgbClr val="1C057F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329112">
            <a:off x="3454476" y="2884982"/>
            <a:ext cx="2674832" cy="108910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b="1" dirty="0" smtClean="0">
                <a:solidFill>
                  <a:srgbClr val="1C057F"/>
                </a:solidFill>
              </a:rPr>
              <a:t>Азат</a:t>
            </a:r>
            <a:endParaRPr lang="ru-RU" sz="4000" b="1" dirty="0">
              <a:solidFill>
                <a:srgbClr val="1C057F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1329112">
            <a:off x="2411361" y="4139242"/>
            <a:ext cx="2803189" cy="9285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b="1" dirty="0" smtClean="0">
                <a:solidFill>
                  <a:srgbClr val="1C057F"/>
                </a:solidFill>
              </a:rPr>
              <a:t>акча</a:t>
            </a:r>
            <a:endParaRPr lang="ru-RU" sz="4000" b="1" dirty="0">
              <a:solidFill>
                <a:srgbClr val="1C057F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19644725">
            <a:off x="5647176" y="3817848"/>
            <a:ext cx="2827933" cy="10756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b="1" dirty="0" smtClean="0">
                <a:solidFill>
                  <a:srgbClr val="1C057F"/>
                </a:solidFill>
              </a:rPr>
              <a:t>карбыз</a:t>
            </a:r>
            <a:endParaRPr lang="ru-RU" sz="4000" b="1" dirty="0">
              <a:solidFill>
                <a:srgbClr val="1C05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>
            <a:spLocks noGrp="1" noChangeArrowheads="1"/>
          </p:cNvSpPr>
          <p:nvPr>
            <p:ph idx="1"/>
          </p:nvPr>
        </p:nvSpPr>
        <p:spPr>
          <a:xfrm>
            <a:off x="755576" y="1268760"/>
            <a:ext cx="7758113" cy="1569660"/>
          </a:xfrm>
        </p:spPr>
        <p:txBody>
          <a:bodyPr>
            <a:spAutoFit/>
          </a:bodyPr>
          <a:lstStyle/>
          <a:p>
            <a:pPr eaLnBrk="1" hangingPunct="1">
              <a:buNone/>
            </a:pPr>
            <a:r>
              <a:rPr lang="tt-RU" b="1" dirty="0" smtClean="0"/>
              <a:t> </a:t>
            </a:r>
            <a:r>
              <a:rPr lang="tt-RU" b="1" dirty="0" smtClean="0">
                <a:solidFill>
                  <a:srgbClr val="C00000"/>
                </a:solidFill>
              </a:rPr>
              <a:t>Надир</a:t>
            </a:r>
            <a:r>
              <a:rPr lang="tt-RU" b="1" dirty="0" smtClean="0">
                <a:solidFill>
                  <a:srgbClr val="1C057F"/>
                </a:solidFill>
              </a:rPr>
              <a:t> – рухи яктан бай, күңеле матур,    аңа тиңнәр юк, аллаһы тәгалә тарафыннан сайлап алынган.</a:t>
            </a:r>
            <a:endParaRPr lang="ru-RU" b="1" dirty="0" smtClean="0">
              <a:solidFill>
                <a:srgbClr val="1C057F"/>
              </a:solidFill>
            </a:endParaRP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1500188" y="128587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 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212976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b="1" dirty="0" smtClean="0">
                <a:solidFill>
                  <a:srgbClr val="C00000"/>
                </a:solidFill>
                <a:latin typeface="+mn-lt"/>
              </a:rPr>
              <a:t>Нәфисә</a:t>
            </a:r>
            <a:r>
              <a:rPr lang="tt-RU" sz="3200" b="1" dirty="0" smtClean="0">
                <a:solidFill>
                  <a:srgbClr val="1C057F"/>
                </a:solidFill>
                <a:latin typeface="+mn-lt"/>
              </a:rPr>
              <a:t> – нәфис, зәвыклы,</a:t>
            </a:r>
            <a:r>
              <a:rPr lang="en-US" sz="3200" b="1" dirty="0" smtClean="0">
                <a:solidFill>
                  <a:srgbClr val="1C057F"/>
                </a:solidFill>
                <a:latin typeface="+mn-lt"/>
              </a:rPr>
              <a:t> </a:t>
            </a:r>
            <a:r>
              <a:rPr lang="tt-RU" sz="3200" b="1" dirty="0" smtClean="0">
                <a:solidFill>
                  <a:srgbClr val="1C057F"/>
                </a:solidFill>
                <a:latin typeface="+mn-lt"/>
              </a:rPr>
              <a:t>күркәм,</a:t>
            </a:r>
          </a:p>
          <a:p>
            <a:r>
              <a:rPr lang="tt-RU" sz="3200" b="1" dirty="0" smtClean="0">
                <a:solidFill>
                  <a:srgbClr val="1C057F"/>
                </a:solidFill>
                <a:latin typeface="+mn-lt"/>
              </a:rPr>
              <a:t>          намуслы,  затлы, бик матур. </a:t>
            </a:r>
            <a:r>
              <a:rPr lang="tt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4653136"/>
            <a:ext cx="5509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3200" b="1" dirty="0" smtClean="0">
                <a:solidFill>
                  <a:srgbClr val="C00000"/>
                </a:solidFill>
                <a:latin typeface="+mn-lt"/>
              </a:rPr>
              <a:t>Азат </a:t>
            </a:r>
            <a:r>
              <a:rPr lang="tt-RU" sz="3200" b="1" dirty="0" smtClean="0">
                <a:solidFill>
                  <a:srgbClr val="1C057F"/>
                </a:solidFill>
                <a:latin typeface="+mn-lt"/>
              </a:rPr>
              <a:t>– намуслы, ирекле кеше</a:t>
            </a:r>
            <a:r>
              <a:rPr lang="tt-RU" dirty="0" smtClean="0">
                <a:solidFill>
                  <a:srgbClr val="1C057F"/>
                </a:solidFill>
              </a:rPr>
              <a:t>.</a:t>
            </a:r>
            <a:endParaRPr lang="ru-RU" dirty="0">
              <a:solidFill>
                <a:srgbClr val="1C05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cvet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cveti</Template>
  <TotalTime>425</TotalTime>
  <Words>330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cveti</vt:lpstr>
      <vt:lpstr>Слайд 1</vt:lpstr>
      <vt:lpstr>Слайд 2</vt:lpstr>
      <vt:lpstr>“Ун сумлык маҗара” хикәясендә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</dc:title>
  <dc:creator>Марина</dc:creator>
  <cp:lastModifiedBy>1</cp:lastModifiedBy>
  <cp:revision>45</cp:revision>
  <dcterms:created xsi:type="dcterms:W3CDTF">2011-07-07T13:04:03Z</dcterms:created>
  <dcterms:modified xsi:type="dcterms:W3CDTF">2013-11-18T17:55:02Z</dcterms:modified>
</cp:coreProperties>
</file>