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4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75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06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80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4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6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1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92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13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6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7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4C8CE-8B5A-4250-A2DD-AED975E5AEEB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7A9F-E3D2-42B4-9A40-7DDB6D528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46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13" Type="http://schemas.openxmlformats.org/officeDocument/2006/relationships/image" Target="../media/image2.wmf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audio" Target="../media/audio4.wav"/><Relationship Id="rId11" Type="http://schemas.openxmlformats.org/officeDocument/2006/relationships/image" Target="../media/image1.wmf"/><Relationship Id="rId5" Type="http://schemas.openxmlformats.org/officeDocument/2006/relationships/audio" Target="../media/audio3.wav"/><Relationship Id="rId15" Type="http://schemas.openxmlformats.org/officeDocument/2006/relationships/image" Target="../media/image3.wmf"/><Relationship Id="rId10" Type="http://schemas.openxmlformats.org/officeDocument/2006/relationships/oleObject" Target="../embeddings/oleObject1.bin"/><Relationship Id="rId4" Type="http://schemas.openxmlformats.org/officeDocument/2006/relationships/audio" Target="../media/audio2.wav"/><Relationship Id="rId9" Type="http://schemas.openxmlformats.org/officeDocument/2006/relationships/audio" Target="../media/audio7.wav"/><Relationship Id="rId1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audio" Target="../media/audio8.wav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6.wmf"/><Relationship Id="rId4" Type="http://schemas.openxmlformats.org/officeDocument/2006/relationships/audio" Target="../media/audio4.wav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5"/>
            <a:ext cx="736605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Тренинг-пятиминутка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 речи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Имя существительное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68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060575"/>
            <a:ext cx="6400800" cy="647700"/>
          </a:xfrm>
        </p:spPr>
        <p:txBody>
          <a:bodyPr>
            <a:normAutofit fontScale="62500" lnSpcReduction="20000"/>
          </a:bodyPr>
          <a:lstStyle/>
          <a:p>
            <a:r>
              <a:rPr lang="ru-RU" sz="7000" dirty="0">
                <a:solidFill>
                  <a:schemeClr val="accent2"/>
                </a:solidFill>
              </a:rPr>
              <a:t>к</a:t>
            </a:r>
            <a:r>
              <a:rPr lang="en-GB" sz="5400" dirty="0" smtClean="0">
                <a:solidFill>
                  <a:schemeClr val="accent2"/>
                </a:solidFill>
              </a:rPr>
              <a:t>ТО</a:t>
            </a:r>
            <a:r>
              <a:rPr lang="en-GB" sz="5400" dirty="0">
                <a:solidFill>
                  <a:schemeClr val="accent2"/>
                </a:solidFill>
              </a:rPr>
              <a:t>?				</a:t>
            </a:r>
            <a:r>
              <a:rPr lang="ru-RU" sz="5400" dirty="0" smtClean="0">
                <a:solidFill>
                  <a:schemeClr val="accent2"/>
                </a:solidFill>
              </a:rPr>
              <a:t>что</a:t>
            </a:r>
            <a:r>
              <a:rPr lang="en-GB" sz="5400" dirty="0" smtClean="0">
                <a:solidFill>
                  <a:schemeClr val="accent2"/>
                </a:solidFill>
              </a:rPr>
              <a:t>?</a:t>
            </a:r>
            <a:endParaRPr lang="en-GB" sz="5400" dirty="0">
              <a:solidFill>
                <a:schemeClr val="accent2"/>
              </a:solidFill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691680" y="3716338"/>
            <a:ext cx="22484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solidFill>
                  <a:schemeClr val="tx1"/>
                </a:solidFill>
              </a:rPr>
              <a:t>зайчик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250825" y="4508500"/>
          <a:ext cx="35052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lip" r:id="rId10" imgW="4539600" imgH="3497040" progId="MS_ClipArt_Gallery.2">
                  <p:embed/>
                </p:oleObj>
              </mc:Choice>
              <mc:Fallback>
                <p:oleObj name="Clip" r:id="rId10" imgW="4539600" imgH="34970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508500"/>
                        <a:ext cx="3505200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827088" y="4437063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люди</a:t>
            </a:r>
            <a:endParaRPr lang="en-GB" sz="2400">
              <a:solidFill>
                <a:schemeClr val="tx1"/>
              </a:solidFill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5148263" y="3789363"/>
          <a:ext cx="37449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" r:id="rId12" imgW="6544800" imgH="1706400" progId="MS_ClipArt_Gallery.2">
                  <p:embed/>
                </p:oleObj>
              </mc:Choice>
              <mc:Fallback>
                <p:oleObj name="Clip" r:id="rId12" imgW="6544800" imgH="17064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789363"/>
                        <a:ext cx="3744912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364163" y="4365625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err="1" smtClean="0">
                <a:solidFill>
                  <a:schemeClr val="tx1"/>
                </a:solidFill>
              </a:rPr>
              <a:t>автомоб</a:t>
            </a:r>
            <a:r>
              <a:rPr lang="ru-RU" sz="3200" dirty="0" smtClean="0">
                <a:solidFill>
                  <a:schemeClr val="tx1"/>
                </a:solidFill>
              </a:rPr>
              <a:t>и</a:t>
            </a:r>
            <a:r>
              <a:rPr lang="en-GB" sz="3200" dirty="0" err="1" smtClean="0">
                <a:solidFill>
                  <a:schemeClr val="tx1"/>
                </a:solidFill>
              </a:rPr>
              <a:t>ль</a:t>
            </a:r>
            <a:endParaRPr lang="en-GB" sz="2400" dirty="0">
              <a:solidFill>
                <a:schemeClr val="tx1"/>
              </a:solidFill>
            </a:endParaRPr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7667625" y="5013325"/>
          <a:ext cx="126365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" r:id="rId14" imgW="3467160" imgH="5018040" progId="MS_ClipArt_Gallery.2">
                  <p:embed/>
                </p:oleObj>
              </mc:Choice>
              <mc:Fallback>
                <p:oleObj name="Clip" r:id="rId14" imgW="3467160" imgH="50180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5013325"/>
                        <a:ext cx="126365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6011863" y="6021388"/>
            <a:ext cx="182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chemeClr val="tx1"/>
                </a:solidFill>
              </a:rPr>
              <a:t>ро</a:t>
            </a:r>
            <a:r>
              <a:rPr lang="ru-RU" dirty="0" smtClean="0">
                <a:solidFill>
                  <a:schemeClr val="tx1"/>
                </a:solidFill>
              </a:rPr>
              <a:t>з</a:t>
            </a:r>
            <a:r>
              <a:rPr lang="en-GB" dirty="0" smtClean="0">
                <a:solidFill>
                  <a:schemeClr val="tx1"/>
                </a:solidFill>
              </a:rPr>
              <a:t>а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3194" name="WordArt 10"/>
          <p:cNvSpPr>
            <a:spLocks noChangeArrowheads="1" noChangeShapeType="1" noTextEdit="1"/>
          </p:cNvSpPr>
          <p:nvPr/>
        </p:nvSpPr>
        <p:spPr bwMode="auto">
          <a:xfrm>
            <a:off x="1981200" y="260350"/>
            <a:ext cx="5181600" cy="806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4716463" y="2276475"/>
            <a:ext cx="287337" cy="45815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31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49796"/>
              </p:ext>
            </p:extLst>
          </p:nvPr>
        </p:nvGraphicFramePr>
        <p:xfrm>
          <a:off x="2843312" y="2992437"/>
          <a:ext cx="1728787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" r:id="rId16" imgW="4304880" imgH="3420720" progId="MS_ClipArt_Gallery.2">
                  <p:embed/>
                </p:oleObj>
              </mc:Choice>
              <mc:Fallback>
                <p:oleObj name="Clip" r:id="rId16" imgW="4304880" imgH="34207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312" y="2992437"/>
                        <a:ext cx="1728787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7" name="WordArt 13"/>
          <p:cNvSpPr>
            <a:spLocks noChangeArrowheads="1" noChangeShapeType="1" noTextEdit="1"/>
          </p:cNvSpPr>
          <p:nvPr/>
        </p:nvSpPr>
        <p:spPr bwMode="auto">
          <a:xfrm>
            <a:off x="250825" y="2781300"/>
            <a:ext cx="424815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93198" name="WordArt 14"/>
          <p:cNvSpPr>
            <a:spLocks noChangeArrowheads="1" noChangeShapeType="1" noTextEdit="1"/>
          </p:cNvSpPr>
          <p:nvPr/>
        </p:nvSpPr>
        <p:spPr bwMode="auto">
          <a:xfrm>
            <a:off x="5148263" y="2781300"/>
            <a:ext cx="3744912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688975" y="1125538"/>
            <a:ext cx="7620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FF"/>
                </a:solidFill>
              </a:rPr>
              <a:t> - </a:t>
            </a:r>
            <a:r>
              <a:rPr lang="ru-RU" sz="3200" b="1" dirty="0" smtClean="0">
                <a:solidFill>
                  <a:srgbClr val="0000FF"/>
                </a:solidFill>
              </a:rPr>
              <a:t>это </a:t>
            </a:r>
            <a:r>
              <a:rPr lang="uk-UA" sz="3200" b="1" dirty="0" err="1" smtClean="0">
                <a:solidFill>
                  <a:srgbClr val="0000FF"/>
                </a:solidFill>
              </a:rPr>
              <a:t>часть</a:t>
            </a:r>
            <a:r>
              <a:rPr lang="uk-UA" sz="3200" b="1" dirty="0" smtClean="0">
                <a:solidFill>
                  <a:srgbClr val="0000FF"/>
                </a:solidFill>
              </a:rPr>
              <a:t> речи</a:t>
            </a:r>
            <a:r>
              <a:rPr lang="ru-RU" sz="3200" b="1" dirty="0">
                <a:solidFill>
                  <a:srgbClr val="0000FF"/>
                </a:solidFill>
              </a:rPr>
              <a:t>, </a:t>
            </a:r>
            <a:r>
              <a:rPr lang="ru-RU" sz="3200" b="1" dirty="0" smtClean="0">
                <a:solidFill>
                  <a:srgbClr val="0000FF"/>
                </a:solidFill>
              </a:rPr>
              <a:t>которая обозначает  предмет </a:t>
            </a:r>
            <a:r>
              <a:rPr lang="ru-RU" sz="3200" b="1" dirty="0">
                <a:solidFill>
                  <a:srgbClr val="0000FF"/>
                </a:solidFill>
              </a:rPr>
              <a:t>и</a:t>
            </a:r>
            <a:r>
              <a:rPr lang="ru-RU" sz="3200" b="1" dirty="0" smtClean="0">
                <a:solidFill>
                  <a:srgbClr val="FFFF99"/>
                </a:solidFill>
              </a:rPr>
              <a:t> </a:t>
            </a:r>
            <a:r>
              <a:rPr lang="ru-RU" sz="3200" b="1" dirty="0" smtClean="0">
                <a:solidFill>
                  <a:srgbClr val="0000FF"/>
                </a:solidFill>
              </a:rPr>
              <a:t>отвечает </a:t>
            </a:r>
            <a:r>
              <a:rPr lang="ru-RU" sz="3200" b="1" dirty="0">
                <a:solidFill>
                  <a:srgbClr val="0000FF"/>
                </a:solidFill>
              </a:rPr>
              <a:t>на </a:t>
            </a:r>
            <a:r>
              <a:rPr lang="ru-RU" sz="3200" b="1" dirty="0" smtClean="0">
                <a:solidFill>
                  <a:srgbClr val="0000FF"/>
                </a:solidFill>
              </a:rPr>
              <a:t>вопрос:</a:t>
            </a:r>
            <a:endParaRPr lang="ru-RU" sz="3200" b="1" dirty="0">
              <a:solidFill>
                <a:srgbClr val="FFFF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750" y="260350"/>
            <a:ext cx="8064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Имя существительное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62831" y="2967335"/>
            <a:ext cx="970683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Одушевленные                     неодушевленные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821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 autoUpdateAnimBg="0"/>
      <p:bldP spid="93187" grpId="0" autoUpdateAnimBg="0"/>
      <p:bldP spid="93189" grpId="0" autoUpdateAnimBg="0"/>
      <p:bldP spid="93191" grpId="0" autoUpdateAnimBg="0"/>
      <p:bldP spid="93193" grpId="0" autoUpdateAnimBg="0"/>
      <p:bldP spid="93194" grpId="0" animBg="1"/>
      <p:bldP spid="93195" grpId="0" animBg="1"/>
      <p:bldP spid="93197" grpId="0" animBg="1"/>
      <p:bldP spid="93198" grpId="0" animBg="1"/>
      <p:bldP spid="931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DD00297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0"/>
            <a:ext cx="9396413" cy="269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48" name="Picture 4" descr="SNOWFLK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6310313"/>
            <a:ext cx="1074737" cy="54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49" name="Picture 5" descr="J019614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1875"/>
            <a:ext cx="5148263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50" name="Picture 6" descr="OBJ05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1813" cy="15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51" name="Picture 7" descr="SO00299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4543">
            <a:off x="5018088" y="1222375"/>
            <a:ext cx="3949700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52" name="Picture 8" descr="BEARSKA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0800"/>
            <a:ext cx="2735262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53" name="Oval 9"/>
          <p:cNvSpPr>
            <a:spLocks noChangeArrowheads="1"/>
          </p:cNvSpPr>
          <p:nvPr/>
        </p:nvSpPr>
        <p:spPr bwMode="auto">
          <a:xfrm>
            <a:off x="6300788" y="2924175"/>
            <a:ext cx="2843212" cy="2736850"/>
          </a:xfrm>
          <a:prstGeom prst="ellipse">
            <a:avLst/>
          </a:prstGeom>
          <a:solidFill>
            <a:srgbClr val="E5FA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1" i="1" dirty="0" smtClean="0">
                <a:solidFill>
                  <a:schemeClr val="accent2"/>
                </a:solidFill>
              </a:rPr>
              <a:t>Волга</a:t>
            </a:r>
            <a:endParaRPr lang="uk-UA" b="1" i="1" dirty="0">
              <a:solidFill>
                <a:schemeClr val="accent2"/>
              </a:solidFill>
            </a:endParaRPr>
          </a:p>
          <a:p>
            <a:pPr algn="ctr"/>
            <a:r>
              <a:rPr lang="uk-UA" b="1" i="1" dirty="0" err="1" smtClean="0">
                <a:solidFill>
                  <a:schemeClr val="accent2"/>
                </a:solidFill>
              </a:rPr>
              <a:t>Татьяна</a:t>
            </a:r>
            <a:endParaRPr lang="en-AU" b="1" i="1" dirty="0">
              <a:solidFill>
                <a:schemeClr val="accent2"/>
              </a:solidFill>
            </a:endParaRPr>
          </a:p>
        </p:txBody>
      </p:sp>
      <p:pic>
        <p:nvPicPr>
          <p:cNvPr id="82954" name="Picture 10" descr="SNOWFL0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708275"/>
            <a:ext cx="6032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55" name="Picture 11" descr="SNOWFLK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516563"/>
            <a:ext cx="35877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56" name="Oval 12"/>
          <p:cNvSpPr>
            <a:spLocks noChangeArrowheads="1"/>
          </p:cNvSpPr>
          <p:nvPr/>
        </p:nvSpPr>
        <p:spPr bwMode="auto">
          <a:xfrm>
            <a:off x="2268538" y="1844675"/>
            <a:ext cx="2735262" cy="2736850"/>
          </a:xfrm>
          <a:prstGeom prst="ellipse">
            <a:avLst/>
          </a:prstGeom>
          <a:solidFill>
            <a:srgbClr val="E5FA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1" i="1" dirty="0" err="1" smtClean="0">
                <a:solidFill>
                  <a:schemeClr val="accent2"/>
                </a:solidFill>
              </a:rPr>
              <a:t>река</a:t>
            </a:r>
            <a:endParaRPr lang="uk-UA" b="1" i="1" dirty="0">
              <a:solidFill>
                <a:schemeClr val="accent2"/>
              </a:solidFill>
            </a:endParaRPr>
          </a:p>
          <a:p>
            <a:pPr algn="ctr"/>
            <a:r>
              <a:rPr lang="uk-UA" b="1" i="1" dirty="0" err="1" smtClean="0">
                <a:solidFill>
                  <a:schemeClr val="accent2"/>
                </a:solidFill>
              </a:rPr>
              <a:t>человек</a:t>
            </a:r>
            <a:endParaRPr lang="en-AU" b="1" i="1" dirty="0">
              <a:solidFill>
                <a:schemeClr val="accent2"/>
              </a:solidFill>
            </a:endParaRPr>
          </a:p>
        </p:txBody>
      </p:sp>
      <p:sp>
        <p:nvSpPr>
          <p:cNvPr id="82957" name="WordArt 13"/>
          <p:cNvSpPr>
            <a:spLocks noChangeArrowheads="1" noChangeShapeType="1" noTextEdit="1"/>
          </p:cNvSpPr>
          <p:nvPr/>
        </p:nvSpPr>
        <p:spPr bwMode="auto">
          <a:xfrm>
            <a:off x="2555875" y="2133600"/>
            <a:ext cx="1871663" cy="503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2958" name="WordArt 14"/>
          <p:cNvSpPr>
            <a:spLocks noChangeArrowheads="1" noChangeShapeType="1" noTextEdit="1"/>
          </p:cNvSpPr>
          <p:nvPr/>
        </p:nvSpPr>
        <p:spPr bwMode="auto">
          <a:xfrm>
            <a:off x="6877050" y="3284538"/>
            <a:ext cx="1801813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82959" name="Picture 15" descr="SNOWFL0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557338"/>
            <a:ext cx="6032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60" name="Picture 16" descr="RABBIT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5084763"/>
            <a:ext cx="144145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61" name="Picture 17" descr="FOXCU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6600" y="4365625"/>
            <a:ext cx="1655763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2341563" y="2781300"/>
            <a:ext cx="259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2339975" y="3213100"/>
            <a:ext cx="259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2411413" y="3716338"/>
            <a:ext cx="2447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71" name="WordArt 27"/>
          <p:cNvSpPr>
            <a:spLocks noChangeArrowheads="1" noChangeShapeType="1" noTextEdit="1"/>
          </p:cNvSpPr>
          <p:nvPr/>
        </p:nvSpPr>
        <p:spPr bwMode="auto">
          <a:xfrm>
            <a:off x="1439864" y="188913"/>
            <a:ext cx="107800" cy="7173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-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82972" name="Line 28"/>
          <p:cNvSpPr>
            <a:spLocks noChangeShapeType="1"/>
          </p:cNvSpPr>
          <p:nvPr/>
        </p:nvSpPr>
        <p:spPr bwMode="auto">
          <a:xfrm>
            <a:off x="6372225" y="3860800"/>
            <a:ext cx="259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>
            <a:off x="6372225" y="4292600"/>
            <a:ext cx="259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75" name="Line 31"/>
          <p:cNvSpPr>
            <a:spLocks noChangeShapeType="1"/>
          </p:cNvSpPr>
          <p:nvPr/>
        </p:nvSpPr>
        <p:spPr bwMode="auto">
          <a:xfrm>
            <a:off x="6442075" y="4795838"/>
            <a:ext cx="2447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976" name="Picture 32" descr="SNOWFLK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89363"/>
            <a:ext cx="35877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9955" y="188913"/>
            <a:ext cx="73116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Имя  существительное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4132" y="2385219"/>
            <a:ext cx="228520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нарицательные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3" y="2967335"/>
            <a:ext cx="23748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собственные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36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 animBg="1"/>
      <p:bldP spid="82956" grpId="0" animBg="1"/>
      <p:bldP spid="82957" grpId="0" animBg="1"/>
      <p:bldP spid="82958" grpId="0" animBg="1"/>
      <p:bldP spid="82962" grpId="0" animBg="1"/>
      <p:bldP spid="82963" grpId="0" animBg="1"/>
      <p:bldP spid="82965" grpId="0" animBg="1"/>
      <p:bldP spid="82971" grpId="0" animBg="1"/>
      <p:bldP spid="82972" grpId="0" animBg="1"/>
      <p:bldP spid="82973" grpId="0" animBg="1"/>
      <p:bldP spid="829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5" name="Picture 3" descr="SNOWFLK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6310313"/>
            <a:ext cx="1074737" cy="54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7" name="Picture 5" descr="OBJ05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875" cy="15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6084888" y="1484313"/>
            <a:ext cx="2843212" cy="1152525"/>
          </a:xfrm>
          <a:prstGeom prst="ellipse">
            <a:avLst/>
          </a:prstGeom>
          <a:solidFill>
            <a:srgbClr val="E5FA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sz="4400" b="1" i="1" dirty="0" err="1" smtClean="0">
                <a:solidFill>
                  <a:schemeClr val="tx1"/>
                </a:solidFill>
              </a:rPr>
              <a:t>среднй</a:t>
            </a:r>
            <a:endParaRPr lang="en-AU" sz="4400" b="1" i="1" dirty="0">
              <a:solidFill>
                <a:schemeClr val="tx1"/>
              </a:solidFill>
            </a:endParaRPr>
          </a:p>
        </p:txBody>
      </p:sp>
      <p:pic>
        <p:nvPicPr>
          <p:cNvPr id="85001" name="Picture 9" descr="SNOWFL0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196975"/>
            <a:ext cx="6032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2" name="Picture 10" descr="SNOWFLK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516563"/>
            <a:ext cx="35877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250825" y="1412875"/>
            <a:ext cx="2735263" cy="1366838"/>
          </a:xfrm>
          <a:prstGeom prst="ellipse">
            <a:avLst/>
          </a:prstGeom>
          <a:solidFill>
            <a:srgbClr val="E5FA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sz="4400" b="1" i="1" dirty="0" err="1" smtClean="0"/>
              <a:t>мужской</a:t>
            </a:r>
            <a:endParaRPr lang="en-AU" sz="4400" b="1" i="1" dirty="0">
              <a:solidFill>
                <a:schemeClr val="tx1"/>
              </a:solidFill>
            </a:endParaRPr>
          </a:p>
        </p:txBody>
      </p:sp>
      <p:pic>
        <p:nvPicPr>
          <p:cNvPr id="85006" name="Picture 14" descr="SNOWFL0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96975"/>
            <a:ext cx="6032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7" name="Picture 15" descr="RABBIT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5084763"/>
            <a:ext cx="144145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17" name="WordArt 25"/>
          <p:cNvSpPr>
            <a:spLocks noChangeArrowheads="1" noChangeShapeType="1" noTextEdit="1"/>
          </p:cNvSpPr>
          <p:nvPr/>
        </p:nvSpPr>
        <p:spPr bwMode="auto">
          <a:xfrm>
            <a:off x="2195513" y="0"/>
            <a:ext cx="6192837" cy="13414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85019" name="Oval 27"/>
          <p:cNvSpPr>
            <a:spLocks noChangeArrowheads="1"/>
          </p:cNvSpPr>
          <p:nvPr/>
        </p:nvSpPr>
        <p:spPr bwMode="auto">
          <a:xfrm>
            <a:off x="3203575" y="1412875"/>
            <a:ext cx="2736850" cy="1295400"/>
          </a:xfrm>
          <a:prstGeom prst="ellipse">
            <a:avLst/>
          </a:prstGeom>
          <a:solidFill>
            <a:srgbClr val="E5FA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sz="4400" b="1" i="1" dirty="0" err="1" smtClean="0">
                <a:solidFill>
                  <a:schemeClr val="tx1"/>
                </a:solidFill>
              </a:rPr>
              <a:t>женский</a:t>
            </a:r>
            <a:endParaRPr lang="en-AU" sz="4400" b="1" i="1" dirty="0">
              <a:solidFill>
                <a:schemeClr val="tx1"/>
              </a:solidFill>
            </a:endParaRPr>
          </a:p>
        </p:txBody>
      </p:sp>
      <p:pic>
        <p:nvPicPr>
          <p:cNvPr id="85020" name="Picture 28" descr="SNOWFL0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268413"/>
            <a:ext cx="6032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21" name="WordArt 29"/>
          <p:cNvSpPr>
            <a:spLocks noChangeArrowheads="1" noChangeShapeType="1" noTextEdit="1"/>
          </p:cNvSpPr>
          <p:nvPr/>
        </p:nvSpPr>
        <p:spPr bwMode="auto">
          <a:xfrm>
            <a:off x="755650" y="2492375"/>
            <a:ext cx="160655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"/>
                <a:cs typeface="Arial"/>
              </a:rPr>
              <a:t>месяц</a:t>
            </a:r>
            <a:endParaRPr lang="ru-RU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CC00"/>
              </a:solidFill>
              <a:latin typeface="Arial"/>
              <a:cs typeface="Arial"/>
            </a:endParaRPr>
          </a:p>
        </p:txBody>
      </p:sp>
      <p:sp>
        <p:nvSpPr>
          <p:cNvPr id="85022" name="WordArt 30"/>
          <p:cNvSpPr>
            <a:spLocks noChangeArrowheads="1" noChangeShapeType="1" noTextEdit="1"/>
          </p:cNvSpPr>
          <p:nvPr/>
        </p:nvSpPr>
        <p:spPr bwMode="auto">
          <a:xfrm>
            <a:off x="3635375" y="2565400"/>
            <a:ext cx="1944688" cy="460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туча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85023" name="WordArt 31"/>
          <p:cNvSpPr>
            <a:spLocks noChangeArrowheads="1" noChangeShapeType="1" noTextEdit="1"/>
          </p:cNvSpPr>
          <p:nvPr/>
        </p:nvSpPr>
        <p:spPr bwMode="auto">
          <a:xfrm>
            <a:off x="6659563" y="2492375"/>
            <a:ext cx="17287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солнце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85024" name="WordArt 32"/>
          <p:cNvSpPr>
            <a:spLocks noChangeArrowheads="1" noChangeShapeType="1" noTextEdit="1"/>
          </p:cNvSpPr>
          <p:nvPr/>
        </p:nvSpPr>
        <p:spPr bwMode="auto">
          <a:xfrm>
            <a:off x="827088" y="4797425"/>
            <a:ext cx="302483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единственное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85025" name="WordArt 33"/>
          <p:cNvSpPr>
            <a:spLocks noChangeArrowheads="1" noChangeShapeType="1" noTextEdit="1"/>
          </p:cNvSpPr>
          <p:nvPr/>
        </p:nvSpPr>
        <p:spPr bwMode="auto">
          <a:xfrm>
            <a:off x="4859338" y="4797425"/>
            <a:ext cx="3314700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множественное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85026" name="WordArt 34"/>
          <p:cNvSpPr>
            <a:spLocks noChangeArrowheads="1" noChangeShapeType="1" noTextEdit="1"/>
          </p:cNvSpPr>
          <p:nvPr/>
        </p:nvSpPr>
        <p:spPr bwMode="auto">
          <a:xfrm>
            <a:off x="900113" y="3213100"/>
            <a:ext cx="7308850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существительные </a:t>
            </a:r>
            <a:r>
              <a:rPr lang="ru-RU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-</a:t>
            </a:r>
          </a:p>
          <a:p>
            <a:pPr algn="ctr"/>
            <a:r>
              <a:rPr lang="ru-RU" b="1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изменяютяся</a:t>
            </a:r>
            <a:r>
              <a:rPr lang="ru-RU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 по числам</a:t>
            </a:r>
            <a:endParaRPr lang="ru-RU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85027" name="WordArt 35"/>
          <p:cNvSpPr>
            <a:spLocks noChangeArrowheads="1" noChangeShapeType="1" noTextEdit="1"/>
          </p:cNvSpPr>
          <p:nvPr/>
        </p:nvSpPr>
        <p:spPr bwMode="auto">
          <a:xfrm>
            <a:off x="539750" y="5589588"/>
            <a:ext cx="7308850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  <p:sp>
        <p:nvSpPr>
          <p:cNvPr id="85028" name="Line 36"/>
          <p:cNvSpPr>
            <a:spLocks noChangeShapeType="1"/>
          </p:cNvSpPr>
          <p:nvPr/>
        </p:nvSpPr>
        <p:spPr bwMode="auto">
          <a:xfrm flipH="1">
            <a:off x="2700338" y="4221163"/>
            <a:ext cx="792162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029" name="Line 37"/>
          <p:cNvSpPr>
            <a:spLocks noChangeShapeType="1"/>
          </p:cNvSpPr>
          <p:nvPr/>
        </p:nvSpPr>
        <p:spPr bwMode="auto">
          <a:xfrm>
            <a:off x="5651500" y="4292600"/>
            <a:ext cx="647700" cy="5032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5030" name="Picture 38" descr="SNOWFL0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724400"/>
            <a:ext cx="6032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31" name="Line 39"/>
          <p:cNvSpPr>
            <a:spLocks noChangeShapeType="1"/>
          </p:cNvSpPr>
          <p:nvPr/>
        </p:nvSpPr>
        <p:spPr bwMode="auto">
          <a:xfrm flipH="1">
            <a:off x="2700338" y="4221163"/>
            <a:ext cx="792162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032" name="Line 40"/>
          <p:cNvSpPr>
            <a:spLocks noChangeShapeType="1"/>
          </p:cNvSpPr>
          <p:nvPr/>
        </p:nvSpPr>
        <p:spPr bwMode="auto">
          <a:xfrm>
            <a:off x="5651500" y="4292600"/>
            <a:ext cx="647700" cy="5032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033" name="Line 41"/>
          <p:cNvSpPr>
            <a:spLocks noChangeShapeType="1"/>
          </p:cNvSpPr>
          <p:nvPr/>
        </p:nvSpPr>
        <p:spPr bwMode="auto">
          <a:xfrm flipH="1">
            <a:off x="2700338" y="4221163"/>
            <a:ext cx="792162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034" name="Line 42"/>
          <p:cNvSpPr>
            <a:spLocks noChangeShapeType="1"/>
          </p:cNvSpPr>
          <p:nvPr/>
        </p:nvSpPr>
        <p:spPr bwMode="auto">
          <a:xfrm>
            <a:off x="5651500" y="4292600"/>
            <a:ext cx="647700" cy="5032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31231" y="188640"/>
            <a:ext cx="5723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Существует три рода существительных: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8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5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animBg="1"/>
      <p:bldP spid="85003" grpId="0" animBg="1"/>
      <p:bldP spid="85017" grpId="0" animBg="1"/>
      <p:bldP spid="85019" grpId="0" animBg="1"/>
      <p:bldP spid="85021" grpId="0" animBg="1"/>
      <p:bldP spid="85022" grpId="0" animBg="1"/>
      <p:bldP spid="85023" grpId="0" animBg="1"/>
      <p:bldP spid="85024" grpId="0" animBg="1"/>
      <p:bldP spid="85025" grpId="0" animBg="1"/>
      <p:bldP spid="85026" grpId="0" animBg="1"/>
      <p:bldP spid="85027" grpId="0" animBg="1"/>
      <p:bldP spid="85033" grpId="0" animBg="1"/>
      <p:bldP spid="850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WordArt 5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6697662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103430" name="WordArt 6"/>
          <p:cNvSpPr>
            <a:spLocks noChangeArrowheads="1" noChangeShapeType="1" noTextEdit="1"/>
          </p:cNvSpPr>
          <p:nvPr/>
        </p:nvSpPr>
        <p:spPr bwMode="auto">
          <a:xfrm>
            <a:off x="827088" y="2708275"/>
            <a:ext cx="2352675" cy="3667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Именитель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ный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Родительный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Дательный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Винитель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ный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Творитель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ный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Предложн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ый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3431" name="WordArt 7"/>
          <p:cNvSpPr>
            <a:spLocks noChangeArrowheads="1" noChangeShapeType="1" noTextEdit="1"/>
          </p:cNvSpPr>
          <p:nvPr/>
        </p:nvSpPr>
        <p:spPr bwMode="auto">
          <a:xfrm>
            <a:off x="3923929" y="2204865"/>
            <a:ext cx="576063" cy="465313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И</a:t>
            </a: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Р.</a:t>
            </a: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Д.</a:t>
            </a: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3432" name="WordArt 8"/>
          <p:cNvSpPr>
            <a:spLocks noChangeArrowheads="1" noChangeShapeType="1" noTextEdit="1"/>
          </p:cNvSpPr>
          <p:nvPr/>
        </p:nvSpPr>
        <p:spPr bwMode="auto">
          <a:xfrm>
            <a:off x="4788024" y="2708275"/>
            <a:ext cx="4149601" cy="403309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то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? 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чт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?</a:t>
            </a:r>
          </a:p>
          <a:p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кого? 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чего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?</a:t>
            </a:r>
          </a:p>
          <a:p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кому? 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чему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?</a:t>
            </a:r>
          </a:p>
          <a:p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кого? 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чт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о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?</a:t>
            </a: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кем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? 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чем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?</a:t>
            </a:r>
          </a:p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"/>
                <a:cs typeface="Arial"/>
              </a:rPr>
              <a:t> ком?  о чем?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32655"/>
            <a:ext cx="82089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Склонение существительных</a:t>
            </a:r>
          </a:p>
          <a:p>
            <a:pPr algn="ctr"/>
            <a:r>
              <a:rPr lang="ru-RU" sz="2400" b="1" u="sng" dirty="0" smtClean="0"/>
              <a:t>Изменение формы имени существительного в зависимости от того, что́ о нём говорится, называется склонением имени существительного.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826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nimBg="1"/>
      <p:bldP spid="103430" grpId="0" animBg="1"/>
      <p:bldP spid="103431" grpId="0" animBg="1"/>
      <p:bldP spid="1034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125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Clip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7</cp:revision>
  <dcterms:created xsi:type="dcterms:W3CDTF">2014-12-16T15:25:35Z</dcterms:created>
  <dcterms:modified xsi:type="dcterms:W3CDTF">2014-12-16T16:53:51Z</dcterms:modified>
</cp:coreProperties>
</file>