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6" r:id="rId7"/>
    <p:sldId id="264" r:id="rId8"/>
    <p:sldId id="265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5754CD-EAA5-4AAD-9405-E2998C62A517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15A464-6C7E-4852-992B-8E2DD5D8E8F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71546"/>
            <a:ext cx="857256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«Проблемы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детско-родительских отношений и благополучия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подростка в семье»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35846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                           </a:t>
            </a:r>
            <a:r>
              <a:rPr lang="ru-RU" sz="2400" b="1" dirty="0" smtClean="0"/>
              <a:t>Выводы</a:t>
            </a:r>
            <a:r>
              <a:rPr lang="ru-RU" sz="2400" b="1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подростковый возраст - </a:t>
            </a:r>
            <a:r>
              <a:rPr lang="ru-RU" sz="2400" dirty="0"/>
              <a:t>один из самых трудных периодов возрастного развития;</a:t>
            </a:r>
            <a:br>
              <a:rPr lang="ru-RU" sz="2400" dirty="0"/>
            </a:br>
            <a:r>
              <a:rPr lang="ru-RU" sz="2400" dirty="0" smtClean="0"/>
              <a:t>- трудности </a:t>
            </a:r>
            <a:r>
              <a:rPr lang="ru-RU" sz="2400" dirty="0"/>
              <a:t>в общении с подростками обусловлены психологическими особенностями </a:t>
            </a:r>
            <a:r>
              <a:rPr lang="ru-RU" sz="2400" dirty="0" err="1"/>
              <a:t>возраста;повышенной</a:t>
            </a:r>
            <a:r>
              <a:rPr lang="ru-RU" sz="2400" dirty="0"/>
              <a:t> </a:t>
            </a:r>
            <a:r>
              <a:rPr lang="ru-RU" sz="2400" dirty="0" err="1"/>
              <a:t>возбудимостью,относительной</a:t>
            </a:r>
            <a:r>
              <a:rPr lang="ru-RU" sz="2400" dirty="0"/>
              <a:t> неустойчивостью нервной системы</a:t>
            </a:r>
            <a:r>
              <a:rPr lang="ru-RU" sz="2400" dirty="0" smtClean="0"/>
              <a:t>, быстро </a:t>
            </a:r>
            <a:r>
              <a:rPr lang="ru-RU" sz="2400" dirty="0"/>
              <a:t>протекающими изменениями в организме</a:t>
            </a:r>
            <a:r>
              <a:rPr lang="ru-RU" sz="2400" dirty="0" smtClean="0"/>
              <a:t>, завышенными </a:t>
            </a:r>
            <a:r>
              <a:rPr lang="ru-RU" sz="2400" dirty="0"/>
              <a:t>притязаниями, переоценкой </a:t>
            </a:r>
            <a:r>
              <a:rPr lang="ru-RU" sz="2400" dirty="0" err="1"/>
              <a:t>возможностей,самоуверенностью</a:t>
            </a:r>
            <a:r>
              <a:rPr lang="ru-RU" sz="2400" dirty="0"/>
              <a:t> и </a:t>
            </a:r>
            <a:r>
              <a:rPr lang="ru-RU" sz="2400" dirty="0" smtClean="0"/>
              <a:t>др</a:t>
            </a:r>
            <a:r>
              <a:rPr lang="ru-RU" sz="2400" dirty="0"/>
              <a:t>.;</a:t>
            </a:r>
            <a:br>
              <a:rPr lang="ru-RU" sz="2400" dirty="0"/>
            </a:br>
            <a:r>
              <a:rPr lang="ru-RU" sz="2400" dirty="0" smtClean="0"/>
              <a:t>- агрессивные </a:t>
            </a:r>
            <a:r>
              <a:rPr lang="ru-RU" sz="2400" dirty="0"/>
              <a:t>действия подростка выступают в качестве средства достижения </a:t>
            </a:r>
            <a:r>
              <a:rPr lang="ru-RU" sz="2400" dirty="0" smtClean="0"/>
              <a:t>цели, способа </a:t>
            </a:r>
            <a:r>
              <a:rPr lang="ru-RU" sz="2400" dirty="0"/>
              <a:t>психологической разрядки</a:t>
            </a:r>
            <a:r>
              <a:rPr lang="ru-RU" sz="2400" dirty="0" smtClean="0"/>
              <a:t>, способа </a:t>
            </a:r>
            <a:r>
              <a:rPr lang="ru-RU" sz="2400" dirty="0"/>
              <a:t>удовлетворения потребностей в самореализации и самоутверждении;</a:t>
            </a:r>
            <a:br>
              <a:rPr lang="ru-RU" sz="2400" dirty="0"/>
            </a:br>
            <a:r>
              <a:rPr lang="ru-RU" sz="2400" dirty="0" smtClean="0"/>
              <a:t>- система </a:t>
            </a:r>
            <a:r>
              <a:rPr lang="ru-RU" sz="2400" dirty="0"/>
              <a:t>взаимоотношений подростка с социальной средой определяет </a:t>
            </a:r>
            <a:r>
              <a:rPr lang="ru-RU" sz="2400" dirty="0" err="1" smtClean="0"/>
              <a:t>направленностьего</a:t>
            </a:r>
            <a:r>
              <a:rPr lang="ru-RU" sz="2400" dirty="0" smtClean="0"/>
              <a:t> развития.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357298"/>
            <a:ext cx="63579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Семья для ребенка </a:t>
            </a:r>
            <a:r>
              <a:rPr lang="ru-RU" sz="3200" dirty="0"/>
              <a:t>— это место рождения и основная среда обитания. В семье у него близкие люди, которые понимают его и принимают таким, каков он есть, — здоровый или больной, добрый или не очень, покладистый или колючий и дерзкий — там он свой.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87025"/>
            <a:ext cx="78581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b="1" dirty="0" smtClean="0"/>
              <a:t>Наиболее распространенные негативные факторы   семейного воспитания: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-неадекватное воздействие факторов материального порядка: </a:t>
            </a:r>
            <a:r>
              <a:rPr lang="ru-RU" sz="2400" dirty="0" err="1"/>
              <a:t>бездуховность</a:t>
            </a:r>
            <a:r>
              <a:rPr lang="ru-RU" sz="2400" dirty="0"/>
              <a:t> родителей, отсутствие стремления духовного развития детей;</a:t>
            </a:r>
            <a:br>
              <a:rPr lang="ru-RU" sz="2400" dirty="0"/>
            </a:br>
            <a:r>
              <a:rPr lang="ru-RU" sz="2400" dirty="0"/>
              <a:t>-</a:t>
            </a:r>
            <a:r>
              <a:rPr lang="ru-RU" sz="2400" dirty="0" smtClean="0"/>
              <a:t>авторитаризм, безнаказанность </a:t>
            </a:r>
            <a:r>
              <a:rPr lang="ru-RU" sz="2400" dirty="0"/>
              <a:t>и всепрощенчество;</a:t>
            </a:r>
            <a:br>
              <a:rPr lang="ru-RU" sz="2400" dirty="0"/>
            </a:br>
            <a:r>
              <a:rPr lang="ru-RU" sz="2400" dirty="0"/>
              <a:t>-безнравственность, наличие аморального стиля и тона отношений в семье;</a:t>
            </a:r>
            <a:br>
              <a:rPr lang="ru-RU" sz="2400" dirty="0"/>
            </a:br>
            <a:r>
              <a:rPr lang="ru-RU" sz="2400" dirty="0"/>
              <a:t>-отсутствие нормального психологического климата в семье;</a:t>
            </a:r>
            <a:br>
              <a:rPr lang="ru-RU" sz="2400" dirty="0"/>
            </a:br>
            <a:r>
              <a:rPr lang="ru-RU" sz="2400" dirty="0"/>
              <a:t>- фанатизм в любых его проявлениях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-безграмотность в психолого-педагогическом </a:t>
            </a:r>
            <a:r>
              <a:rPr lang="ru-RU" sz="2400" dirty="0" smtClean="0"/>
              <a:t>отношении;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противоправное поведение взрослых.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71546"/>
            <a:ext cx="72866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Родители влияют на поведение подростка, поощряя или осуждая определенные типы поведения, а также применяя наказания или допуская приемлемую для себя степень свободы в поведении подростка. В детстве именно у родителей ребенок учится тому, что ему следует делать, как вести себя.</a:t>
            </a:r>
            <a:br>
              <a:rPr lang="ru-RU" sz="2400" dirty="0"/>
            </a:br>
            <a:r>
              <a:rPr lang="ru-RU" sz="2400" dirty="0"/>
              <a:t>Общение в семье позволяет подростку выработать собственные взгляды, нормы, установки и идеи. Развитие ребенка будет зависеть от того, насколько хорошие условия для общения предоставлены ему в семье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7236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3 </a:t>
            </a:r>
            <a:r>
              <a:rPr lang="ru-RU" sz="2400" b="1" dirty="0"/>
              <a:t>типа детей</a:t>
            </a:r>
            <a:r>
              <a:rPr lang="ru-RU" sz="2400" b="1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характер которых соответствует определенным методам воспитательной деятельности их </a:t>
            </a:r>
            <a:r>
              <a:rPr lang="ru-RU" sz="2400" dirty="0" smtClean="0"/>
              <a:t>родителей: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авторитетные </a:t>
            </a:r>
            <a:r>
              <a:rPr lang="ru-RU" sz="2400" dirty="0"/>
              <a:t>родители — инициативные, общительные, добрые </a:t>
            </a:r>
            <a:r>
              <a:rPr lang="ru-RU" sz="2400" dirty="0" smtClean="0"/>
              <a:t>дети;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авторитарные </a:t>
            </a:r>
            <a:r>
              <a:rPr lang="ru-RU" sz="2400" dirty="0"/>
              <a:t>родители — раздражительные, склонные к конфликтам </a:t>
            </a:r>
            <a:r>
              <a:rPr lang="ru-RU" sz="2400" dirty="0" smtClean="0"/>
              <a:t>дети;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снисходительные </a:t>
            </a:r>
            <a:r>
              <a:rPr lang="ru-RU" sz="2400" dirty="0"/>
              <a:t>родители — импульсивные, агрессивные подростки.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-27384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3 </a:t>
            </a:r>
            <a:r>
              <a:rPr lang="ru-RU" sz="2400" b="1" dirty="0"/>
              <a:t>варианта семьи: </a:t>
            </a:r>
            <a:endParaRPr lang="ru-RU" sz="2400" b="1" dirty="0" smtClean="0"/>
          </a:p>
          <a:p>
            <a:r>
              <a:rPr lang="ru-RU" sz="2400" dirty="0" smtClean="0"/>
              <a:t>традиционная </a:t>
            </a:r>
            <a:r>
              <a:rPr lang="ru-RU" sz="2400" dirty="0"/>
              <a:t>(патриархальная), </a:t>
            </a:r>
            <a:r>
              <a:rPr lang="ru-RU" sz="2400" dirty="0" err="1"/>
              <a:t>детоцентрическая</a:t>
            </a:r>
            <a:r>
              <a:rPr lang="ru-RU" sz="2400" dirty="0"/>
              <a:t> и супружеская (демократическая).</a:t>
            </a:r>
            <a:br>
              <a:rPr lang="ru-RU" sz="2400" dirty="0"/>
            </a:br>
            <a:r>
              <a:rPr lang="ru-RU" sz="2400" dirty="0"/>
              <a:t>В традиционной семье воспитывается уважение к авторитету старших; педагогическое воздействие осуществляется сверху вниз. Подростки из этих семей легко усваивают традиционные нормы, но </a:t>
            </a:r>
            <a:r>
              <a:rPr lang="ru-RU" sz="2400" dirty="0" smtClean="0"/>
              <a:t>испытывают </a:t>
            </a:r>
            <a:r>
              <a:rPr lang="ru-RU" sz="2400" dirty="0"/>
              <a:t>трудности в формировании собственных семей. Они не инициативны, не гибки в общении, действуют исходя из представления о должном.</a:t>
            </a:r>
            <a:br>
              <a:rPr lang="ru-RU" sz="2400" dirty="0"/>
            </a:br>
            <a:r>
              <a:rPr lang="ru-RU" sz="2400" dirty="0"/>
              <a:t>В </a:t>
            </a:r>
            <a:r>
              <a:rPr lang="ru-RU" sz="2400" dirty="0" err="1"/>
              <a:t>детоцентрической</a:t>
            </a:r>
            <a:r>
              <a:rPr lang="ru-RU" sz="2400" dirty="0"/>
              <a:t> семье главной задачей родителей считается обеспечение «счастья ребенка». Поэтому подросток из такой семьи может оценивать мир как враждебный. Очень велик риск социальной </a:t>
            </a:r>
            <a:r>
              <a:rPr lang="ru-RU" sz="2400" dirty="0" err="1"/>
              <a:t>дезадаптации</a:t>
            </a:r>
            <a:r>
              <a:rPr lang="ru-RU" sz="2400" dirty="0"/>
              <a:t>, и в частности учебной </a:t>
            </a:r>
            <a:r>
              <a:rPr lang="ru-RU" sz="2400" dirty="0" err="1"/>
              <a:t>дезадаптации</a:t>
            </a:r>
            <a:r>
              <a:rPr lang="ru-RU" sz="2400" dirty="0"/>
              <a:t> ребенка после поступления в школу.</a:t>
            </a:r>
            <a:br>
              <a:rPr lang="ru-RU" sz="2400" dirty="0"/>
            </a:br>
            <a:r>
              <a:rPr lang="ru-RU" sz="2400" dirty="0" smtClean="0"/>
              <a:t>Цель </a:t>
            </a:r>
            <a:r>
              <a:rPr lang="ru-RU" sz="2400" dirty="0" err="1" smtClean="0"/>
              <a:t>супружескаой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smtClean="0"/>
              <a:t>демократической) семьи - взаимодоверие</a:t>
            </a:r>
            <a:r>
              <a:rPr lang="ru-RU" sz="2400" dirty="0"/>
              <a:t>, принятие, автономность членов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</a:t>
            </a:r>
            <a:r>
              <a:rPr lang="ru-RU" sz="2400" b="1" dirty="0" smtClean="0"/>
              <a:t>тклонения </a:t>
            </a:r>
            <a:r>
              <a:rPr lang="ru-RU" sz="2400" b="1" dirty="0"/>
              <a:t>в стилях семейного воспитания:</a:t>
            </a:r>
          </a:p>
          <a:p>
            <a:r>
              <a:rPr lang="ru-RU" dirty="0"/>
              <a:t>-</a:t>
            </a:r>
            <a:r>
              <a:rPr lang="ru-RU" dirty="0" err="1"/>
              <a:t>Гипопротекция</a:t>
            </a:r>
            <a:r>
              <a:rPr lang="ru-RU" dirty="0"/>
              <a:t>. Характеризуется недостатком опеки и контроля. Подросток остается без надзора. </a:t>
            </a:r>
            <a:br>
              <a:rPr lang="ru-RU" dirty="0"/>
            </a:br>
            <a:r>
              <a:rPr lang="ru-RU" dirty="0"/>
              <a:t>-Доминирующая </a:t>
            </a:r>
            <a:r>
              <a:rPr lang="ru-RU" dirty="0" err="1"/>
              <a:t>гиперпротекция</a:t>
            </a:r>
            <a:r>
              <a:rPr lang="ru-RU" dirty="0"/>
              <a:t>. Проявляется в повышенном, обостренном внимании и заботе, чрезмерной опеке и мелочном контроле поведения, слежке, запретах и ограничениях. </a:t>
            </a:r>
            <a:br>
              <a:rPr lang="ru-RU" dirty="0"/>
            </a:br>
            <a:r>
              <a:rPr lang="ru-RU" dirty="0"/>
              <a:t>-Потворствующая </a:t>
            </a:r>
            <a:r>
              <a:rPr lang="ru-RU" dirty="0" err="1"/>
              <a:t>гиперпротекция</a:t>
            </a:r>
            <a:r>
              <a:rPr lang="ru-RU" dirty="0"/>
              <a:t>. Так называют воспитание «кумира </a:t>
            </a:r>
            <a:r>
              <a:rPr lang="ru-RU" sz="2000" dirty="0"/>
              <a:t>семьи». </a:t>
            </a:r>
            <a:br>
              <a:rPr lang="ru-RU" sz="2000" dirty="0"/>
            </a:br>
            <a:r>
              <a:rPr lang="ru-RU" sz="2000" dirty="0"/>
              <a:t>-Эмоциональное отвержение. Подростком тяготятся. Его потребности игнорируются. Иногда с ним жестоко обращаются. </a:t>
            </a:r>
            <a:br>
              <a:rPr lang="ru-RU" sz="2000" dirty="0"/>
            </a:br>
            <a:r>
              <a:rPr lang="ru-RU" sz="2000" dirty="0"/>
              <a:t>-Жестокие взаимоотношения. Могут проявляться открыто, когда на подростке срывают зло, применяя насилие.</a:t>
            </a:r>
            <a:br>
              <a:rPr lang="ru-RU" sz="2000" dirty="0"/>
            </a:br>
            <a:r>
              <a:rPr lang="ru-RU" sz="2000" dirty="0"/>
              <a:t>-Повышенная моральная ответственность. От ребенка требуют честности, порядочности, чувства долга, не соответствующих его возрасту. Помимо этого выделяются также следующие отклонения в стиле родительского воспитания: предпочтение женских качеств </a:t>
            </a:r>
            <a:r>
              <a:rPr lang="ru-RU" sz="2000" dirty="0" smtClean="0"/>
              <a:t>, </a:t>
            </a:r>
            <a:r>
              <a:rPr lang="ru-RU" sz="2000" dirty="0"/>
              <a:t>предпочтение мужских </a:t>
            </a:r>
            <a:r>
              <a:rPr lang="ru-RU" sz="2000" dirty="0" smtClean="0"/>
              <a:t>качеств, </a:t>
            </a:r>
            <a:r>
              <a:rPr lang="ru-RU" sz="2000" dirty="0"/>
              <a:t>предпочтение детских </a:t>
            </a:r>
            <a:r>
              <a:rPr lang="ru-RU" sz="2000" dirty="0" smtClean="0"/>
              <a:t>качеств, </a:t>
            </a:r>
            <a:r>
              <a:rPr lang="ru-RU" sz="2000" dirty="0"/>
              <a:t>расширение сферы родительских </a:t>
            </a:r>
            <a:r>
              <a:rPr lang="ru-RU" sz="2000" dirty="0" smtClean="0"/>
              <a:t>чувств, </a:t>
            </a:r>
            <a:r>
              <a:rPr lang="ru-RU" sz="2000" dirty="0"/>
              <a:t>страх утраты </a:t>
            </a:r>
            <a:r>
              <a:rPr lang="ru-RU" sz="2000" dirty="0" smtClean="0"/>
              <a:t>ребенка, </a:t>
            </a:r>
            <a:r>
              <a:rPr lang="ru-RU" sz="2000" dirty="0"/>
              <a:t>неразвитость родительских </a:t>
            </a:r>
            <a:r>
              <a:rPr lang="ru-RU" sz="2000" dirty="0" smtClean="0"/>
              <a:t>чувств, </a:t>
            </a:r>
            <a:r>
              <a:rPr lang="ru-RU" sz="2000" dirty="0"/>
              <a:t>проекция собственных нежелательных </a:t>
            </a:r>
            <a:r>
              <a:rPr lang="ru-RU" sz="2000" dirty="0" smtClean="0"/>
              <a:t>качеств, </a:t>
            </a:r>
            <a:r>
              <a:rPr lang="ru-RU" sz="2000" dirty="0"/>
              <a:t>внесение конфликта между супругами в сферу </a:t>
            </a:r>
            <a:r>
              <a:rPr lang="ru-RU" sz="2000" dirty="0" smtClean="0"/>
              <a:t>воспитания.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92961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Факторы, способствующие становлению подростковой        агрессивности в семье: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реакция родителей на не устраивающее их поведение ребенка;</a:t>
            </a:r>
            <a:br>
              <a:rPr lang="ru-RU" sz="2400" dirty="0"/>
            </a:br>
            <a:r>
              <a:rPr lang="ru-RU" sz="2400" dirty="0"/>
              <a:t>- характер отношений между родителями и детьми в целом;</a:t>
            </a:r>
            <a:br>
              <a:rPr lang="ru-RU" sz="2400" dirty="0"/>
            </a:br>
            <a:r>
              <a:rPr lang="ru-RU" sz="2400" dirty="0"/>
              <a:t>- уровень семейной гармонии или дисгармонии; </a:t>
            </a:r>
            <a:br>
              <a:rPr lang="ru-RU" sz="2400" dirty="0"/>
            </a:br>
            <a:r>
              <a:rPr lang="ru-RU" sz="2400" dirty="0"/>
              <a:t>- характер отношений с родными братьями и </a:t>
            </a:r>
            <a:r>
              <a:rPr lang="ru-RU" sz="2400" dirty="0" smtClean="0"/>
              <a:t>сестрами;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dirty="0"/>
              <a:t>плохие отношения с одним или обоими родителями;</a:t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dirty="0" smtClean="0"/>
              <a:t>дети </a:t>
            </a:r>
            <a:r>
              <a:rPr lang="ru-RU" sz="2400" dirty="0"/>
              <a:t>чувствуют, что их в семье считают никуда не годными;</a:t>
            </a:r>
            <a:br>
              <a:rPr lang="ru-RU" sz="2400" dirty="0"/>
            </a:br>
            <a:r>
              <a:rPr lang="ru-RU" sz="2400" dirty="0" smtClean="0"/>
              <a:t>- ощущают </a:t>
            </a:r>
            <a:r>
              <a:rPr lang="ru-RU" sz="2400" dirty="0"/>
              <a:t>безразличие к своим чувствам; </a:t>
            </a:r>
            <a:endParaRPr lang="ru-RU" sz="2400" dirty="0" smtClean="0"/>
          </a:p>
          <a:p>
            <a:r>
              <a:rPr lang="ru-RU" sz="2400" dirty="0" smtClean="0"/>
              <a:t>- отсутствие </a:t>
            </a:r>
            <a:r>
              <a:rPr lang="ru-RU" sz="2400" dirty="0"/>
              <a:t>необходимой поддержки и заинтересованности их </a:t>
            </a:r>
            <a:r>
              <a:rPr lang="ru-RU" sz="2400" dirty="0" smtClean="0"/>
              <a:t>жизнью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85794"/>
            <a:ext cx="735811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Основные причины агрессивности: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-стремление привлечь к себе внимание сверстников;</a:t>
            </a:r>
            <a:br>
              <a:rPr lang="ru-RU" sz="2400" dirty="0"/>
            </a:b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стремление </a:t>
            </a:r>
            <a:r>
              <a:rPr lang="ru-RU" sz="2400" dirty="0"/>
              <a:t>получить желанный результат;</a:t>
            </a:r>
            <a:br>
              <a:rPr lang="ru-RU" sz="2400" dirty="0"/>
            </a:b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стремление </a:t>
            </a:r>
            <a:r>
              <a:rPr lang="ru-RU" sz="2400" dirty="0"/>
              <a:t>быть главным; защита и месть;</a:t>
            </a:r>
            <a:br>
              <a:rPr lang="ru-RU" sz="2400" dirty="0"/>
            </a:b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желание </a:t>
            </a:r>
            <a:r>
              <a:rPr lang="ru-RU" sz="2400" dirty="0"/>
              <a:t>ущемить достоинство другого с целью подчеркнуть свое </a:t>
            </a:r>
            <a:r>
              <a:rPr lang="ru-RU" sz="2400" dirty="0" smtClean="0"/>
              <a:t>превосходство.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178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Konsol</dc:creator>
  <cp:lastModifiedBy>Фролова Юлия Владимировна</cp:lastModifiedBy>
  <cp:revision>12</cp:revision>
  <dcterms:created xsi:type="dcterms:W3CDTF">2013-03-12T16:27:21Z</dcterms:created>
  <dcterms:modified xsi:type="dcterms:W3CDTF">2013-11-01T05:59:06Z</dcterms:modified>
</cp:coreProperties>
</file>