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66" r:id="rId4"/>
    <p:sldId id="256" r:id="rId5"/>
    <p:sldId id="260" r:id="rId6"/>
    <p:sldId id="270" r:id="rId7"/>
    <p:sldId id="267" r:id="rId8"/>
    <p:sldId id="27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61" d="100"/>
          <a:sy n="61" d="100"/>
        </p:scale>
        <p:origin x="-162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DDE188-9B8E-4923-A648-F09FD442FF80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B3BCCB-7E02-430A-92DD-713125808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E320-FF87-4C25-9785-0E68B4A04491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2758B-8C28-40E1-BB3E-93FB78E3F1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CB88F-8A43-4716-B3AF-791EFA3F3599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001BE-9581-4C04-92C1-EF69E7651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3DA00-DDC5-47C8-8A7B-1F786B05A7CE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01190-2B19-4AEE-A7CA-4E13C08611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3C88E0-EA9B-49DB-80D1-C95D1A23ED71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23EF76-AA08-4E93-9020-7CBE183FE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6D1E2-2818-4ECA-A6E2-01F7F1485747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85D92-5D15-4311-870D-030810BA2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D011A7-5F20-404F-8DCE-DF3DC2289E9F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DFF913-BA20-4C28-BF9D-DCC05A937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5927B-A564-4FED-B6FD-AF885FF90CDC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8B8CA-FC42-4C34-889A-44088CCC1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8613C7-D68A-4DA3-AA76-CBD2B8904F4D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F471F5-FC7A-4E7B-A674-8A32BBBA3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CB5E3D-5964-44F5-886D-647577FEB482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DA22D4-0256-40D0-AC91-7073A8DCB5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E6558A-5880-4E89-BC97-AE9884E22F09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337E34-6015-454F-839C-5BA2146D0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A95670C-AB63-4986-89F9-44624AE0459A}" type="datetimeFigureOut">
              <a:rPr lang="ru-RU"/>
              <a:pPr>
                <a:defRPr/>
              </a:pPr>
              <a:t>24.10.2014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10626A3-83BF-45E4-8506-50663B947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6" r:id="rId5"/>
    <p:sldLayoutId id="2147483681" r:id="rId6"/>
    <p:sldLayoutId id="2147483687" r:id="rId7"/>
    <p:sldLayoutId id="2147483688" r:id="rId8"/>
    <p:sldLayoutId id="2147483689" r:id="rId9"/>
    <p:sldLayoutId id="2147483680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0" y="357188"/>
            <a:ext cx="6215063" cy="13573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7200" smtClean="0"/>
              <a:t>Пром</a:t>
            </a:r>
            <a:r>
              <a:rPr lang="ru-RU" sz="4000" b="1" smtClean="0"/>
              <a:t>…</a:t>
            </a:r>
            <a:r>
              <a:rPr lang="ru-RU" sz="7200" smtClean="0"/>
              <a:t>рзать, </a:t>
            </a:r>
            <a:endParaRPr lang="ru-RU" sz="9600" smtClean="0"/>
          </a:p>
          <a:p>
            <a:pPr>
              <a:buFont typeface="Wingdings 2" pitchFamily="18" charset="2"/>
              <a:buNone/>
            </a:pPr>
            <a:endParaRPr lang="ru-RU" sz="8800" smtClean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428750" y="121443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>
                <a:latin typeface="Corbel" pitchFamily="34" charset="0"/>
              </a:rPr>
              <a:t>уд</a:t>
            </a:r>
            <a:r>
              <a:rPr lang="ru-RU" sz="4000" b="1">
                <a:latin typeface="Corbel" pitchFamily="34" charset="0"/>
              </a:rPr>
              <a:t>…</a:t>
            </a:r>
            <a:r>
              <a:rPr lang="ru-RU" sz="7200">
                <a:latin typeface="Corbel" pitchFamily="34" charset="0"/>
              </a:rPr>
              <a:t>вительный,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285875" y="2357438"/>
            <a:ext cx="66722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7200">
                <a:latin typeface="Corbel" pitchFamily="34" charset="0"/>
              </a:rPr>
              <a:t>недор</a:t>
            </a:r>
            <a:r>
              <a:rPr lang="ru-RU" sz="4000" b="1">
                <a:latin typeface="Corbel" pitchFamily="34" charset="0"/>
              </a:rPr>
              <a:t>…</a:t>
            </a:r>
            <a:r>
              <a:rPr lang="ru-RU" sz="7200">
                <a:latin typeface="Corbel" pitchFamily="34" charset="0"/>
              </a:rPr>
              <a:t>зумение,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00188" y="3429000"/>
            <a:ext cx="57340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7200">
                <a:latin typeface="Corbel" pitchFamily="34" charset="0"/>
              </a:rPr>
              <a:t>раз</a:t>
            </a:r>
            <a:r>
              <a:rPr lang="ru-RU" sz="7200">
                <a:solidFill>
                  <a:srgbClr val="FF0000"/>
                </a:solidFill>
                <a:latin typeface="Corbel" pitchFamily="34" charset="0"/>
              </a:rPr>
              <a:t>ъ</a:t>
            </a:r>
            <a:r>
              <a:rPr lang="ru-RU" sz="7200">
                <a:latin typeface="Corbel" pitchFamily="34" charset="0"/>
              </a:rPr>
              <a:t>ед</a:t>
            </a:r>
            <a:r>
              <a:rPr lang="ru-RU" sz="4000" b="1">
                <a:latin typeface="Corbel" pitchFamily="34" charset="0"/>
              </a:rPr>
              <a:t>И</a:t>
            </a:r>
            <a:r>
              <a:rPr lang="ru-RU" sz="7200">
                <a:latin typeface="Corbel" pitchFamily="34" charset="0"/>
              </a:rPr>
              <a:t>нять,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00188" y="4357688"/>
            <a:ext cx="53355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7200">
                <a:latin typeface="Corbel" pitchFamily="34" charset="0"/>
              </a:rPr>
              <a:t>един</a:t>
            </a:r>
            <a:r>
              <a:rPr lang="ru-RU" sz="4000" b="1">
                <a:latin typeface="Corbel" pitchFamily="34" charset="0"/>
              </a:rPr>
              <a:t>…</a:t>
            </a:r>
            <a:r>
              <a:rPr lang="ru-RU" sz="7200">
                <a:latin typeface="Corbel" pitchFamily="34" charset="0"/>
              </a:rPr>
              <a:t>борец,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00188" y="5286375"/>
            <a:ext cx="49672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7200">
                <a:latin typeface="Corbel" pitchFamily="34" charset="0"/>
              </a:rPr>
              <a:t>сож</a:t>
            </a:r>
            <a:r>
              <a:rPr lang="ru-RU" sz="4000" b="1">
                <a:latin typeface="Corbel" pitchFamily="34" charset="0"/>
              </a:rPr>
              <a:t>…</a:t>
            </a:r>
            <a:r>
              <a:rPr lang="ru-RU" sz="7200">
                <a:latin typeface="Corbel" pitchFamily="34" charset="0"/>
              </a:rPr>
              <a:t>ление,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43313" y="247650"/>
            <a:ext cx="857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FF0000"/>
                </a:solidFill>
                <a:latin typeface="Corbel" pitchFamily="34" charset="0"/>
              </a:rPr>
              <a:t>е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316163" y="1228725"/>
            <a:ext cx="612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latin typeface="Corbel" pitchFamily="34" charset="0"/>
              </a:rPr>
              <a:t>и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714750" y="23574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latin typeface="Corbel" pitchFamily="34" charset="0"/>
              </a:rPr>
              <a:t>а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86250" y="3429000"/>
            <a:ext cx="100012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latin typeface="Corbel" pitchFamily="34" charset="0"/>
              </a:rPr>
              <a:t>и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429000" y="4357688"/>
            <a:ext cx="1000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latin typeface="Corbel" pitchFamily="34" charset="0"/>
              </a:rPr>
              <a:t>о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000375" y="5300663"/>
            <a:ext cx="857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latin typeface="Corbel" pitchFamily="34" charset="0"/>
              </a:rPr>
              <a:t>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/>
      <p:bldP spid="10" grpId="0"/>
      <p:bldP spid="11" grpId="0"/>
      <p:bldP spid="12" grpId="0"/>
      <p:bldP spid="8" grpId="0"/>
      <p:bldP spid="13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0" y="500063"/>
            <a:ext cx="6643688" cy="5786437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8000" dirty="0" smtClean="0"/>
              <a:t>л</a:t>
            </a:r>
            <a:r>
              <a:rPr lang="ru-RU" sz="4300" b="1" dirty="0" smtClean="0"/>
              <a:t>…</a:t>
            </a:r>
            <a:r>
              <a:rPr lang="ru-RU" sz="8000" dirty="0" err="1" smtClean="0"/>
              <a:t>пучий</a:t>
            </a:r>
            <a:r>
              <a:rPr lang="ru-RU" sz="8000" dirty="0" smtClean="0"/>
              <a:t>,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8000" dirty="0" err="1" smtClean="0"/>
              <a:t>ом</a:t>
            </a:r>
            <a:r>
              <a:rPr lang="ru-RU" sz="4300" b="1" dirty="0" smtClean="0"/>
              <a:t>…</a:t>
            </a:r>
            <a:r>
              <a:rPr lang="ru-RU" sz="8000" dirty="0" err="1" smtClean="0"/>
              <a:t>ложение</a:t>
            </a:r>
            <a:r>
              <a:rPr lang="ru-RU" sz="8000" dirty="0" smtClean="0"/>
              <a:t>,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8000" dirty="0" err="1" smtClean="0"/>
              <a:t>закр</a:t>
            </a:r>
            <a:r>
              <a:rPr lang="ru-RU" sz="4300" b="1" dirty="0" smtClean="0"/>
              <a:t>…</a:t>
            </a:r>
            <a:r>
              <a:rPr lang="ru-RU" sz="8000" dirty="0" err="1" smtClean="0"/>
              <a:t>плять</a:t>
            </a:r>
            <a:r>
              <a:rPr lang="ru-RU" sz="8000" dirty="0" smtClean="0"/>
              <a:t>,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8000" dirty="0" smtClean="0"/>
              <a:t>отд</a:t>
            </a:r>
            <a:r>
              <a:rPr lang="ru-RU" sz="4300" b="1" dirty="0" smtClean="0"/>
              <a:t>…</a:t>
            </a:r>
            <a:r>
              <a:rPr lang="ru-RU" sz="8000" dirty="0" smtClean="0"/>
              <a:t>лённый,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8000" dirty="0" smtClean="0"/>
              <a:t> </a:t>
            </a:r>
            <a:r>
              <a:rPr lang="ru-RU" sz="8000" dirty="0" err="1" smtClean="0"/>
              <a:t>безм</a:t>
            </a:r>
            <a:r>
              <a:rPr lang="ru-RU" sz="4300" b="1" dirty="0" smtClean="0"/>
              <a:t>…</a:t>
            </a:r>
            <a:r>
              <a:rPr lang="ru-RU" sz="8000" dirty="0" err="1" smtClean="0"/>
              <a:t>тежный</a:t>
            </a:r>
            <a:r>
              <a:rPr lang="ru-RU" sz="8000" dirty="0" smtClean="0"/>
              <a:t>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00250" y="428625"/>
            <a:ext cx="500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latin typeface="Corbel" pitchFamily="34" charset="0"/>
              </a:rPr>
              <a:t>и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71750" y="1514475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latin typeface="Corbel" pitchFamily="34" charset="0"/>
              </a:rPr>
              <a:t>о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86125" y="2571750"/>
            <a:ext cx="642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latin typeface="Corbel" pitchFamily="34" charset="0"/>
              </a:rPr>
              <a:t>е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928938" y="3657600"/>
            <a:ext cx="428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latin typeface="Corbel" pitchFamily="34" charset="0"/>
              </a:rPr>
              <a:t>а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643313" y="4786313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latin typeface="Corbel" pitchFamily="34" charset="0"/>
              </a:rPr>
              <a:t>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9"/>
          <p:cNvSpPr txBox="1">
            <a:spLocks noChangeArrowheads="1"/>
          </p:cNvSpPr>
          <p:nvPr/>
        </p:nvSpPr>
        <p:spPr bwMode="auto">
          <a:xfrm>
            <a:off x="1000125" y="142875"/>
            <a:ext cx="7929563" cy="669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354013" algn="ctr">
              <a:lnSpc>
                <a:spcPct val="160000"/>
              </a:lnSpc>
            </a:pPr>
            <a:r>
              <a:rPr lang="ru-RU" sz="2800">
                <a:latin typeface="Corbel" pitchFamily="34" charset="0"/>
                <a:cs typeface="Times New Roman" pitchFamily="18" charset="0"/>
              </a:rPr>
              <a:t>Прочитайте текст.</a:t>
            </a:r>
          </a:p>
          <a:p>
            <a:pPr marL="92075" indent="354013">
              <a:lnSpc>
                <a:spcPct val="150000"/>
              </a:lnSpc>
            </a:pPr>
            <a:r>
              <a:rPr lang="ru-RU" sz="3200">
                <a:latin typeface="Corbel" pitchFamily="34" charset="0"/>
                <a:cs typeface="Times New Roman" pitchFamily="18" charset="0"/>
              </a:rPr>
              <a:t>Берёза относится к роду листопадных деревьев и кустарников .На территории России берёза принадлежит к числу наиболее распространённых древесных пород.  Древесина, кора, берёзовый сок  используются в хозяйстве. Почки и листья применяют в медицине. Берёза считается одним из символов России.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571604" y="1500174"/>
            <a:ext cx="107157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28926" y="1500174"/>
            <a:ext cx="157163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928926" y="1571612"/>
            <a:ext cx="157163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643174" y="2998784"/>
            <a:ext cx="92869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000496" y="3070222"/>
            <a:ext cx="192882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000496" y="2998784"/>
            <a:ext cx="192882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714612" y="4498982"/>
            <a:ext cx="164307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714876" y="4498982"/>
            <a:ext cx="71438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715272" y="4498982"/>
            <a:ext cx="500066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428728" y="5286388"/>
            <a:ext cx="200026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428728" y="5214950"/>
            <a:ext cx="200026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000760" y="5213362"/>
            <a:ext cx="92869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7500958" y="5213362"/>
            <a:ext cx="1000132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1357290" y="5929330"/>
            <a:ext cx="164307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357290" y="6000768"/>
            <a:ext cx="164307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5572132" y="5927742"/>
            <a:ext cx="107157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7072330" y="5927742"/>
            <a:ext cx="1357322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7072330" y="5999180"/>
            <a:ext cx="1357322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63" y="2428875"/>
            <a:ext cx="7764462" cy="2071688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Распространённые и нераспространённые предложения</a:t>
            </a:r>
            <a:endParaRPr lang="ru-RU" sz="4800" b="1" dirty="0">
              <a:solidFill>
                <a:schemeClr val="accent4">
                  <a:lumMod val="75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313" y="500063"/>
            <a:ext cx="7577137" cy="5748337"/>
          </a:xfrm>
        </p:spPr>
        <p:txBody>
          <a:bodyPr>
            <a:normAutofit/>
          </a:bodyPr>
          <a:lstStyle/>
          <a:p>
            <a:pPr marL="84138" indent="-158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 smtClean="0"/>
              <a:t>Предложение, которое состоит только из главных членов, называется </a:t>
            </a:r>
            <a:r>
              <a:rPr lang="ru-RU" sz="3600" b="1" dirty="0" smtClean="0">
                <a:solidFill>
                  <a:srgbClr val="00B050"/>
                </a:solidFill>
              </a:rPr>
              <a:t>нераспространенным</a:t>
            </a:r>
            <a:r>
              <a:rPr lang="ru-RU" sz="3600" b="1" dirty="0" smtClean="0"/>
              <a:t>. Предложение, в котором, кроме главных членов, есть второстепенные, называется </a:t>
            </a:r>
            <a:r>
              <a:rPr lang="ru-RU" sz="3600" b="1" dirty="0" smtClean="0">
                <a:solidFill>
                  <a:srgbClr val="00B050"/>
                </a:solidFill>
              </a:rPr>
              <a:t>распространенным</a:t>
            </a:r>
            <a:r>
              <a:rPr lang="ru-RU" sz="3600" b="1" dirty="0" smtClean="0"/>
              <a:t>. </a:t>
            </a:r>
            <a:r>
              <a:rPr lang="ru-RU" sz="3600" dirty="0" smtClean="0"/>
              <a:t>Распространенное предложение передаёт информацию более точно, подробно, выразительно</a:t>
            </a:r>
            <a:r>
              <a:rPr lang="ru-RU" i="1" dirty="0" smtClean="0"/>
              <a:t>.</a:t>
            </a: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23875"/>
            <a:ext cx="285750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63" y="523875"/>
            <a:ext cx="5072062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88" y="1135063"/>
            <a:ext cx="3857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43063" y="1643063"/>
            <a:ext cx="3571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9" name="Picture 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9000" y="2143125"/>
            <a:ext cx="271462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0" name="Picture 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4688" y="2643188"/>
            <a:ext cx="3643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1" name="Picture 1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29000" y="3143250"/>
            <a:ext cx="350043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2" name="Picture 1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43125" y="3643313"/>
            <a:ext cx="2786063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3" name="Picture 1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00125" y="5143500"/>
            <a:ext cx="300037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4" name="Picture 1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1438" y="4616450"/>
            <a:ext cx="4500562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5" name="Picture 1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1438" y="5707063"/>
            <a:ext cx="3643312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43063" y="2000250"/>
          <a:ext cx="6858000" cy="428625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979722"/>
                <a:gridCol w="979722"/>
                <a:gridCol w="979722"/>
                <a:gridCol w="979722"/>
                <a:gridCol w="979722"/>
                <a:gridCol w="979722"/>
                <a:gridCol w="979722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Е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Ё</a:t>
                      </a:r>
                      <a:endParaRPr lang="ru-RU" sz="2000" dirty="0"/>
                    </a:p>
                  </a:txBody>
                  <a:tcPr anchor="ctr"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Ж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Й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Л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</a:t>
                      </a:r>
                      <a:endParaRPr lang="ru-RU" sz="2000" dirty="0"/>
                    </a:p>
                  </a:txBody>
                  <a:tcPr anchor="ctr"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У</a:t>
                      </a:r>
                      <a:endParaRPr lang="ru-RU" sz="2000" dirty="0"/>
                    </a:p>
                  </a:txBody>
                  <a:tcPr anchor="ctr"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Х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Ц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Ш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Щ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smtClean="0"/>
                        <a:t>Ъ</a:t>
                      </a:r>
                      <a:endParaRPr lang="ru-RU" sz="2000"/>
                    </a:p>
                  </a:txBody>
                  <a:tcPr anchor="ctr"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Ы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Ь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Э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Ю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Я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00188" y="1071563"/>
            <a:ext cx="7215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Times New Roman" pitchFamily="18" charset="0"/>
                <a:cs typeface="Times New Roman" pitchFamily="18" charset="0"/>
              </a:rPr>
              <a:t>14    16    13   16   5    6   24 !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43063" y="855663"/>
            <a:ext cx="66436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>
                <a:latin typeface="a_LCDNovaObl"/>
                <a:cs typeface="Aharoni" pitchFamily="2" charset="-79"/>
              </a:rPr>
              <a:t>14;16;13;16;5;6;24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1143000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Домашнее задание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1285875" y="2786063"/>
            <a:ext cx="7497763" cy="1909762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6600" smtClean="0"/>
              <a:t>§ 55, упр. 434.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172</Words>
  <PresentationFormat>Экран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8</vt:i4>
      </vt:variant>
    </vt:vector>
  </HeadingPairs>
  <TitlesOfParts>
    <vt:vector size="25" baseType="lpstr">
      <vt:lpstr>Corbel</vt:lpstr>
      <vt:lpstr>Arial</vt:lpstr>
      <vt:lpstr>Wingdings 2</vt:lpstr>
      <vt:lpstr>Verdana</vt:lpstr>
      <vt:lpstr>Calibri</vt:lpstr>
      <vt:lpstr>Gill Sans MT</vt:lpstr>
      <vt:lpstr>Times New Roman</vt:lpstr>
      <vt:lpstr>Arial Black</vt:lpstr>
      <vt:lpstr>Aharoni</vt:lpstr>
      <vt:lpstr>a_LCDNovaObl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Слайд 1</vt:lpstr>
      <vt:lpstr>Слайд 2</vt:lpstr>
      <vt:lpstr>Слайд 3</vt:lpstr>
      <vt:lpstr>Распространённые и нераспространённые предложения</vt:lpstr>
      <vt:lpstr>Слайд 5</vt:lpstr>
      <vt:lpstr>Слайд 6</vt:lpstr>
      <vt:lpstr>Слайд 7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Распространённые и нераспространённые предложения</dc:title>
  <dc:creator>Люба</dc:creator>
  <cp:lastModifiedBy>Samsung</cp:lastModifiedBy>
  <cp:revision>56</cp:revision>
  <dcterms:created xsi:type="dcterms:W3CDTF">2010-11-19T11:30:48Z</dcterms:created>
  <dcterms:modified xsi:type="dcterms:W3CDTF">2014-10-24T18:35:22Z</dcterms:modified>
</cp:coreProperties>
</file>