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81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7B2504F-C1B3-4988-AA93-6330C4841564}" type="datetimeFigureOut">
              <a:rPr lang="ru-RU"/>
              <a:pPr>
                <a:defRPr/>
              </a:pPr>
              <a:t>23.10.2014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6D58C5E-FD7D-45EF-96C2-725EDD684491}"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4"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4F43CE55-B7E2-44AB-9B00-E60CC7B2C0BD}" type="datetimeFigureOut">
              <a:rPr lang="ru-RU"/>
              <a:pPr>
                <a:defRPr/>
              </a:pPr>
              <a:t>23.10.2014</a:t>
            </a:fld>
            <a:endParaRPr lang="ru-RU"/>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385AD209-7889-44B2-841D-0A3CF5CCB8B2}"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FBDE756F-7D7C-4364-B6A5-0BCEFFABB34F}" type="datetimeFigureOut">
              <a:rPr lang="ru-RU"/>
              <a:pPr>
                <a:defRPr/>
              </a:pPr>
              <a:t>23.10.2014</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31C4F6D2-6A09-4A78-B1F2-5FEE9F8A48D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580999A7-FDA7-46A2-9714-507C88A3114F}" type="datetimeFigureOut">
              <a:rPr lang="ru-RU"/>
              <a:pPr>
                <a:defRPr/>
              </a:pPr>
              <a:t>23.10.2014</a:t>
            </a:fld>
            <a:endParaRPr lang="ru-RU"/>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617FD0DE-2DEC-4402-9EBC-485AFACE3DA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3000A31D-32C0-4985-953B-65BEA97684C7}" type="datetimeFigureOut">
              <a:rPr lang="ru-RU"/>
              <a:pPr>
                <a:defRPr/>
              </a:pPr>
              <a:t>23.10.2014</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D6D31FD9-B9F2-4B29-AF73-B557121181E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A7D679ED-8338-47D5-963E-3410A1449998}" type="datetimeFigureOut">
              <a:rPr lang="ru-RU"/>
              <a:pPr>
                <a:defRPr/>
              </a:pPr>
              <a:t>23.10.2014</a:t>
            </a:fld>
            <a:endParaRPr lang="ru-RU"/>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8C2F7654-83D8-4D06-9DD2-5379DAF23AD7}"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98A736D6-59D3-45EF-B048-4BA981D202C3}" type="datetimeFigureOut">
              <a:rPr lang="ru-RU"/>
              <a:pPr>
                <a:defRPr/>
              </a:pPr>
              <a:t>23.10.2014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5D6AC573-1D1F-4B8B-9D28-6EEA798FADB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39C4CCC5-5571-45C9-9C4F-653F7476087F}" type="datetimeFigureOut">
              <a:rPr lang="ru-RU"/>
              <a:pPr>
                <a:defRPr/>
              </a:pPr>
              <a:t>23.10.2014</a:t>
            </a:fld>
            <a:endParaRPr lang="ru-RU"/>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94A5D0AB-20BB-437A-9FC6-F0ED1F42084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7E562114-5448-4155-9DA8-20F5E87CC829}" type="datetimeFigureOut">
              <a:rPr lang="ru-RU"/>
              <a:pPr>
                <a:defRPr/>
              </a:pPr>
              <a:t>23.10.2014</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2D1177CE-AFB6-4DD5-9A09-1809E42B967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652F804A-D424-403F-A3BD-520F4D0C4E9E}" type="datetimeFigureOut">
              <a:rPr lang="ru-RU"/>
              <a:pPr>
                <a:defRPr/>
              </a:pPr>
              <a:t>23.10.2014</a:t>
            </a:fld>
            <a:endParaRPr lang="ru-RU"/>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EA11F28A-A2AF-484B-A319-4A7616F2F87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848C4BE6-B7FC-4F1D-AA64-AB2085BD1BC8}" type="datetimeFigureOut">
              <a:rPr lang="ru-RU"/>
              <a:pPr>
                <a:defRPr/>
              </a:pPr>
              <a:t>23.10.2014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A687DA08-2DE2-4BCF-BB07-AABAE2FCB0C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5" name="Прямоугольник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5AB929DB-D6E9-47A7-88E5-1263078ABD06}" type="datetimeFigureOut">
              <a:rPr lang="ru-RU"/>
              <a:pPr>
                <a:defRPr/>
              </a:pPr>
              <a:t>23.10.2014</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B2897E7D-7DF1-46AD-9989-13C8848EFDA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cs typeface="+mn-cs"/>
              </a:defRPr>
            </a:lvl1pPr>
            <a:extLst/>
          </a:lstStyle>
          <a:p>
            <a:pPr>
              <a:defRPr/>
            </a:pPr>
            <a:fld id="{39B72DD0-3164-48D4-8168-F93633E860D9}" type="datetimeFigureOut">
              <a:rPr lang="ru-RU"/>
              <a:pPr>
                <a:defRPr/>
              </a:pPr>
              <a:t>23.10.2014</a:t>
            </a:fld>
            <a:endParaRPr lang="ru-RU"/>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cs typeface="+mn-cs"/>
              </a:defRPr>
            </a:lvl1pPr>
            <a:extLst/>
          </a:lstStyle>
          <a:p>
            <a:pPr>
              <a:defRPr/>
            </a:pPr>
            <a:fld id="{999DEF9E-CCE6-4867-B101-F0A3E5D5581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16" r:id="rId1"/>
    <p:sldLayoutId id="2147483815" r:id="rId2"/>
    <p:sldLayoutId id="2147483817" r:id="rId3"/>
    <p:sldLayoutId id="2147483814" r:id="rId4"/>
    <p:sldLayoutId id="2147483813" r:id="rId5"/>
    <p:sldLayoutId id="2147483812" r:id="rId6"/>
    <p:sldLayoutId id="2147483811" r:id="rId7"/>
    <p:sldLayoutId id="2147483810" r:id="rId8"/>
    <p:sldLayoutId id="2147483818" r:id="rId9"/>
    <p:sldLayoutId id="2147483809" r:id="rId10"/>
    <p:sldLayoutId id="2147483819"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57818" y="2643182"/>
            <a:ext cx="3571900" cy="557218"/>
          </a:xfrm>
        </p:spPr>
        <p:txBody>
          <a:bodyPr>
            <a:noAutofit/>
          </a:bodyPr>
          <a:lstStyle/>
          <a:p>
            <a:pPr fontAlgn="auto">
              <a:spcAft>
                <a:spcPts val="0"/>
              </a:spcAft>
              <a:defRPr/>
            </a:pPr>
            <a:r>
              <a:rPr lang="ru-RU" sz="3200" dirty="0" smtClean="0"/>
              <a:t>Главные члены предложения. Тире между  подлежащим и сказуемым</a:t>
            </a:r>
            <a:endParaRPr lang="ru-RU" sz="3200" dirty="0"/>
          </a:p>
        </p:txBody>
      </p:sp>
      <p:sp>
        <p:nvSpPr>
          <p:cNvPr id="14338" name="Текст 5"/>
          <p:cNvSpPr>
            <a:spLocks noGrp="1"/>
          </p:cNvSpPr>
          <p:nvPr>
            <p:ph type="body" sz="half" idx="2"/>
          </p:nvPr>
        </p:nvSpPr>
        <p:spPr>
          <a:xfrm>
            <a:off x="5072063" y="4000500"/>
            <a:ext cx="3746500" cy="1203325"/>
          </a:xfrm>
        </p:spPr>
        <p:txBody>
          <a:bodyPr/>
          <a:lstStyle/>
          <a:p>
            <a:pPr algn="ctr">
              <a:spcBef>
                <a:spcPct val="0"/>
              </a:spcBef>
            </a:pPr>
            <a:r>
              <a:rPr lang="ru-RU" sz="2400" smtClean="0"/>
              <a:t> </a:t>
            </a:r>
            <a:r>
              <a:rPr lang="ru-RU" sz="4400" smtClean="0"/>
              <a:t>5 класс</a:t>
            </a:r>
          </a:p>
        </p:txBody>
      </p:sp>
      <p:pic>
        <p:nvPicPr>
          <p:cNvPr id="7" name="Рисунок 6" descr="2.jpg"/>
          <p:cNvPicPr>
            <a:picLocks noGrp="1" noChangeAspect="1"/>
          </p:cNvPicPr>
          <p:nvPr>
            <p:ph type="pic" idx="1"/>
          </p:nvPr>
        </p:nvPicPr>
        <p:blipFill>
          <a:blip r:embed="rId2"/>
          <a:srcRect l="18138" r="18138"/>
          <a:stretch>
            <a:fillRect/>
          </a:stretch>
        </p:blipFill>
        <p:spPr>
          <a:prstGeom prst="roundRect">
            <a:avLst>
              <a:gd name="adj" fmla="val 16667"/>
            </a:avLst>
          </a:prstGeom>
          <a:ln>
            <a:solidFill>
              <a:srgbClr val="00B0F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auto">
              <a:spcAft>
                <a:spcPts val="0"/>
              </a:spcAft>
              <a:defRPr/>
            </a:pPr>
            <a:r>
              <a:rPr lang="ru-RU" sz="2800" dirty="0" smtClean="0"/>
              <a:t>Списать поговорки, подчеркнуть подлежащее и сказуемое, поставить, где надо, тире.</a:t>
            </a:r>
            <a:endParaRPr lang="ru-RU" sz="2800" dirty="0"/>
          </a:p>
        </p:txBody>
      </p:sp>
      <p:sp>
        <p:nvSpPr>
          <p:cNvPr id="23554" name="Текст 2"/>
          <p:cNvSpPr>
            <a:spLocks noGrp="1"/>
          </p:cNvSpPr>
          <p:nvPr>
            <p:ph type="body" sz="half" idx="2"/>
          </p:nvPr>
        </p:nvSpPr>
        <p:spPr>
          <a:xfrm>
            <a:off x="5389563" y="3282950"/>
            <a:ext cx="3429000" cy="1920875"/>
          </a:xfrm>
        </p:spPr>
        <p:txBody>
          <a:bodyPr>
            <a:normAutofit fontScale="77500" lnSpcReduction="20000"/>
          </a:bodyPr>
          <a:lstStyle/>
          <a:p>
            <a:pPr>
              <a:spcBef>
                <a:spcPct val="0"/>
              </a:spcBef>
            </a:pPr>
            <a:r>
              <a:rPr lang="ru-RU" sz="3200" smtClean="0"/>
              <a:t>Грамота второй язык. Чужая душа потемки. Молчание знак согласия. Тетрадь зеркало ученика.</a:t>
            </a:r>
          </a:p>
        </p:txBody>
      </p:sp>
      <p:pic>
        <p:nvPicPr>
          <p:cNvPr id="5" name="Рисунок 4" descr="ptici01.gif"/>
          <p:cNvPicPr>
            <a:picLocks noGrp="1" noChangeAspect="1"/>
          </p:cNvPicPr>
          <p:nvPr>
            <p:ph type="pic" idx="1"/>
          </p:nvPr>
        </p:nvPicPr>
        <p:blipFill>
          <a:blip r:embed="rId2"/>
          <a:stretch>
            <a:fillRect/>
          </a:stretch>
        </p:blipFill>
        <p:spPr>
          <a:xfrm>
            <a:off x="714348" y="1857364"/>
            <a:ext cx="4206240" cy="2679357"/>
          </a:xfrm>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sz="3600" dirty="0" smtClean="0"/>
              <a:t>Словарно-орфографическая работа.</a:t>
            </a:r>
            <a:br>
              <a:rPr lang="ru-RU" sz="3600" dirty="0" smtClean="0"/>
            </a:br>
            <a:r>
              <a:rPr lang="ru-RU" sz="3600" dirty="0" smtClean="0"/>
              <a:t>Пользуемся словарем учебника!</a:t>
            </a:r>
            <a:endParaRPr lang="ru-RU" sz="3600" dirty="0"/>
          </a:p>
        </p:txBody>
      </p:sp>
      <p:sp>
        <p:nvSpPr>
          <p:cNvPr id="24578" name="Текст 2"/>
          <p:cNvSpPr>
            <a:spLocks noGrp="1"/>
          </p:cNvSpPr>
          <p:nvPr>
            <p:ph type="body" sz="half" idx="2"/>
          </p:nvPr>
        </p:nvSpPr>
        <p:spPr>
          <a:xfrm>
            <a:off x="5214938" y="3214688"/>
            <a:ext cx="3357562" cy="3643312"/>
          </a:xfrm>
        </p:spPr>
        <p:txBody>
          <a:bodyPr/>
          <a:lstStyle/>
          <a:p>
            <a:pPr>
              <a:spcBef>
                <a:spcPct val="0"/>
              </a:spcBef>
            </a:pPr>
            <a:r>
              <a:rPr lang="ru-RU" sz="3600" smtClean="0"/>
              <a:t>Объясните</a:t>
            </a:r>
          </a:p>
          <a:p>
            <a:pPr>
              <a:spcBef>
                <a:spcPct val="0"/>
              </a:spcBef>
            </a:pPr>
            <a:r>
              <a:rPr lang="ru-RU" sz="3600" smtClean="0"/>
              <a:t>(письменно)</a:t>
            </a:r>
          </a:p>
          <a:p>
            <a:pPr>
              <a:spcBef>
                <a:spcPct val="0"/>
              </a:spcBef>
            </a:pPr>
            <a:r>
              <a:rPr lang="ru-RU" sz="3600" smtClean="0"/>
              <a:t>значение слов </a:t>
            </a:r>
            <a:r>
              <a:rPr lang="ru-RU" sz="3600" i="1" smtClean="0"/>
              <a:t>аршин, пороша,  циновка.</a:t>
            </a:r>
          </a:p>
        </p:txBody>
      </p:sp>
      <p:pic>
        <p:nvPicPr>
          <p:cNvPr id="5" name="Рисунок 4" descr="10.jpg"/>
          <p:cNvPicPr>
            <a:picLocks noGrp="1" noChangeAspect="1"/>
          </p:cNvPicPr>
          <p:nvPr>
            <p:ph type="pic" idx="1"/>
          </p:nvPr>
        </p:nvPicPr>
        <p:blipFill>
          <a:blip r:embed="rId2"/>
          <a:stretch>
            <a:fillRect/>
          </a:stretch>
        </p:blipFill>
        <p:spPr>
          <a:xfrm>
            <a:off x="428596" y="1714488"/>
            <a:ext cx="4206240" cy="2679357"/>
          </a:xfrm>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4400" dirty="0" smtClean="0"/>
              <a:t>Домашнее задание</a:t>
            </a:r>
            <a:endParaRPr lang="ru-RU" sz="4400" dirty="0"/>
          </a:p>
        </p:txBody>
      </p:sp>
      <p:sp>
        <p:nvSpPr>
          <p:cNvPr id="25602" name="Текст 2"/>
          <p:cNvSpPr>
            <a:spLocks noGrp="1"/>
          </p:cNvSpPr>
          <p:nvPr>
            <p:ph type="body" sz="half" idx="2"/>
          </p:nvPr>
        </p:nvSpPr>
        <p:spPr>
          <a:xfrm>
            <a:off x="5143504" y="4357688"/>
            <a:ext cx="3857652" cy="1857394"/>
          </a:xfrm>
        </p:spPr>
        <p:txBody>
          <a:bodyPr>
            <a:noAutofit/>
          </a:bodyPr>
          <a:lstStyle/>
          <a:p>
            <a:pPr>
              <a:spcBef>
                <a:spcPct val="0"/>
              </a:spcBef>
            </a:pPr>
            <a:r>
              <a:rPr lang="ru-RU" sz="2800" dirty="0" smtClean="0"/>
              <a:t>§ 33, 34, упр. </a:t>
            </a:r>
            <a:r>
              <a:rPr lang="ru-RU" sz="2800" dirty="0" smtClean="0"/>
              <a:t>169; из третьего предложения выписать все словосочетания, составить схемы.</a:t>
            </a:r>
            <a:endParaRPr lang="ru-RU" sz="2800" dirty="0" smtClean="0"/>
          </a:p>
        </p:txBody>
      </p:sp>
      <p:pic>
        <p:nvPicPr>
          <p:cNvPr id="5" name="Рисунок 4" descr="13.jpg"/>
          <p:cNvPicPr>
            <a:picLocks noGrp="1" noChangeAspect="1"/>
          </p:cNvPicPr>
          <p:nvPr>
            <p:ph type="pic" idx="1"/>
          </p:nvPr>
        </p:nvPicPr>
        <p:blipFill>
          <a:blip r:embed="rId2"/>
          <a:srcRect l="18138" r="18138"/>
          <a:stretch>
            <a:fillRect/>
          </a:stretch>
        </p:blip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4" y="-1357322"/>
            <a:ext cx="3603156" cy="2714644"/>
          </a:xfrm>
        </p:spPr>
        <p:txBody>
          <a:bodyPr/>
          <a:lstStyle/>
          <a:p>
            <a:pPr fontAlgn="auto">
              <a:spcAft>
                <a:spcPts val="0"/>
              </a:spcAft>
              <a:defRPr/>
            </a:pPr>
            <a:r>
              <a:rPr lang="ru-RU" sz="4000" dirty="0" smtClean="0"/>
              <a:t>Рефлексия</a:t>
            </a:r>
            <a:endParaRPr lang="ru-RU" sz="4000" dirty="0"/>
          </a:p>
        </p:txBody>
      </p:sp>
      <p:pic>
        <p:nvPicPr>
          <p:cNvPr id="5" name="Рисунок 4" descr="P1000657.JPG"/>
          <p:cNvPicPr>
            <a:picLocks noGrp="1" noChangeAspect="1"/>
          </p:cNvPicPr>
          <p:nvPr>
            <p:ph type="pic" idx="1"/>
          </p:nvPr>
        </p:nvPicPr>
        <p:blipFill>
          <a:blip r:embed="rId2"/>
          <a:stretch>
            <a:fillRect/>
          </a:stretch>
        </p:blipFill>
        <p:spPr>
          <a:xfrm>
            <a:off x="785786" y="1285860"/>
            <a:ext cx="3864230" cy="3864230"/>
          </a:xfrm>
        </p:spPr>
      </p:pic>
      <p:sp>
        <p:nvSpPr>
          <p:cNvPr id="26627" name="Текст 6"/>
          <p:cNvSpPr>
            <a:spLocks noGrp="1"/>
          </p:cNvSpPr>
          <p:nvPr>
            <p:ph type="body" sz="half" idx="2"/>
          </p:nvPr>
        </p:nvSpPr>
        <p:spPr>
          <a:xfrm>
            <a:off x="5072063" y="1500188"/>
            <a:ext cx="3746500" cy="3703637"/>
          </a:xfrm>
        </p:spPr>
        <p:txBody>
          <a:bodyPr>
            <a:normAutofit fontScale="85000" lnSpcReduction="10000"/>
          </a:bodyPr>
          <a:lstStyle/>
          <a:p>
            <a:pPr>
              <a:spcBef>
                <a:spcPct val="0"/>
              </a:spcBef>
            </a:pPr>
            <a:r>
              <a:rPr lang="ru-RU" sz="2800" smtClean="0"/>
              <a:t>Продолжи фразу:</a:t>
            </a:r>
          </a:p>
          <a:p>
            <a:pPr>
              <a:spcBef>
                <a:spcPct val="0"/>
              </a:spcBef>
            </a:pPr>
            <a:r>
              <a:rPr lang="ru-RU" sz="2800" smtClean="0"/>
              <a:t>Подлежащее – это….</a:t>
            </a:r>
          </a:p>
          <a:p>
            <a:pPr>
              <a:spcBef>
                <a:spcPct val="0"/>
              </a:spcBef>
            </a:pPr>
            <a:r>
              <a:rPr lang="ru-RU" sz="2800" smtClean="0"/>
              <a:t>Тире между подлежащим и сказуемым ставится, если …. </a:t>
            </a:r>
          </a:p>
          <a:p>
            <a:pPr>
              <a:spcBef>
                <a:spcPct val="0"/>
              </a:spcBef>
            </a:pPr>
            <a:r>
              <a:rPr lang="ru-RU" sz="2800" smtClean="0"/>
              <a:t>Мне больше всего удалось…. </a:t>
            </a:r>
          </a:p>
          <a:p>
            <a:pPr>
              <a:spcBef>
                <a:spcPct val="0"/>
              </a:spcBef>
            </a:pPr>
            <a:r>
              <a:rPr lang="ru-RU" sz="2800" smtClean="0"/>
              <a:t>Сегодня на уроке я научился ….</a:t>
            </a:r>
          </a:p>
          <a:p>
            <a:pPr>
              <a:spcBef>
                <a:spcPct val="0"/>
              </a:spcBef>
            </a:pPr>
            <a:r>
              <a:rPr lang="ru-RU" sz="2800" smtClean="0"/>
              <a:t>Мне было трудно….</a:t>
            </a:r>
          </a:p>
          <a:p>
            <a:pPr>
              <a:spcBef>
                <a:spcPct val="0"/>
              </a:spcBef>
            </a:pPr>
            <a:r>
              <a:rPr lang="ru-RU" sz="2800" smtClean="0"/>
              <a:t>Я понял, что….</a:t>
            </a:r>
          </a:p>
        </p:txBody>
      </p:sp>
    </p:spTree>
  </p:cSld>
  <p:clrMapOvr>
    <a:masterClrMapping/>
  </p:clrMapOvr>
  <p:transition advClick="0" advTm="2000">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214942" y="357166"/>
            <a:ext cx="3714776" cy="3857652"/>
          </a:xfrm>
        </p:spPr>
        <p:txBody>
          <a:bodyPr>
            <a:noAutofit/>
          </a:bodyPr>
          <a:lstStyle/>
          <a:p>
            <a:pPr fontAlgn="auto">
              <a:spcAft>
                <a:spcPts val="0"/>
              </a:spcAft>
              <a:defRPr/>
            </a:pPr>
            <a:r>
              <a:rPr lang="ru-RU" sz="2800" dirty="0" smtClean="0"/>
              <a:t>Определить предложения по цели высказывания. Выделить грамматические основы.</a:t>
            </a:r>
            <a:endParaRPr lang="ru-RU" sz="2800" dirty="0"/>
          </a:p>
        </p:txBody>
      </p:sp>
      <p:sp>
        <p:nvSpPr>
          <p:cNvPr id="15362" name="Текст 3"/>
          <p:cNvSpPr>
            <a:spLocks noGrp="1"/>
          </p:cNvSpPr>
          <p:nvPr>
            <p:ph type="body" sz="half" idx="2"/>
          </p:nvPr>
        </p:nvSpPr>
        <p:spPr>
          <a:xfrm>
            <a:off x="5389563" y="3282950"/>
            <a:ext cx="3429000" cy="1920875"/>
          </a:xfrm>
        </p:spPr>
        <p:txBody>
          <a:bodyPr/>
          <a:lstStyle/>
          <a:p>
            <a:pPr>
              <a:spcBef>
                <a:spcPct val="0"/>
              </a:spcBef>
            </a:pPr>
            <a:endParaRPr lang="ru-RU" smtClean="0"/>
          </a:p>
        </p:txBody>
      </p:sp>
      <p:pic>
        <p:nvPicPr>
          <p:cNvPr id="5" name="Рисунок 4" descr="7.jpg"/>
          <p:cNvPicPr>
            <a:picLocks noGrp="1" noChangeAspect="1"/>
          </p:cNvPicPr>
          <p:nvPr>
            <p:ph type="pic" idx="1"/>
          </p:nvPr>
        </p:nvPicPr>
        <p:blipFill>
          <a:blip r:embed="rId2"/>
          <a:srcRect l="18138" r="18138"/>
          <a:stretch>
            <a:fillRect/>
          </a:stretch>
        </p:blipFill>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pPr algn="ctr" fontAlgn="auto">
              <a:spcAft>
                <a:spcPts val="0"/>
              </a:spcAft>
              <a:defRPr/>
            </a:pPr>
            <a:r>
              <a:rPr lang="ru-RU" sz="2400" dirty="0" smtClean="0"/>
              <a:t/>
            </a:r>
            <a:br>
              <a:rPr lang="ru-RU" sz="2400" dirty="0" smtClean="0"/>
            </a:br>
            <a:endParaRPr lang="ru-RU" sz="2400" dirty="0"/>
          </a:p>
        </p:txBody>
      </p:sp>
      <p:sp>
        <p:nvSpPr>
          <p:cNvPr id="16386" name="Текст 8"/>
          <p:cNvSpPr>
            <a:spLocks noGrp="1"/>
          </p:cNvSpPr>
          <p:nvPr>
            <p:ph type="body" sz="half" idx="2"/>
          </p:nvPr>
        </p:nvSpPr>
        <p:spPr>
          <a:xfrm>
            <a:off x="5429250" y="285750"/>
            <a:ext cx="3714750" cy="2849563"/>
          </a:xfrm>
        </p:spPr>
        <p:txBody>
          <a:bodyPr>
            <a:normAutofit fontScale="47500" lnSpcReduction="20000"/>
          </a:bodyPr>
          <a:lstStyle/>
          <a:p>
            <a:pPr>
              <a:spcBef>
                <a:spcPct val="0"/>
              </a:spcBef>
            </a:pPr>
            <a:r>
              <a:rPr lang="ru-RU" sz="2400" smtClean="0"/>
              <a:t>У меня вопросов много.</a:t>
            </a:r>
            <a:br>
              <a:rPr lang="ru-RU" sz="2400" smtClean="0"/>
            </a:br>
            <a:r>
              <a:rPr lang="ru-RU" sz="2400" smtClean="0"/>
              <a:t>Каждый день несет вопрос:</a:t>
            </a:r>
            <a:br>
              <a:rPr lang="ru-RU" sz="2400" smtClean="0"/>
            </a:br>
            <a:r>
              <a:rPr lang="ru-RU" sz="2400" smtClean="0"/>
              <a:t>Сколько лап у осьминога?</a:t>
            </a:r>
            <a:br>
              <a:rPr lang="ru-RU" sz="2400" smtClean="0"/>
            </a:br>
            <a:r>
              <a:rPr lang="ru-RU" sz="2400" smtClean="0"/>
              <a:t>Ест ли рыбу утконос?</a:t>
            </a:r>
          </a:p>
          <a:p>
            <a:pPr>
              <a:spcBef>
                <a:spcPct val="0"/>
              </a:spcBef>
            </a:pPr>
            <a:r>
              <a:rPr lang="ru-RU" sz="2400" smtClean="0"/>
              <a:t>Почему для кенгуренка</a:t>
            </a:r>
          </a:p>
          <a:p>
            <a:pPr>
              <a:spcBef>
                <a:spcPct val="0"/>
              </a:spcBef>
            </a:pPr>
            <a:r>
              <a:rPr lang="ru-RU" sz="2400" smtClean="0"/>
              <a:t>Лучше места не нашлось?</a:t>
            </a:r>
          </a:p>
          <a:p>
            <a:pPr>
              <a:spcBef>
                <a:spcPct val="0"/>
              </a:spcBef>
            </a:pPr>
            <a:r>
              <a:rPr lang="ru-RU" sz="2400" smtClean="0"/>
              <a:t>Где живут три поросенка?</a:t>
            </a:r>
          </a:p>
          <a:p>
            <a:pPr>
              <a:spcBef>
                <a:spcPct val="0"/>
              </a:spcBef>
            </a:pPr>
            <a:r>
              <a:rPr lang="ru-RU" sz="2400" smtClean="0"/>
              <a:t>И откуда родом лось?</a:t>
            </a:r>
          </a:p>
          <a:p>
            <a:pPr>
              <a:spcBef>
                <a:spcPct val="0"/>
              </a:spcBef>
            </a:pPr>
            <a:r>
              <a:rPr lang="ru-RU" sz="2400" smtClean="0"/>
              <a:t>Почему грибы опята </a:t>
            </a:r>
          </a:p>
          <a:p>
            <a:pPr>
              <a:spcBef>
                <a:spcPct val="0"/>
              </a:spcBef>
            </a:pPr>
            <a:r>
              <a:rPr lang="ru-RU" sz="2400" smtClean="0"/>
              <a:t>Возле пней всегда растут?</a:t>
            </a:r>
          </a:p>
          <a:p>
            <a:pPr>
              <a:spcBef>
                <a:spcPct val="0"/>
              </a:spcBef>
            </a:pPr>
            <a:r>
              <a:rPr lang="ru-RU" sz="2400" smtClean="0"/>
              <a:t>Жизнь вопросами богата.</a:t>
            </a:r>
          </a:p>
          <a:p>
            <a:pPr>
              <a:spcBef>
                <a:spcPct val="0"/>
              </a:spcBef>
            </a:pPr>
            <a:r>
              <a:rPr lang="ru-RU" sz="2400" smtClean="0"/>
              <a:t>И они, как пламя, жгут.</a:t>
            </a:r>
          </a:p>
          <a:p>
            <a:pPr>
              <a:spcBef>
                <a:spcPct val="0"/>
              </a:spcBef>
            </a:pPr>
            <a:endParaRPr lang="ru-RU" sz="2400" smtClean="0"/>
          </a:p>
          <a:p>
            <a:pPr>
              <a:spcBef>
                <a:spcPct val="0"/>
              </a:spcBef>
            </a:pPr>
            <a:endParaRPr lang="ru-RU" sz="2400" smtClean="0"/>
          </a:p>
          <a:p>
            <a:pPr>
              <a:spcBef>
                <a:spcPct val="0"/>
              </a:spcBef>
            </a:pPr>
            <a:endParaRPr lang="ru-RU" sz="2400" smtClean="0"/>
          </a:p>
          <a:p>
            <a:pPr>
              <a:spcBef>
                <a:spcPct val="0"/>
              </a:spcBef>
            </a:pPr>
            <a:r>
              <a:rPr lang="ru-RU" sz="2400" smtClean="0"/>
              <a:t/>
            </a:r>
            <a:br>
              <a:rPr lang="ru-RU" sz="2400" smtClean="0"/>
            </a:br>
            <a:r>
              <a:rPr lang="ru-RU" sz="3200" smtClean="0"/>
              <a:t/>
            </a:r>
            <a:br>
              <a:rPr lang="ru-RU" sz="3200" smtClean="0"/>
            </a:br>
            <a:endParaRPr lang="ru-RU" sz="2400" smtClean="0"/>
          </a:p>
        </p:txBody>
      </p:sp>
      <p:pic>
        <p:nvPicPr>
          <p:cNvPr id="10" name="Рисунок 9" descr="9.jpg"/>
          <p:cNvPicPr>
            <a:picLocks noGrp="1" noChangeAspect="1"/>
          </p:cNvPicPr>
          <p:nvPr>
            <p:ph type="pic" idx="1"/>
          </p:nvPr>
        </p:nvPicPr>
        <p:blipFill>
          <a:blip r:embed="rId2"/>
          <a:srcRect l="18138" r="18138"/>
          <a:stretch>
            <a:fillRect/>
          </a:stretch>
        </p:blipFill>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7818" y="0"/>
            <a:ext cx="3460280" cy="2714620"/>
          </a:xfrm>
        </p:spPr>
        <p:txBody>
          <a:bodyPr/>
          <a:lstStyle/>
          <a:p>
            <a:pPr fontAlgn="auto">
              <a:spcAft>
                <a:spcPts val="0"/>
              </a:spcAft>
              <a:defRPr/>
            </a:pPr>
            <a:r>
              <a:rPr lang="ru-RU" dirty="0" smtClean="0"/>
              <a:t>Списать предложения, подчеркнуть подлежащее и сказуемое</a:t>
            </a:r>
            <a:endParaRPr lang="ru-RU" dirty="0"/>
          </a:p>
        </p:txBody>
      </p:sp>
      <p:sp>
        <p:nvSpPr>
          <p:cNvPr id="17410" name="Текст 2"/>
          <p:cNvSpPr>
            <a:spLocks noGrp="1"/>
          </p:cNvSpPr>
          <p:nvPr>
            <p:ph type="body" sz="half" idx="2"/>
          </p:nvPr>
        </p:nvSpPr>
        <p:spPr>
          <a:xfrm>
            <a:off x="5214938" y="2857500"/>
            <a:ext cx="3603625" cy="2346325"/>
          </a:xfrm>
        </p:spPr>
        <p:txBody>
          <a:bodyPr>
            <a:normAutofit fontScale="92500" lnSpcReduction="20000"/>
          </a:bodyPr>
          <a:lstStyle/>
          <a:p>
            <a:pPr>
              <a:spcBef>
                <a:spcPct val="0"/>
              </a:spcBef>
            </a:pPr>
            <a:r>
              <a:rPr lang="ru-RU" sz="2800" smtClean="0"/>
              <a:t>Холодная луна поднялась над землей. Она медленно поплыла своим вековечным путем. Ночной туман уже лег на сырую тропу.</a:t>
            </a:r>
          </a:p>
        </p:txBody>
      </p:sp>
      <p:pic>
        <p:nvPicPr>
          <p:cNvPr id="5" name="Рисунок 4" descr="preview_tsarstvo_nochi.jpg"/>
          <p:cNvPicPr>
            <a:picLocks noGrp="1" noChangeAspect="1"/>
          </p:cNvPicPr>
          <p:nvPr>
            <p:ph type="pic" idx="1"/>
          </p:nvPr>
        </p:nvPicPr>
        <p:blipFill>
          <a:blip r:embed="rId2"/>
          <a:srcRect l="22717" r="22717"/>
          <a:stretch>
            <a:fillRect/>
          </a:stretch>
        </p:blipFill>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320040"/>
            <a:ext cx="7239000" cy="1143000"/>
          </a:xfrm>
        </p:spPr>
        <p:txBody>
          <a:bodyPr>
            <a:noAutofit/>
          </a:bodyPr>
          <a:lstStyle/>
          <a:p>
            <a:pPr algn="ctr" fontAlgn="auto">
              <a:spcAft>
                <a:spcPts val="0"/>
              </a:spcAft>
              <a:defRPr/>
            </a:pPr>
            <a:r>
              <a:rPr lang="ru-RU" sz="3200" dirty="0" smtClean="0"/>
              <a:t/>
            </a:r>
            <a:br>
              <a:rPr lang="ru-RU" sz="3200" dirty="0" smtClean="0"/>
            </a:br>
            <a:r>
              <a:rPr lang="ru-RU" sz="3200" dirty="0"/>
              <a:t/>
            </a:r>
            <a:br>
              <a:rPr lang="ru-RU" sz="3200" dirty="0"/>
            </a:br>
            <a:r>
              <a:rPr lang="ru-RU" sz="3200" dirty="0" smtClean="0"/>
              <a:t/>
            </a:r>
            <a:br>
              <a:rPr lang="ru-RU" sz="3200" dirty="0" smtClean="0"/>
            </a:br>
            <a:r>
              <a:rPr lang="ru-RU" sz="3200" dirty="0"/>
              <a:t/>
            </a:r>
            <a:br>
              <a:rPr lang="ru-RU" sz="3200" dirty="0"/>
            </a:br>
            <a:r>
              <a:rPr lang="ru-RU" sz="3200" dirty="0" smtClean="0"/>
              <a:t/>
            </a:r>
            <a:br>
              <a:rPr lang="ru-RU" sz="3200" dirty="0" smtClean="0"/>
            </a:br>
            <a:r>
              <a:rPr lang="ru-RU" sz="3200" dirty="0" smtClean="0"/>
              <a:t/>
            </a:r>
            <a:br>
              <a:rPr lang="ru-RU" sz="3200" dirty="0" smtClean="0"/>
            </a:br>
            <a:r>
              <a:rPr lang="ru-RU" sz="3200" dirty="0" smtClean="0"/>
              <a:t>Подумай!   Ответь!</a:t>
            </a:r>
            <a:br>
              <a:rPr lang="ru-RU" sz="3200" dirty="0" smtClean="0"/>
            </a:br>
            <a:endParaRPr lang="ru-RU" sz="3200" dirty="0"/>
          </a:p>
        </p:txBody>
      </p:sp>
      <p:sp>
        <p:nvSpPr>
          <p:cNvPr id="18434" name="Содержимое 9"/>
          <p:cNvSpPr>
            <a:spLocks noGrp="1"/>
          </p:cNvSpPr>
          <p:nvPr>
            <p:ph idx="1"/>
          </p:nvPr>
        </p:nvSpPr>
        <p:spPr/>
        <p:txBody>
          <a:bodyPr/>
          <a:lstStyle/>
          <a:p>
            <a:r>
              <a:rPr lang="ru-RU" sz="3200" smtClean="0"/>
              <a:t>На какие вопросы отвечает подлежащее?</a:t>
            </a:r>
          </a:p>
          <a:p>
            <a:r>
              <a:rPr lang="ru-RU" sz="3200" smtClean="0"/>
              <a:t>Чем выражены подлежащие в предложении?</a:t>
            </a:r>
          </a:p>
          <a:p>
            <a:r>
              <a:rPr lang="ru-RU" sz="3200" smtClean="0"/>
              <a:t>На какие вопросы отвечает сказуемое?</a:t>
            </a:r>
          </a:p>
          <a:p>
            <a:r>
              <a:rPr lang="ru-RU" sz="3200" smtClean="0"/>
              <a:t>Какой частью речи оно выражено?</a:t>
            </a: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20040"/>
            <a:ext cx="7239000" cy="1143000"/>
          </a:xfrm>
        </p:spPr>
        <p:txBody>
          <a:bodyPr/>
          <a:lstStyle/>
          <a:p>
            <a:pPr algn="ctr" fontAlgn="auto">
              <a:spcAft>
                <a:spcPts val="0"/>
              </a:spcAft>
              <a:defRPr/>
            </a:pPr>
            <a:r>
              <a:rPr lang="ru-RU" dirty="0" smtClean="0"/>
              <a:t>Делаем выводы!</a:t>
            </a:r>
            <a:endParaRPr lang="ru-RU" dirty="0"/>
          </a:p>
        </p:txBody>
      </p:sp>
      <p:sp>
        <p:nvSpPr>
          <p:cNvPr id="5" name="Содержимое 4"/>
          <p:cNvSpPr>
            <a:spLocks noGrp="1"/>
          </p:cNvSpPr>
          <p:nvPr>
            <p:ph idx="1"/>
          </p:nvPr>
        </p:nvSpPr>
        <p:spPr/>
        <p:txBody>
          <a:bodyPr>
            <a:normAutofit fontScale="92500"/>
          </a:bodyPr>
          <a:lstStyle/>
          <a:p>
            <a:pPr marL="274320" indent="-274320" fontAlgn="auto">
              <a:spcAft>
                <a:spcPts val="0"/>
              </a:spcAft>
              <a:buFont typeface="Wingdings 2"/>
              <a:buChar char=""/>
              <a:defRPr/>
            </a:pPr>
            <a:r>
              <a:rPr lang="ru-RU" dirty="0" smtClean="0"/>
              <a:t>Подлежащее отвечает на вопросы кто? что?</a:t>
            </a:r>
          </a:p>
          <a:p>
            <a:pPr marL="274320" indent="-274320" fontAlgn="auto">
              <a:spcAft>
                <a:spcPts val="0"/>
              </a:spcAft>
              <a:buFont typeface="Wingdings 2"/>
              <a:buChar char=""/>
              <a:defRPr/>
            </a:pPr>
            <a:r>
              <a:rPr lang="ru-RU" dirty="0" smtClean="0"/>
              <a:t>Оно может быть выражено именем существительным, местоимением, синтаксически цельным словосочетанием. Подлежащее связано со сказуемым.</a:t>
            </a:r>
          </a:p>
          <a:p>
            <a:pPr marL="274320" indent="-274320" fontAlgn="auto">
              <a:spcAft>
                <a:spcPts val="0"/>
              </a:spcAft>
              <a:buFont typeface="Wingdings 2"/>
              <a:buChar char=""/>
              <a:defRPr/>
            </a:pPr>
            <a:r>
              <a:rPr lang="ru-RU" dirty="0" smtClean="0"/>
              <a:t>Сказуемое – главный член предложения, который называет действие, состояние или признак подлежащего. Отвечает на вопросы что делает предмет? какой (каков) предмет? что такое предмет? кто такой? Обычно выражается глаголом, может быть выражено именем существительными прилагательным</a:t>
            </a:r>
            <a:endParaRPr lang="ru-RU"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fontAlgn="auto">
              <a:spcAft>
                <a:spcPts val="0"/>
              </a:spcAft>
              <a:defRPr/>
            </a:pPr>
            <a:r>
              <a:rPr lang="ru-RU" dirty="0" smtClean="0"/>
              <a:t>Записать текст. Обратить внимание, чем выражены подлежащее и сказуемое</a:t>
            </a:r>
            <a:br>
              <a:rPr lang="ru-RU" dirty="0" smtClean="0"/>
            </a:br>
            <a:endParaRPr lang="ru-RU" dirty="0"/>
          </a:p>
        </p:txBody>
      </p:sp>
      <p:sp>
        <p:nvSpPr>
          <p:cNvPr id="20482" name="Текст 5"/>
          <p:cNvSpPr>
            <a:spLocks noGrp="1"/>
          </p:cNvSpPr>
          <p:nvPr>
            <p:ph type="body" sz="half" idx="2"/>
          </p:nvPr>
        </p:nvSpPr>
        <p:spPr>
          <a:xfrm>
            <a:off x="4929188" y="2714625"/>
            <a:ext cx="4643437" cy="2489200"/>
          </a:xfrm>
        </p:spPr>
        <p:txBody>
          <a:bodyPr>
            <a:normAutofit fontScale="92500" lnSpcReduction="20000"/>
          </a:bodyPr>
          <a:lstStyle/>
          <a:p>
            <a:pPr>
              <a:spcBef>
                <a:spcPct val="0"/>
              </a:spcBef>
            </a:pPr>
            <a:r>
              <a:rPr lang="ru-RU" sz="2800" smtClean="0"/>
              <a:t>Осень – месяц грусти нежной,</a:t>
            </a:r>
          </a:p>
          <a:p>
            <a:pPr>
              <a:spcBef>
                <a:spcPct val="0"/>
              </a:spcBef>
            </a:pPr>
            <a:r>
              <a:rPr lang="ru-RU" sz="2800" smtClean="0"/>
              <a:t>Сад мой – сказочный чертог.</a:t>
            </a:r>
          </a:p>
          <a:p>
            <a:pPr>
              <a:spcBef>
                <a:spcPct val="0"/>
              </a:spcBef>
            </a:pPr>
            <a:r>
              <a:rPr lang="ru-RU" sz="2800" smtClean="0"/>
              <a:t>Листопад пришел неспешно,</a:t>
            </a:r>
          </a:p>
          <a:p>
            <a:pPr>
              <a:spcBef>
                <a:spcPct val="0"/>
              </a:spcBef>
            </a:pPr>
            <a:r>
              <a:rPr lang="ru-RU" sz="2800" smtClean="0"/>
              <a:t>Медью выстлав мой порог</a:t>
            </a:r>
            <a:r>
              <a:rPr lang="ru-RU" sz="2400" smtClean="0"/>
              <a:t>.</a:t>
            </a:r>
          </a:p>
          <a:p>
            <a:pPr>
              <a:spcBef>
                <a:spcPct val="0"/>
              </a:spcBef>
            </a:pPr>
            <a:r>
              <a:rPr lang="ru-RU" sz="2400" smtClean="0"/>
              <a:t>(</a:t>
            </a:r>
            <a:r>
              <a:rPr lang="ru-RU" sz="2400" i="1" smtClean="0"/>
              <a:t>Чертог – (устар.) – пышное, великолепное помещение или здание, дворец)</a:t>
            </a:r>
          </a:p>
        </p:txBody>
      </p:sp>
      <p:pic>
        <p:nvPicPr>
          <p:cNvPr id="7" name="Рисунок 6" descr="501526140.gif"/>
          <p:cNvPicPr>
            <a:picLocks noGrp="1" noChangeAspect="1"/>
          </p:cNvPicPr>
          <p:nvPr>
            <p:ph type="pic" idx="1"/>
          </p:nvPr>
        </p:nvPicPr>
        <p:blipFill>
          <a:blip r:embed="rId2"/>
          <a:srcRect t="10092" b="10092"/>
          <a:stretch>
            <a:fillRect/>
          </a:stretch>
        </p:blipFill>
        <p:spPr>
          <a:xfrm>
            <a:off x="714348" y="920068"/>
            <a:ext cx="4286280" cy="4286280"/>
          </a:xfr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8" y="-571528"/>
            <a:ext cx="3103090" cy="2071702"/>
          </a:xfrm>
        </p:spPr>
        <p:txBody>
          <a:bodyPr/>
          <a:lstStyle/>
          <a:p>
            <a:pPr algn="ctr" fontAlgn="auto">
              <a:spcAft>
                <a:spcPts val="0"/>
              </a:spcAft>
              <a:defRPr/>
            </a:pPr>
            <a:r>
              <a:rPr lang="ru-RU" sz="3600" dirty="0" smtClean="0"/>
              <a:t>Внимание!</a:t>
            </a:r>
            <a:br>
              <a:rPr lang="ru-RU" sz="3600" dirty="0" smtClean="0"/>
            </a:br>
            <a:r>
              <a:rPr lang="ru-RU" sz="3600" dirty="0" smtClean="0"/>
              <a:t>Вывод!</a:t>
            </a:r>
            <a:endParaRPr lang="ru-RU" sz="3600" dirty="0"/>
          </a:p>
        </p:txBody>
      </p:sp>
      <p:sp>
        <p:nvSpPr>
          <p:cNvPr id="21506" name="Текст 2"/>
          <p:cNvSpPr>
            <a:spLocks noGrp="1"/>
          </p:cNvSpPr>
          <p:nvPr>
            <p:ph type="body" sz="half" idx="2"/>
          </p:nvPr>
        </p:nvSpPr>
        <p:spPr>
          <a:xfrm>
            <a:off x="5286375" y="1500188"/>
            <a:ext cx="3500438" cy="5786437"/>
          </a:xfrm>
        </p:spPr>
        <p:txBody>
          <a:bodyPr/>
          <a:lstStyle/>
          <a:p>
            <a:pPr>
              <a:spcBef>
                <a:spcPct val="0"/>
              </a:spcBef>
            </a:pPr>
            <a:r>
              <a:rPr lang="ru-RU" sz="2400" smtClean="0"/>
              <a:t>Сказуемое  может быть выражено именем существительным в именительном падеже – и тогда между подлежащим и сказуемым ставится </a:t>
            </a:r>
            <a:r>
              <a:rPr lang="ru-RU" sz="2800" b="1" smtClean="0"/>
              <a:t>тире.</a:t>
            </a:r>
            <a:r>
              <a:rPr lang="ru-RU" sz="2400" smtClean="0"/>
              <a:t> Сказуемое может быть также выражено другими частями речи</a:t>
            </a:r>
          </a:p>
        </p:txBody>
      </p:sp>
      <p:pic>
        <p:nvPicPr>
          <p:cNvPr id="5" name="Рисунок 4" descr="20.jpg"/>
          <p:cNvPicPr>
            <a:picLocks noGrp="1" noChangeAspect="1"/>
          </p:cNvPicPr>
          <p:nvPr>
            <p:ph type="pic" idx="1"/>
          </p:nvPr>
        </p:nvPicPr>
        <p:blipFill>
          <a:blip r:embed="rId2"/>
          <a:srcRect l="18138" r="18138"/>
          <a:stretch>
            <a:fillRect/>
          </a:stretch>
        </p:blipFill>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9190" y="2428868"/>
            <a:ext cx="4214810" cy="285752"/>
          </a:xfrm>
        </p:spPr>
        <p:txBody>
          <a:bodyPr>
            <a:noAutofit/>
          </a:bodyPr>
          <a:lstStyle/>
          <a:p>
            <a:pPr fontAlgn="auto">
              <a:spcAft>
                <a:spcPts val="0"/>
              </a:spcAft>
              <a:defRPr/>
            </a:pPr>
            <a:r>
              <a:rPr lang="ru-RU" sz="3200" dirty="0" smtClean="0"/>
              <a:t>Работаем самостоятельно! А потом – в парах!</a:t>
            </a:r>
            <a:endParaRPr lang="ru-RU" sz="3200" dirty="0"/>
          </a:p>
        </p:txBody>
      </p:sp>
      <p:sp>
        <p:nvSpPr>
          <p:cNvPr id="22530" name="Текст 2"/>
          <p:cNvSpPr>
            <a:spLocks noGrp="1"/>
          </p:cNvSpPr>
          <p:nvPr>
            <p:ph type="body" sz="half" idx="2"/>
          </p:nvPr>
        </p:nvSpPr>
        <p:spPr>
          <a:xfrm>
            <a:off x="5214938" y="4214813"/>
            <a:ext cx="3571875" cy="2286000"/>
          </a:xfrm>
        </p:spPr>
        <p:txBody>
          <a:bodyPr/>
          <a:lstStyle/>
          <a:p>
            <a:pPr>
              <a:spcBef>
                <a:spcPct val="0"/>
              </a:spcBef>
            </a:pPr>
            <a:r>
              <a:rPr lang="ru-RU" sz="4000" smtClean="0"/>
              <a:t>Стр.69,</a:t>
            </a:r>
          </a:p>
          <a:p>
            <a:pPr>
              <a:spcBef>
                <a:spcPct val="0"/>
              </a:spcBef>
            </a:pPr>
            <a:r>
              <a:rPr lang="ru-RU" sz="4000" smtClean="0"/>
              <a:t> упр. 166, 167 </a:t>
            </a:r>
          </a:p>
        </p:txBody>
      </p:sp>
      <p:pic>
        <p:nvPicPr>
          <p:cNvPr id="5" name="Рисунок 4" descr="18.jpg"/>
          <p:cNvPicPr>
            <a:picLocks noGrp="1" noChangeAspect="1"/>
          </p:cNvPicPr>
          <p:nvPr>
            <p:ph type="pic" idx="1"/>
          </p:nvPr>
        </p:nvPicPr>
        <p:blipFill>
          <a:blip r:embed="rId2"/>
          <a:srcRect l="18138" r="18138"/>
          <a:stretch>
            <a:fillRect/>
          </a:stretch>
        </p:blipFill>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147</TotalTime>
  <Words>351</Words>
  <Application>Microsoft Office PowerPoint</Application>
  <PresentationFormat>Экран (4:3)</PresentationFormat>
  <Paragraphs>55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Изящная</vt:lpstr>
      <vt:lpstr>Главные члены предложения. Тире между  подлежащим и сказуемым</vt:lpstr>
      <vt:lpstr>Определить предложения по цели высказывания. Выделить грамматические основы.</vt:lpstr>
      <vt:lpstr> </vt:lpstr>
      <vt:lpstr>Списать предложения, подчеркнуть подлежащее и сказуемое</vt:lpstr>
      <vt:lpstr>      Подумай!   Ответь! </vt:lpstr>
      <vt:lpstr>Делаем выводы!</vt:lpstr>
      <vt:lpstr>Записать текст. Обратить внимание, чем выражены подлежащее и сказуемое </vt:lpstr>
      <vt:lpstr>Внимание! Вывод!</vt:lpstr>
      <vt:lpstr>Работаем самостоятельно! А потом – в парах!</vt:lpstr>
      <vt:lpstr>Списать поговорки, подчеркнуть подлежащее и сказуемое, поставить, где надо, тире.</vt:lpstr>
      <vt:lpstr>Словарно-орфографическая работа. Пользуемся словарем учебника!</vt:lpstr>
      <vt:lpstr>Домашнее задание</vt:lpstr>
      <vt:lpstr>Рефлексия</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Главные члены предложения. Тире между  подлежащим и сказуемым</dc:title>
  <dc:creator>Антонина</dc:creator>
  <cp:lastModifiedBy>User</cp:lastModifiedBy>
  <cp:revision>18</cp:revision>
  <dcterms:created xsi:type="dcterms:W3CDTF">2012-08-24T08:38:46Z</dcterms:created>
  <dcterms:modified xsi:type="dcterms:W3CDTF">2014-10-23T08:08:54Z</dcterms:modified>
</cp:coreProperties>
</file>