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3" r:id="rId2"/>
    <p:sldMasterId id="2147483705" r:id="rId3"/>
  </p:sldMasterIdLst>
  <p:notesMasterIdLst>
    <p:notesMasterId r:id="rId26"/>
  </p:notesMasterIdLst>
  <p:sldIdLst>
    <p:sldId id="256" r:id="rId4"/>
    <p:sldId id="266" r:id="rId5"/>
    <p:sldId id="257" r:id="rId6"/>
    <p:sldId id="267" r:id="rId7"/>
    <p:sldId id="268" r:id="rId8"/>
    <p:sldId id="274" r:id="rId9"/>
    <p:sldId id="282" r:id="rId10"/>
    <p:sldId id="272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58" r:id="rId19"/>
    <p:sldId id="259" r:id="rId20"/>
    <p:sldId id="260" r:id="rId21"/>
    <p:sldId id="261" r:id="rId22"/>
    <p:sldId id="262" r:id="rId23"/>
    <p:sldId id="263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C7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7" autoAdjust="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notesViewPr>
    <p:cSldViewPr>
      <p:cViewPr varScale="1">
        <p:scale>
          <a:sx n="80" d="100"/>
          <a:sy n="80" d="100"/>
        </p:scale>
        <p:origin x="-14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659D9E-F230-4497-B04B-7663E290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98E1A-C11D-4966-B597-56B9B9F3876A}" type="slidenum">
              <a:rPr lang="ru-RU"/>
              <a:pPr/>
              <a:t>1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59D9E-F230-4497-B04B-7663E2905F8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58232C-097C-4A78-A838-A1DDF25D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3364-3E83-42D4-8BE8-669C6BE2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1D74-6EFA-4CD0-9062-7B9AA0C2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674B-C258-421F-BE4B-F9DAF30C8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91CC-DFE2-4296-B879-8780EC454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232C-097C-4A78-A838-A1DDF25D4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4FD16-46D0-4222-ACAB-B985FBB54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6F49E-C7CB-4FCD-AA7C-34050CC9C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C7A2-2161-4A98-A62B-62E4D15F2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D90F-F7DD-4275-A05D-57C974815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EBABF-EB8F-489D-AB50-410FE9409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FD16-46D0-4222-ACAB-B985FBB5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FBEC3-A27A-44D7-9261-64E6DF029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95345-97F5-47B9-B4B5-FDAC7C995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3835-B4F9-4F6B-AA9B-B566D718E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3364-3E83-42D4-8BE8-669C6BE25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1D74-6EFA-4CD0-9062-7B9AA0C2E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232C-097C-4A78-A838-A1DDF25D4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4FD16-46D0-4222-ACAB-B985FBB54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6F49E-C7CB-4FCD-AA7C-34050CC9C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C7A2-2161-4A98-A62B-62E4D15F2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0D90F-F7DD-4275-A05D-57C974815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F49E-C7CB-4FCD-AA7C-34050CC9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EBABF-EB8F-489D-AB50-410FE9409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FBEC3-A27A-44D7-9261-64E6DF029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95345-97F5-47B9-B4B5-FDAC7C995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3835-B4F9-4F6B-AA9B-B566D718E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03364-3E83-42D4-8BE8-669C6BE25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1D74-6EFA-4CD0-9062-7B9AA0C2E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C7A2-2161-4A98-A62B-62E4D15F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D90F-F7DD-4275-A05D-57C97481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EBABF-EB8F-489D-AB50-410FE940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FBEC3-A27A-44D7-9261-64E6DF029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5345-97F5-47B9-B4B5-FDAC7C995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3835-B4F9-4F6B-AA9B-B566D718E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ECA40E9-0088-496F-882F-AE53F6D8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CA40E9-0088-496F-882F-AE53F6D8D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CA40E9-0088-496F-882F-AE53F6D8D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Мотивация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Мотивация как функция менеджмента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Недостатки концепции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Маслоу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aramond" pitchFamily="18" charset="0"/>
              </a:rPr>
              <a:t>Игнорирование индивидуальных особенностей людей и влияния ситуационных факторов;</a:t>
            </a:r>
          </a:p>
          <a:p>
            <a:r>
              <a:rPr lang="ru-RU" dirty="0">
                <a:latin typeface="Garamond" pitchFamily="18" charset="0"/>
              </a:rPr>
              <a:t>п</a:t>
            </a:r>
            <a:r>
              <a:rPr lang="ru-RU" dirty="0" smtClean="0">
                <a:latin typeface="Garamond" pitchFamily="18" charset="0"/>
              </a:rPr>
              <a:t>редположения о возможности перехода от одного уровня потребностей к другому только в направлении снизу вверх;</a:t>
            </a:r>
          </a:p>
          <a:p>
            <a:r>
              <a:rPr lang="ru-RU" dirty="0">
                <a:latin typeface="Garamond" pitchFamily="18" charset="0"/>
              </a:rPr>
              <a:t>у</a:t>
            </a:r>
            <a:r>
              <a:rPr lang="ru-RU" dirty="0" smtClean="0">
                <a:latin typeface="Garamond" pitchFamily="18" charset="0"/>
              </a:rPr>
              <a:t>тверждение что удовлетворенность верхней группы ослабляет воздействие на мотивацию.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Теория двух факторов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Герцберга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Garamond" pitchFamily="18" charset="0"/>
              </a:rPr>
              <a:t>Автор показал, что на поведение людей влияет как удовлетворенность, так и неудовлетворенность потребностей.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Руководитель должен сначала снять у работников неудовлетворенность, а потом добиваться удовлетворенности.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786214" cy="47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Группы потребностей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50059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Мотивирующие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(в признании, успехе, продвижении по службе и т.д.)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«Гигиенические» </a:t>
            </a:r>
            <a:r>
              <a:rPr lang="ru-RU" dirty="0" smtClean="0">
                <a:latin typeface="Garamond" pitchFamily="18" charset="0"/>
              </a:rPr>
              <a:t>(</a:t>
            </a:r>
            <a:r>
              <a:rPr lang="ru-RU" dirty="0" smtClean="0">
                <a:latin typeface="Garamond" pitchFamily="18" charset="0"/>
                <a:ea typeface="Cambria Math" pitchFamily="18" charset="0"/>
              </a:rPr>
              <a:t>размер оплаты, условия труда, межличностные отношения и характер контроля со стороны непосредственного начальника)</a:t>
            </a:r>
            <a:endParaRPr lang="ru-RU" dirty="0">
              <a:latin typeface="Garamond" pitchFamily="18" charset="0"/>
              <a:ea typeface="Cambria Math" pitchFamily="18" charset="0"/>
            </a:endParaRPr>
          </a:p>
        </p:txBody>
      </p:sp>
      <p:pic>
        <p:nvPicPr>
          <p:cNvPr id="1027" name="Picture 3" descr="E:\Картинки\Изображения\Коллекция картинок (Microsoft)\j0386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989929"/>
            <a:ext cx="4301749" cy="3439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Шкалы для оценки степени удовлетворения потребностей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«Удовлетворенность – отсутствие удовлетворенности» </a:t>
            </a:r>
            <a:r>
              <a:rPr lang="ru-RU" dirty="0" smtClean="0">
                <a:latin typeface="Garamond" pitchFamily="18" charset="0"/>
              </a:rPr>
              <a:t>(удовлетворение мотивирующих потребностей стимулирует трудовую активность, неудовлетворенность – не </a:t>
            </a:r>
            <a:r>
              <a:rPr lang="ru-RU" dirty="0" err="1" smtClean="0">
                <a:latin typeface="Garamond" pitchFamily="18" charset="0"/>
              </a:rPr>
              <a:t>демотивирует</a:t>
            </a:r>
            <a:r>
              <a:rPr lang="ru-RU" dirty="0" smtClean="0">
                <a:latin typeface="Garamond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«Неудовлетворенность – отсутствие неудовлетворенности» </a:t>
            </a:r>
            <a:r>
              <a:rPr lang="ru-RU" dirty="0" smtClean="0">
                <a:latin typeface="Garamond" pitchFamily="18" charset="0"/>
              </a:rPr>
              <a:t>(неудовлетворенность «гигиенических» потребностей снижает стимулы к трудовой деятельности, но удовлетворенность – полностью не активизирует ее).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6838"/>
            <a:ext cx="8143899" cy="141287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Влияние мотивационных факторов на отношение людей к работе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-1" y="1600200"/>
          <a:ext cx="9144002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113"/>
                <a:gridCol w="2143140"/>
                <a:gridCol w="2301892"/>
                <a:gridCol w="192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Факторы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повышения производительности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Заставляют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работать лучше,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Делают работу привлекательней,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 и другое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вместе,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Хорошие шансы продвижения по службе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Хороший заработок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заставляющая развивать</a:t>
                      </a:r>
                      <a:r>
                        <a:rPr lang="ru-RU" sz="1600" baseline="0" dirty="0" smtClean="0"/>
                        <a:t> способности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Сложная и трудная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требующая самостоятельно думать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Интересная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требующая качества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Признание и одобрение хорошей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Влияние гигиенических факторов на отношение людей к работе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1928826"/>
                <a:gridCol w="1928826"/>
                <a:gridCol w="1828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Факторы повышения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привлекательности работы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Заставляют лучше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работать,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Делают работу привлекательней,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 и другое вместе,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Спокойная работа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Доступность информации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Хорошее руководство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Тихая и чистая обстановка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Гибкий график работы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Удобное расположение</a:t>
                      </a:r>
                      <a:r>
                        <a:rPr lang="ru-RU" sz="1600" baseline="0" dirty="0" smtClean="0"/>
                        <a:t> места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Дополнительные льготы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Справедливое распределение заданий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Хороший коллектив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158037" cy="1052513"/>
          </a:xfrm>
        </p:spPr>
        <p:txBody>
          <a:bodyPr/>
          <a:lstStyle/>
          <a:p>
            <a:pPr eaLnBrk="1" hangingPunct="1"/>
            <a:r>
              <a:rPr lang="ru-RU" sz="4800" smtClean="0"/>
              <a:t>Деньги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7654925" cy="1150938"/>
          </a:xfrm>
        </p:spPr>
        <p:txBody>
          <a:bodyPr/>
          <a:lstStyle/>
          <a:p>
            <a:pPr eaLnBrk="1" hangingPunct="1"/>
            <a:r>
              <a:rPr lang="ru-RU" smtClean="0"/>
              <a:t>Формы денежного поощрения могут быть различными: </a:t>
            </a:r>
          </a:p>
        </p:txBody>
      </p:sp>
      <p:pic>
        <p:nvPicPr>
          <p:cNvPr id="25604" name="Picture 4" descr="doll23"/>
          <p:cNvPicPr>
            <a:picLocks noChangeAspect="1" noChangeArrowheads="1"/>
          </p:cNvPicPr>
          <p:nvPr/>
        </p:nvPicPr>
        <p:blipFill>
          <a:blip r:embed="rId2" cstate="email">
            <a:lum bright="24000" contrast="-24000"/>
          </a:blip>
          <a:srcRect/>
          <a:stretch>
            <a:fillRect/>
          </a:stretch>
        </p:blipFill>
        <p:spPr bwMode="auto">
          <a:xfrm>
            <a:off x="3419475" y="2708275"/>
            <a:ext cx="5138738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0825" y="2636838"/>
            <a:ext cx="3025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- повышение </a:t>
            </a:r>
          </a:p>
          <a:p>
            <a:r>
              <a:rPr lang="ru-RU" sz="2400"/>
              <a:t>заработной платы     </a:t>
            </a:r>
          </a:p>
          <a:p>
            <a:r>
              <a:rPr lang="ru-RU" sz="2400"/>
              <a:t>    </a:t>
            </a:r>
          </a:p>
          <a:p>
            <a:r>
              <a:rPr lang="ru-RU" sz="2400"/>
              <a:t> - премии</a:t>
            </a:r>
          </a:p>
          <a:p>
            <a:endParaRPr lang="ru-RU" sz="2400"/>
          </a:p>
          <a:p>
            <a:r>
              <a:rPr lang="ru-RU" sz="2400"/>
              <a:t> - поощрения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64103-1280x1024"/>
          <p:cNvPicPr>
            <a:picLocks noChangeAspect="1" noChangeArrowheads="1"/>
          </p:cNvPicPr>
          <p:nvPr/>
        </p:nvPicPr>
        <p:blipFill>
          <a:blip r:embed="rId2" cstate="email">
            <a:lum bright="78000" contrast="-60000"/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Перспектива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663700"/>
          </a:xfrm>
        </p:spPr>
        <p:txBody>
          <a:bodyPr/>
          <a:lstStyle/>
          <a:p>
            <a:pPr eaLnBrk="1" hangingPunct="1"/>
            <a:r>
              <a:rPr lang="ru-RU" smtClean="0"/>
              <a:t>Многие фирмы теряют своих лучший  работников, потому что не дают им возможности «расти».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619250" y="4005263"/>
            <a:ext cx="5903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000"/>
              <a:t>возможность занять более высокую должность</a:t>
            </a:r>
          </a:p>
          <a:p>
            <a:pPr algn="ctr"/>
            <a:endParaRPr lang="ru-RU" sz="2000"/>
          </a:p>
          <a:p>
            <a:pPr algn="ctr"/>
            <a:r>
              <a:rPr lang="ru-RU" sz="2000"/>
              <a:t>- более сложная и ответственная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Лучшие условия труда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44675"/>
            <a:ext cx="37544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От того, в какой цвет выкрашены стены помещения, где люди работают, как расставлена мебель, есть ли на окнах цветы, зависит их настроение. </a:t>
            </a:r>
          </a:p>
        </p:txBody>
      </p:sp>
      <p:pic>
        <p:nvPicPr>
          <p:cNvPr id="32773" name="Picture 5" descr="article_image-image-article345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1197952">
            <a:off x="4427538" y="1557338"/>
            <a:ext cx="3754437" cy="2500312"/>
          </a:xfrm>
          <a:noFill/>
        </p:spPr>
      </p:pic>
      <p:pic>
        <p:nvPicPr>
          <p:cNvPr id="32774" name="Picture 6" descr="article_image-image-article36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9252">
            <a:off x="5653088" y="2636838"/>
            <a:ext cx="34909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article_image-image-articlejxgjj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45097">
            <a:off x="4067175" y="3213100"/>
            <a:ext cx="40417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article_image-image-articlefkd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9667">
            <a:off x="5364163" y="4005263"/>
            <a:ext cx="32400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Признание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103688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Arial Unicode MS" pitchFamily="34" charset="-128"/>
              </a:rPr>
              <a:t>Как ни сильны материальные стимулы, моральные могут быть ещё сильнее. Нет человека, который остался бы равнодушен к признанию его способностей и высокой оценке его работы.</a:t>
            </a:r>
          </a:p>
        </p:txBody>
      </p:sp>
      <p:pic>
        <p:nvPicPr>
          <p:cNvPr id="34821" name="Picture 5" descr="konfl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700213"/>
            <a:ext cx="3671887" cy="48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Когда уже есть штат, состоящий из подготовленных, умелых и энергичных людей, в качестве следующего шага надо стимулировать их творческие способности.</a:t>
            </a:r>
          </a:p>
          <a:p>
            <a:pPr marL="137160" indent="0">
              <a:buNone/>
            </a:pPr>
            <a:r>
              <a:rPr lang="ru-RU" dirty="0" smtClean="0"/>
              <a:t>						А. </a:t>
            </a:r>
            <a:r>
              <a:rPr lang="ru-RU" dirty="0" err="1" smtClean="0"/>
              <a:t>Морита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0"/>
            <a:ext cx="2115818" cy="213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Свободное время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3754437" cy="4114800"/>
          </a:xfrm>
        </p:spPr>
        <p:txBody>
          <a:bodyPr/>
          <a:lstStyle/>
          <a:p>
            <a:pPr eaLnBrk="1" hangingPunct="1"/>
            <a:r>
              <a:rPr lang="ru-RU" sz="2400" smtClean="0"/>
              <a:t>Руководитель может поощрять подчиненных за хорошую работу увеличением продолжительности отпуска, давать работнику задание на день и отпускать его с работы, если оно выполнено раньше.</a:t>
            </a:r>
          </a:p>
        </p:txBody>
      </p:sp>
      <p:pic>
        <p:nvPicPr>
          <p:cNvPr id="10244" name="Picture 7" descr="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 rot="416220">
            <a:off x="4572000" y="1773238"/>
            <a:ext cx="4140200" cy="2759075"/>
          </a:xfrm>
          <a:noFill/>
        </p:spPr>
      </p:pic>
      <p:pic>
        <p:nvPicPr>
          <p:cNvPr id="10245" name="Picture 6" descr="redarrow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1014177">
            <a:off x="5148263" y="4365625"/>
            <a:ext cx="2635250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Интересная работа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37544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Она предназначается для лучших работников. Если человек работает хорошо, руководитель может вознаграждать его, давая ему интересные задания и позволяя не заниматься тем, что ему не нравится.</a:t>
            </a:r>
          </a:p>
        </p:txBody>
      </p:sp>
      <p:pic>
        <p:nvPicPr>
          <p:cNvPr id="11268" name="Picture 7" descr="Безымянн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1916113"/>
            <a:ext cx="4319587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Способы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вознаграждения людей за труд: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sz="2300" dirty="0" smtClean="0"/>
              <a:t>Материальное вознаграждение за более интенсивный труд и лучшее его качество вне зависимости от стажа работника в различной форме.</a:t>
            </a:r>
          </a:p>
          <a:p>
            <a:r>
              <a:rPr lang="ru-RU" sz="2300" dirty="0" smtClean="0"/>
              <a:t>Разовое денежное вознаграждение за выполнение научных и инженерных работ при их внедрении в производство (премии).</a:t>
            </a:r>
          </a:p>
          <a:p>
            <a:r>
              <a:rPr lang="ru-RU" sz="2300" dirty="0" smtClean="0"/>
              <a:t>Повышение в должности, звании, которые в наибольшей степени соответствуют возможностям работника.</a:t>
            </a:r>
          </a:p>
          <a:p>
            <a:r>
              <a:rPr lang="ru-RU" sz="2300" dirty="0" smtClean="0"/>
              <a:t>Поощрение свободным временем или предоставление возможности работнику самостоятельно планировать свой рабочий день.</a:t>
            </a:r>
          </a:p>
          <a:p>
            <a:r>
              <a:rPr lang="ru-RU" sz="2300" dirty="0" smtClean="0"/>
              <a:t>Общественное и личное признание заслуг работника посредством наград, благодарностей, грамот, прессы, предоставление преимуществ и привилегий за лучшую работу.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9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00042"/>
            <a:ext cx="7161239" cy="1009671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688" y="1989138"/>
            <a:ext cx="8215312" cy="7921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011C73"/>
                </a:solidFill>
              </a:rPr>
              <a:t>Создание заинтересованности персонала в достижении целей фирмы.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latin typeface="Monotype Corsiva" pitchFamily="66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572000" y="3644900"/>
            <a:ext cx="425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55650" y="3644900"/>
            <a:ext cx="26860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771775" y="5084763"/>
            <a:ext cx="2686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200" b="1">
              <a:latin typeface="Monotype Corsiva" pitchFamily="66" charset="0"/>
            </a:endParaRPr>
          </a:p>
        </p:txBody>
      </p:sp>
      <p:pic>
        <p:nvPicPr>
          <p:cNvPr id="24587" name="Picture 11" descr="fitness-motiva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3357563"/>
            <a:ext cx="4762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Мотивация</a:t>
            </a:r>
            <a:r>
              <a:rPr lang="ru-RU" sz="2400" dirty="0" smtClean="0"/>
              <a:t> -</a:t>
            </a:r>
            <a:r>
              <a:rPr lang="ru-RU" sz="2400" b="1" dirty="0" smtClean="0"/>
              <a:t> процесс побуждения себя и других людей к достижению личных целей и целей организации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04444 -0.03724 L 0.34132 -0.40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211771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Потребности </a:t>
            </a:r>
            <a:r>
              <a:rPr lang="ru-RU" sz="2800" b="1" dirty="0" smtClean="0">
                <a:solidFill>
                  <a:srgbClr val="00B0F0"/>
                </a:solidFill>
              </a:rPr>
              <a:t>-</a:t>
            </a:r>
            <a:r>
              <a:rPr lang="ru-RU" sz="2800" b="1" dirty="0" smtClean="0"/>
              <a:t>  это осознанное отсутствие чего-либо, вызывающее побуждения к действию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Потребности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67744" y="3143248"/>
            <a:ext cx="1875628" cy="1005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3143248"/>
            <a:ext cx="1912202" cy="1101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4244895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Первичные </a:t>
            </a:r>
            <a:r>
              <a:rPr lang="ru-RU" sz="2400" i="1" dirty="0" smtClean="0"/>
              <a:t>– </a:t>
            </a:r>
            <a:r>
              <a:rPr lang="ru-RU" dirty="0" smtClean="0"/>
              <a:t>физиологические, они заложены генетически: потребность в пище, тепле, отдыхе и прочем.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4221088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Вторичные</a:t>
            </a:r>
            <a:r>
              <a:rPr lang="ru-RU" sz="2400" b="1" dirty="0" smtClean="0"/>
              <a:t> -</a:t>
            </a:r>
            <a:r>
              <a:rPr lang="ru-RU" sz="2400" dirty="0" smtClean="0"/>
              <a:t>  </a:t>
            </a:r>
            <a:r>
              <a:rPr lang="ru-RU" dirty="0" smtClean="0"/>
              <a:t>по своей природе носят психологический характер, они возникают в ходе познания и обретения жизненного опыта.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193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5462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Вознаграждение </a:t>
            </a:r>
            <a:r>
              <a:rPr lang="ru-RU" sz="2800" b="1" dirty="0" smtClean="0">
                <a:latin typeface="Garamond" pitchFamily="18" charset="0"/>
              </a:rPr>
              <a:t>– это то, что человек считает для себя ценным</a:t>
            </a:r>
            <a:r>
              <a:rPr lang="ru-RU" sz="2800" dirty="0" smtClean="0">
                <a:latin typeface="Garamond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marL="13716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Вознаграждения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26897" y="2457747"/>
            <a:ext cx="1288164" cy="1230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86380" y="2500306"/>
            <a:ext cx="1445860" cy="1216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596" y="371703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Внешние 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они даются организацией (денежные выплаты, продвижение по службе)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3789040"/>
            <a:ext cx="37862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Внутренние –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получаемые по средствам работы (чувство успеха при достижении цели, </a:t>
            </a:r>
            <a:r>
              <a:rPr lang="ru-RU" b="1" dirty="0" smtClean="0">
                <a:latin typeface="Garamond" pitchFamily="18" charset="0"/>
              </a:rPr>
              <a:t>содержательность и</a:t>
            </a:r>
          </a:p>
          <a:p>
            <a:r>
              <a:rPr lang="ru-RU" b="1" dirty="0" smtClean="0">
                <a:latin typeface="Garamond" pitchFamily="18" charset="0"/>
              </a:rPr>
              <a:t>значимость выполняемой</a:t>
            </a:r>
          </a:p>
          <a:p>
            <a:r>
              <a:rPr lang="ru-RU" b="1" dirty="0" smtClean="0">
                <a:latin typeface="Garamond" pitchFamily="18" charset="0"/>
              </a:rPr>
              <a:t>работы, самоуважение</a:t>
            </a:r>
          </a:p>
          <a:p>
            <a:r>
              <a:rPr lang="ru-RU" b="1" dirty="0" smtClean="0">
                <a:latin typeface="Garamond" pitchFamily="18" charset="0"/>
              </a:rPr>
              <a:t>дружба и общение,</a:t>
            </a:r>
          </a:p>
          <a:p>
            <a:r>
              <a:rPr lang="ru-RU" b="1" dirty="0" smtClean="0">
                <a:latin typeface="Garamond" pitchFamily="18" charset="0"/>
              </a:rPr>
              <a:t>возникающие в процессе</a:t>
            </a:r>
          </a:p>
          <a:p>
            <a:r>
              <a:rPr lang="ru-RU" b="1" dirty="0" smtClean="0">
                <a:latin typeface="Garamond" pitchFamily="18" charset="0"/>
              </a:rPr>
              <a:t>работы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81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Основные понятия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Мотив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– это то, что вызывает определенные действия человека.</a:t>
            </a:r>
          </a:p>
          <a:p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Стимулы </a:t>
            </a:r>
            <a:r>
              <a:rPr lang="ru-RU" dirty="0" smtClean="0">
                <a:latin typeface="Garamond" pitchFamily="18" charset="0"/>
              </a:rPr>
              <a:t>– выполняют роль рычагов воздействия или носителей «раздражения», вызывающих действие определенных мотивов.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2546344"/>
          </a:xfrm>
        </p:spPr>
        <p:txBody>
          <a:bodyPr/>
          <a:lstStyle/>
          <a:p>
            <a:r>
              <a:rPr lang="ru-RU" sz="2800" dirty="0" smtClean="0">
                <a:latin typeface="Garamond" pitchFamily="18" charset="0"/>
              </a:rPr>
              <a:t/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/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/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/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/>
            </a:r>
            <a:br>
              <a:rPr lang="ru-RU" sz="2800" dirty="0" smtClean="0">
                <a:latin typeface="Garamond" pitchFamily="18" charset="0"/>
              </a:rPr>
            </a:br>
            <a:r>
              <a:rPr lang="ru-RU" sz="2800" dirty="0" smtClean="0">
                <a:latin typeface="Garamond" pitchFamily="18" charset="0"/>
              </a:rPr>
              <a:t>Существуют различные теории мотивации, базирующиеся на удовлетворении потребностей и побуждении людей к действиям. Принято выделять:</a:t>
            </a:r>
            <a:r>
              <a:rPr lang="ru-RU" dirty="0" smtClean="0">
                <a:latin typeface="Garamond" pitchFamily="18" charset="0"/>
              </a:rPr>
              <a:t/>
            </a:r>
            <a:br>
              <a:rPr lang="ru-RU" dirty="0" smtClean="0">
                <a:latin typeface="Garamond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5" y="3000372"/>
            <a:ext cx="2857521" cy="3095628"/>
          </a:xfrm>
        </p:spPr>
        <p:txBody>
          <a:bodyPr/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5" name="Содержимое 4" descr="10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5" y="2000240"/>
            <a:ext cx="8110566" cy="4357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Теория иерархии потребностей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Маслоу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418043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Основные идеи :</a:t>
            </a:r>
          </a:p>
          <a:p>
            <a:r>
              <a:rPr lang="ru-RU" dirty="0" smtClean="0">
                <a:latin typeface="Garamond" pitchFamily="18" charset="0"/>
              </a:rPr>
              <a:t>неудовлетворенные потребности побуждают человека к действиям, удовлетворенные – не мотивируют людей;</a:t>
            </a:r>
          </a:p>
          <a:p>
            <a:r>
              <a:rPr lang="ru-RU" dirty="0" smtClean="0">
                <a:latin typeface="Garamond" pitchFamily="18" charset="0"/>
              </a:rPr>
              <a:t>чем более высокое место занимают потребности в иерархии, тем для меньшего числа людей они становятся </a:t>
            </a:r>
            <a:r>
              <a:rPr lang="ru-RU" dirty="0" err="1" smtClean="0">
                <a:latin typeface="Garamond" pitchFamily="18" charset="0"/>
              </a:rPr>
              <a:t>мотиваторами</a:t>
            </a:r>
            <a:r>
              <a:rPr lang="ru-RU" dirty="0" smtClean="0">
                <a:latin typeface="Garamond" pitchFamily="18" charset="0"/>
              </a:rPr>
              <a:t> поведения.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4" y="1696969"/>
            <a:ext cx="3501018" cy="43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Иерархия потребностей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Маслоу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47664" y="1859601"/>
            <a:ext cx="6048672" cy="380164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31927" y="4957566"/>
            <a:ext cx="48883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35701" y="4190645"/>
            <a:ext cx="37085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1322" y="3501008"/>
            <a:ext cx="25868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1523" y="2852936"/>
            <a:ext cx="1623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1962" y="1859601"/>
            <a:ext cx="206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 в</a:t>
            </a:r>
          </a:p>
          <a:p>
            <a:r>
              <a:rPr lang="ru-RU" dirty="0" smtClean="0"/>
              <a:t> самовыражении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85918" y="2643182"/>
            <a:ext cx="216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 в</a:t>
            </a:r>
          </a:p>
          <a:p>
            <a:r>
              <a:rPr lang="ru-RU" dirty="0" smtClean="0"/>
              <a:t> признании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4957566"/>
            <a:ext cx="206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Физиологические потребности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8662" y="3429000"/>
            <a:ext cx="215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Социальные потребности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034" y="4199238"/>
            <a:ext cx="192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 в безопасности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572132" y="2643182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Потребность испытывать чувство собственной значимости и нужности для предприятия и т.д.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164305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Стремление к раскрытию своих способностей и самосовершенствованию и т.д.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3500438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Потребность быть принятым в коллективе, получить поддержку и т.д.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5512" y="5004465"/>
            <a:ext cx="184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Удовлетворяются деньгами.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5140" y="421481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Это сохранение жизни и здоровья, уверенность в завтрашнем дне и т.д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0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871</Words>
  <Application>Microsoft Office PowerPoint</Application>
  <PresentationFormat>Экран (4:3)</PresentationFormat>
  <Paragraphs>162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Идея</vt:lpstr>
      <vt:lpstr>Тема Office</vt:lpstr>
      <vt:lpstr>1_Тема Office</vt:lpstr>
      <vt:lpstr>Мотивация</vt:lpstr>
      <vt:lpstr>Слайд 2</vt:lpstr>
      <vt:lpstr>    </vt:lpstr>
      <vt:lpstr>Потребности -  это осознанное отсутствие чего-либо, вызывающее побуждения к действию </vt:lpstr>
      <vt:lpstr>Вознаграждение – это то, что человек считает для себя ценным. </vt:lpstr>
      <vt:lpstr>Основные понятия</vt:lpstr>
      <vt:lpstr>     Существуют различные теории мотивации, базирующиеся на удовлетворении потребностей и побуждении людей к действиям. Принято выделять: </vt:lpstr>
      <vt:lpstr>Теория иерархии потребностей Маслоу </vt:lpstr>
      <vt:lpstr>Иерархия потребностей  по А. Маслоу</vt:lpstr>
      <vt:lpstr>Недостатки концепции Маслоу</vt:lpstr>
      <vt:lpstr>Теория двух факторов Герцберга</vt:lpstr>
      <vt:lpstr>Группы потребностей</vt:lpstr>
      <vt:lpstr>Шкалы для оценки степени удовлетворения потребностей</vt:lpstr>
      <vt:lpstr>Влияние мотивационных факторов на отношение людей к работе</vt:lpstr>
      <vt:lpstr>Влияние гигиенических факторов на отношение людей к работе</vt:lpstr>
      <vt:lpstr>Деньги</vt:lpstr>
      <vt:lpstr>Перспектива</vt:lpstr>
      <vt:lpstr>Лучшие условия труда</vt:lpstr>
      <vt:lpstr>Признание</vt:lpstr>
      <vt:lpstr>Свободное время</vt:lpstr>
      <vt:lpstr>Интересная работа</vt:lpstr>
      <vt:lpstr>Способы  вознаграждения людей за труд:</vt:lpstr>
    </vt:vector>
  </TitlesOfParts>
  <Company>Школа128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</dc:title>
  <dc:creator>галина</dc:creator>
  <cp:lastModifiedBy>галина</cp:lastModifiedBy>
  <cp:revision>16</cp:revision>
  <dcterms:created xsi:type="dcterms:W3CDTF">2011-04-21T10:53:46Z</dcterms:created>
  <dcterms:modified xsi:type="dcterms:W3CDTF">2013-10-22T15:37:08Z</dcterms:modified>
</cp:coreProperties>
</file>