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76" r:id="rId6"/>
    <p:sldId id="278" r:id="rId7"/>
    <p:sldId id="277" r:id="rId8"/>
    <p:sldId id="274" r:id="rId9"/>
    <p:sldId id="268" r:id="rId10"/>
    <p:sldId id="269" r:id="rId11"/>
    <p:sldId id="258" r:id="rId12"/>
    <p:sldId id="259" r:id="rId13"/>
    <p:sldId id="260" r:id="rId14"/>
    <p:sldId id="261" r:id="rId15"/>
    <p:sldId id="263" r:id="rId16"/>
    <p:sldId id="270" r:id="rId17"/>
    <p:sldId id="264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8000"/>
    <a:srgbClr val="D6009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F94B-D0BC-44BB-A248-5E35C42C5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4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E4E5-27AC-487E-B759-7A160D6B6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6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3CA19-680D-4D61-998C-788DF6EB4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7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5EAD-9E15-4592-B260-1C65720FA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EB54-EF1B-4483-8751-AA367741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6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986A-7826-4650-A549-5176449B6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5039-8C06-4642-965D-AB91CC62C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1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ED8B-5C83-45DF-98F5-F47B07C44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5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534E-1D26-43DD-8B82-9EB0D4B3E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2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7471-D0A7-44DD-A42C-88EB3D30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5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5492E-B34F-4D57-9AC9-78CA649C9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3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7C3A43-9C22-473A-8EAE-E3FEC0CDE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00903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905000"/>
            <a:ext cx="6629400" cy="1981200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Трудности адаптации первоклассников</a:t>
            </a:r>
            <a:r>
              <a:rPr lang="ru-RU" altLang="ru-RU" sz="360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altLang="ru-RU" sz="480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школе</a:t>
            </a:r>
            <a:r>
              <a:rPr lang="ru-RU" altLang="ru-RU" sz="4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5" name="Picture 5" descr="j02819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8018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Но самым важным, на наш взгляд, признаком того, что ребенок полностью освоился в школьной среде, является его </a:t>
            </a:r>
            <a:r>
              <a:rPr lang="ru-RU" alt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удовлетворенность межличностными отношениями – с одноклассниками и учителем. 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24840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295400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3333CC"/>
                </a:solidFill>
                <a:latin typeface="Monotype Corsiva" pitchFamily="66" charset="0"/>
              </a:rPr>
              <a:t>Взаимоотношения с ребёнком в семье.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latin typeface="Comic Sans MS" pitchFamily="66" charset="0"/>
              </a:rPr>
              <a:t>           </a:t>
            </a:r>
            <a:endParaRPr lang="ru-RU" altLang="ru-RU" sz="2400" b="1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FF0000"/>
                </a:solidFill>
                <a:latin typeface="Comic Sans MS" pitchFamily="66" charset="0"/>
              </a:rPr>
              <a:t>Положительные эмоции</a:t>
            </a:r>
            <a:r>
              <a:rPr lang="ru-RU" altLang="ru-RU" sz="2400" b="1" smtClean="0">
                <a:latin typeface="Comic Sans MS" pitchFamily="66" charset="0"/>
              </a:rPr>
              <a:t>    </a:t>
            </a:r>
            <a:r>
              <a:rPr lang="ru-RU" altLang="ru-RU" sz="2400" smtClean="0">
                <a:solidFill>
                  <a:srgbClr val="FF0000"/>
                </a:solidFill>
                <a:latin typeface="Comic Sans MS" pitchFamily="66" charset="0"/>
              </a:rPr>
              <a:t>Отрицательные эмоции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latin typeface="Comic Sans MS" pitchFamily="66" charset="0"/>
              </a:rPr>
              <a:t>-</a:t>
            </a: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хвалили                                              -упрекали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-поощряли                                           -подавляли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-одобряли                                            -унижали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-целовали                                            -обвиняли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-обнимали                                           -осуждали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-ласкали                                              -отвергали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-сопереживали                                    -позорили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-улыбались                                         -читали нотации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-восхищались                                     -лишали чего-то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-делали подарки                                 -ставили  в угол</a:t>
            </a:r>
          </a:p>
        </p:txBody>
      </p:sp>
      <p:pic>
        <p:nvPicPr>
          <p:cNvPr id="12292" name="Picture 5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1485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519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4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4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12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smtClean="0">
                <a:solidFill>
                  <a:srgbClr val="FF0000"/>
                </a:solidFill>
                <a:latin typeface="Monotype Corsiva" pitchFamily="66" charset="0"/>
              </a:rPr>
              <a:t>Правила, которые помогут ребёнку в общении: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b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отнимай чужого, но и своё не отдавай.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Попросили - дай, пытаются отнять - защищайся.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дерись без причины.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Зовут играть – иди, не зовут – спроси разрешения играть вместе, это не стыдно.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Играй честно, не подводи своих товарищей.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дразни никого, не канючь, не выпрашивай ничего.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Из-за отметок не плачь, будь гордым. С учителем из-за отметок не спорь и не обижайся.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Старайся всё делать вовремя и думай о хороших результатах. Они обязательно у тебя будут.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ябедничай и не наговаривай ни на кого.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Старайся быть аккуратным.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Почаще говори: давай дружить, давай играть.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Помни! Ты не лучше всех, ты не хуже всех! Ты – неповторимый для самого себя, родителей, учителей, друзей!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6" descr="j03369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5000" y="457200"/>
            <a:ext cx="88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smtClean="0">
                <a:solidFill>
                  <a:srgbClr val="FF0000"/>
                </a:solidFill>
                <a:latin typeface="Monotype Corsiva" pitchFamily="66" charset="0"/>
              </a:rPr>
              <a:t>Не рекомендуемые фразы для общения:</a:t>
            </a:r>
          </a:p>
          <a:p>
            <a:pPr eaLnBrk="1" hangingPunct="1">
              <a:buFontTx/>
              <a:buNone/>
            </a:pPr>
            <a:r>
              <a:rPr lang="ru-RU" altLang="ru-RU" b="1" smtClean="0">
                <a:latin typeface="Comic Sans MS" pitchFamily="66" charset="0"/>
              </a:rPr>
              <a:t>-</a:t>
            </a: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Я тысячу раз говорил тебе, что…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-Сколько раз надо повторять…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-О чём ты только думаешь…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-Неужели тебе трудно запомнить, что…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-Ты становишься…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-Ты такой же как,…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-Отстань, некогда мне…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-Почему Лена(Настя, Вася и т.д.) такая, а ты - нет…</a:t>
            </a:r>
          </a:p>
          <a:p>
            <a:pPr eaLnBrk="1" hangingPunct="1">
              <a:buFontTx/>
              <a:buNone/>
            </a:pPr>
            <a:endParaRPr lang="ru-RU" altLang="ru-RU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4876800"/>
            <a:ext cx="1544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9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7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48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9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400" smtClean="0">
                <a:solidFill>
                  <a:srgbClr val="FF0000"/>
                </a:solidFill>
                <a:latin typeface="Monotype Corsiva" pitchFamily="66" charset="0"/>
              </a:rPr>
              <a:t>Рекомендуемые фразы для общения: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latin typeface="Comic Sans MS" pitchFamily="66" charset="0"/>
              </a:rPr>
              <a:t>-</a:t>
            </a: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Ты у меня умный, красивый(и т.д.).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-Как хорошо, что  у меня есть ты.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-Ты у меня молодец.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-Я тебя очень люблю.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-Как хорошо ты это сделал, научи и меня этому.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-Спасибо тебе, я тебе очень благодарна.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-Если бы не ты, я бы никогда с этим не справился.</a:t>
            </a:r>
          </a:p>
        </p:txBody>
      </p:sp>
      <p:pic>
        <p:nvPicPr>
          <p:cNvPr id="10244" name="Picture 4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781800" cy="1524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0000"/>
                </a:solidFill>
                <a:latin typeface="Monotype Corsiva" pitchFamily="66" charset="0"/>
              </a:rPr>
              <a:t>Несколько советов психолога</a:t>
            </a:r>
            <a:br>
              <a:rPr lang="ru-RU" altLang="ru-RU" sz="360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600" smtClean="0">
                <a:solidFill>
                  <a:srgbClr val="FF0000"/>
                </a:solidFill>
                <a:latin typeface="Monotype Corsiva" pitchFamily="66" charset="0"/>
              </a:rPr>
              <a:t>«Как прожить хотя бы один день без нервотрёпки»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- 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Будите ребёнка спокойно. Проснувшись, он должен увидеть Вашу улыбку и услышать ваш голос.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Не торопитесь. Умение рассчитать время –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Ваша задача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Если вам это плохо удаётся, вины ребёнка в этом нет.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прощайтесь, предупреждая и направляя: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«Смотри, не балуйся!», «Чтобы сегодня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было отметок!».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Пожелайте удачи, найдите несколько ласковых слов.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ru-RU" sz="2800" b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FAM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4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6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720"/>
                            </p:stCondLst>
                            <p:childTnLst>
                              <p:par>
                                <p:cTn id="4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Забудьте фразу: «Что ты сегодня получил?». Встречая ребёнка после школы, не обрушивайте на него тысячу вопросов, дайте немного расслабиться.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Если Вы видите, что ребёнок огорчён, молчит – не допытывайтесь; пусть успокоится и тогда расскажет всё сам.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Выслушав замечания учителя, не торопитесь устраивать взбучку. Всегда старайтесь, чтобы Ваш разговор с учителем проходил без ребёнка, только если того не требует ситуация.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После школы не торопитесь садиться за уроки. Ребёнку необходимо 2 часа отдыха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sz="2800" smtClean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SBRI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537075"/>
            <a:ext cx="30972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>
                <a:latin typeface="Comic Sans MS" pitchFamily="66" charset="0"/>
              </a:rPr>
              <a:t>-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 заставляйте делать все упражнения сразу: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20 минут занятий – 10 минут перерыв.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b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-Во время приготовления уроков не сидите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«над душой».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Дайте ребёнку работать самому. Если нужна Ваша помощь – наберитесь терпения: спокойный тон, поддержка необходимы.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-В общении с ребёнком старайтесь избегать условий: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«Если ты сделаешь, то..».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b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-Найдите в течение дня хотя бы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полчаса,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когда будете принадлежать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только ребёнку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-Выбирайте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единую тактику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общения с ребёнком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взрослых в семье. Все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разногласия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по поводу педтактики решайте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без него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-Будьте внимательны к жалобам ребёнка на головную боль, усталость, плохое самочувствие. Чаще всего это объективные показатели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переутомления.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b="1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-Учтите, что даже </a:t>
            </a:r>
            <a:r>
              <a:rPr lang="ru-RU" altLang="ru-RU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«большие дети»</a:t>
            </a: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очень любят сказку перед сном, песенку, ласковое поглаживание. Всё это успокоит ребёнка и поможет снять напряжение, накопившееся за день.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altLang="ru-RU" sz="2800" smtClean="0"/>
          </a:p>
        </p:txBody>
      </p:sp>
      <p:pic>
        <p:nvPicPr>
          <p:cNvPr id="4" name="Picture 4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                      </a:t>
            </a:r>
            <a:r>
              <a:rPr lang="ru-RU" altLang="ru-RU" sz="7200" smtClean="0">
                <a:solidFill>
                  <a:srgbClr val="3333CC"/>
                </a:solidFill>
                <a:latin typeface="Monotype Corsiva" pitchFamily="66" charset="0"/>
              </a:rPr>
              <a:t>Желаю удачи </a:t>
            </a:r>
          </a:p>
          <a:p>
            <a:pPr eaLnBrk="1" hangingPunct="1">
              <a:buFontTx/>
              <a:buNone/>
            </a:pPr>
            <a:r>
              <a:rPr lang="ru-RU" altLang="ru-RU" sz="7200" smtClean="0">
                <a:solidFill>
                  <a:srgbClr val="3333CC"/>
                </a:solidFill>
                <a:latin typeface="Monotype Corsiva" pitchFamily="66" charset="0"/>
              </a:rPr>
              <a:t>             в воспитании              </a:t>
            </a:r>
          </a:p>
          <a:p>
            <a:pPr eaLnBrk="1" hangingPunct="1">
              <a:buFontTx/>
              <a:buNone/>
            </a:pPr>
            <a:r>
              <a:rPr lang="ru-RU" altLang="ru-RU" sz="7200" smtClean="0">
                <a:solidFill>
                  <a:srgbClr val="3333CC"/>
                </a:solidFill>
                <a:latin typeface="Monotype Corsiva" pitchFamily="66" charset="0"/>
              </a:rPr>
              <a:t>                  детей!</a:t>
            </a:r>
          </a:p>
          <a:p>
            <a:pPr eaLnBrk="1" hangingPunct="1">
              <a:buFontTx/>
              <a:buNone/>
            </a:pPr>
            <a:r>
              <a:rPr lang="ru-RU" altLang="ru-RU" sz="7200" smtClean="0">
                <a:solidFill>
                  <a:srgbClr val="3333CC"/>
                </a:solidFill>
                <a:latin typeface="Monotype Corsiva" pitchFamily="66" charset="0"/>
              </a:rPr>
              <a:t>                 </a:t>
            </a:r>
          </a:p>
        </p:txBody>
      </p:sp>
      <p:pic>
        <p:nvPicPr>
          <p:cNvPr id="4" name="Picture 8" descr="j02803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21447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IDS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464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j03444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6163"/>
            <a:ext cx="241141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DD00367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143000" y="533400"/>
            <a:ext cx="71628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6000">
                <a:solidFill>
                  <a:srgbClr val="3333CC"/>
                </a:solidFill>
                <a:latin typeface="Monotype Corsiva" pitchFamily="66" charset="0"/>
              </a:rPr>
              <a:t>Штурмуйте каждую проблему с энтузиазмом…как если бы от этого зависела Ваша жизнь.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6000">
                <a:solidFill>
                  <a:srgbClr val="008000"/>
                </a:solidFill>
                <a:latin typeface="Monotype Corsiva" pitchFamily="66" charset="0"/>
              </a:rPr>
              <a:t>  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6000">
                <a:solidFill>
                  <a:srgbClr val="008000"/>
                </a:solidFill>
                <a:latin typeface="Monotype Corsiva" pitchFamily="66" charset="0"/>
              </a:rPr>
              <a:t>                       Л.Кьюби</a:t>
            </a: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              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                </a:t>
            </a:r>
            <a:r>
              <a:rPr lang="ru-RU" altLang="ru-RU" sz="9600" smtClean="0">
                <a:solidFill>
                  <a:srgbClr val="3333CC"/>
                </a:solidFill>
                <a:latin typeface="Monotype Corsiva" pitchFamily="66" charset="0"/>
              </a:rPr>
              <a:t>Спасибо </a:t>
            </a:r>
          </a:p>
          <a:p>
            <a:pPr eaLnBrk="1" hangingPunct="1">
              <a:buFontTx/>
              <a:buNone/>
            </a:pPr>
            <a:r>
              <a:rPr lang="ru-RU" altLang="ru-RU" sz="9600" smtClean="0">
                <a:solidFill>
                  <a:srgbClr val="3333CC"/>
                </a:solidFill>
                <a:latin typeface="Monotype Corsiva" pitchFamily="66" charset="0"/>
              </a:rPr>
              <a:t>    за внимание!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smtClean="0">
                <a:solidFill>
                  <a:srgbClr val="FF0000"/>
                </a:solidFill>
                <a:latin typeface="Monotype Corsiva" pitchFamily="66" charset="0"/>
              </a:rPr>
              <a:t>Адаптация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4400" smtClean="0">
                <a:solidFill>
                  <a:srgbClr val="3333CC"/>
                </a:solidFill>
                <a:latin typeface="Monotype Corsiva" pitchFamily="66" charset="0"/>
              </a:rPr>
              <a:t>естественное состояние человека, проявляющееся в приспособ­лении (привыкании) к новым условиям жизни, новой деятельности, новым социаль­ным контактам, новым социальным ролям.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534400" cy="6172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5400" i="1" smtClean="0">
                <a:solidFill>
                  <a:srgbClr val="3333CC"/>
                </a:solidFill>
                <a:latin typeface="Monotype Corsiva" pitchFamily="66" charset="0"/>
              </a:rPr>
              <a:t>Условия   адаптации:</a:t>
            </a:r>
            <a:endParaRPr lang="ru-RU" altLang="ru-RU" sz="5400" i="1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>
                <a:solidFill>
                  <a:srgbClr val="D60093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>
                <a:solidFill>
                  <a:srgbClr val="D60093"/>
                </a:solidFill>
                <a:latin typeface="Monotype Corsiva" pitchFamily="66" charset="0"/>
              </a:rPr>
              <a:t>                                 </a:t>
            </a:r>
            <a:r>
              <a:rPr lang="ru-RU" altLang="ru-RU" sz="3600" smtClean="0">
                <a:solidFill>
                  <a:srgbClr val="D60093"/>
                </a:solidFill>
                <a:latin typeface="Monotype Corsiva" pitchFamily="66" charset="0"/>
              </a:rPr>
              <a:t>Физиологические</a:t>
            </a:r>
            <a:endParaRPr lang="ru-RU" altLang="ru-RU" sz="36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Изменение режима дня.                           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Необходимость игры.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  Организация правильного питания.</a:t>
            </a:r>
          </a:p>
        </p:txBody>
      </p:sp>
      <p:pic>
        <p:nvPicPr>
          <p:cNvPr id="6148" name="Picture 4" descr="j0355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1233488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AN0079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535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>
                <a:solidFill>
                  <a:srgbClr val="3333CC"/>
                </a:solidFill>
                <a:latin typeface="Monotype Corsiva" pitchFamily="66" charset="0"/>
              </a:rPr>
              <a:t>Правильная     посадка</a:t>
            </a:r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086600" cy="50292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>
                <a:solidFill>
                  <a:srgbClr val="3333CC"/>
                </a:solidFill>
                <a:latin typeface="Monotype Corsiva" pitchFamily="66" charset="0"/>
              </a:rPr>
              <a:t>Организация рабочего места</a:t>
            </a:r>
          </a:p>
        </p:txBody>
      </p:sp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7086600" cy="49530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3333CC"/>
                </a:solidFill>
                <a:latin typeface="Monotype Corsiva" pitchFamily="66" charset="0"/>
              </a:rPr>
              <a:t>Развитие двигательной активности</a:t>
            </a:r>
          </a:p>
        </p:txBody>
      </p:sp>
      <p:pic>
        <p:nvPicPr>
          <p:cNvPr id="5" name="Содержимое 4" descr="IMG_000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6989763" cy="48768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D60093"/>
                </a:solidFill>
                <a:latin typeface="Monotype Corsiva" pitchFamily="66" charset="0"/>
              </a:rPr>
              <a:t>Психологические     условия</a:t>
            </a:r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-психологический климат в семье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 самооценка ребёнка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самоценность ребёнка для родителей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формирование интереса к школе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дружеское общение с одноклассниками недопустимость физического    воздействия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Воспитание самостоятельности и  ответственности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организация контроля за учёбой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поощрение за успехи и достижения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моральное стимулирование</a:t>
            </a:r>
          </a:p>
          <a:p>
            <a:pPr eaLnBrk="1" hangingPunct="1"/>
            <a:r>
              <a:rPr lang="ru-RU" altLang="ru-RU" sz="24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развитие самоконтроля и самооценки</a:t>
            </a:r>
          </a:p>
          <a:p>
            <a:pPr eaLnBrk="1" hangingPunct="1"/>
            <a:endParaRPr lang="ru-RU" altLang="ru-RU" sz="2400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FF0000"/>
                </a:solidFill>
                <a:latin typeface="Monotype Corsiva" pitchFamily="66" charset="0"/>
              </a:rPr>
              <a:t>Признаки успешной адаптации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-</a:t>
            </a: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Во-первых, это удовлетворенность ребенка процессом обучения.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-Второй признак - насколько легко ребенок справляется с программой.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-это степень самостоятельности ребенка при выполнении им учебных заданий, готовность прибегнуть к помощи взрослого лишь ПОСЛЕ попыток выполнить задание самому.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874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Comic Sans MS</vt:lpstr>
      <vt:lpstr>Оформление по умолчанию</vt:lpstr>
      <vt:lpstr>Трудности адаптации первоклассников в школе.</vt:lpstr>
      <vt:lpstr>Презентация PowerPoint</vt:lpstr>
      <vt:lpstr>Адаптация</vt:lpstr>
      <vt:lpstr>Презентация PowerPoint</vt:lpstr>
      <vt:lpstr>Правильная     посадка</vt:lpstr>
      <vt:lpstr>Организация рабочего места</vt:lpstr>
      <vt:lpstr>Развитие двигательной активности</vt:lpstr>
      <vt:lpstr>Психологические     условия</vt:lpstr>
      <vt:lpstr>Признаки успешной адаптации</vt:lpstr>
      <vt:lpstr>Презентация PowerPoint</vt:lpstr>
      <vt:lpstr>Взаимоотношения с ребёнком в семье.</vt:lpstr>
      <vt:lpstr>Презентация PowerPoint</vt:lpstr>
      <vt:lpstr>Презентация PowerPoint</vt:lpstr>
      <vt:lpstr>Презентация PowerPoint</vt:lpstr>
      <vt:lpstr>Несколько советов психолога «Как прожить хотя бы один день без нервотрёпки»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</dc:creator>
  <cp:lastModifiedBy>TANYA</cp:lastModifiedBy>
  <cp:revision>18</cp:revision>
  <cp:lastPrinted>1601-01-01T00:00:00Z</cp:lastPrinted>
  <dcterms:created xsi:type="dcterms:W3CDTF">1601-01-01T00:00:00Z</dcterms:created>
  <dcterms:modified xsi:type="dcterms:W3CDTF">2013-10-26T18:20:23Z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