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405" r:id="rId4"/>
    <p:sldId id="388" r:id="rId5"/>
    <p:sldId id="389" r:id="rId6"/>
    <p:sldId id="392" r:id="rId7"/>
    <p:sldId id="394" r:id="rId8"/>
    <p:sldId id="395" r:id="rId9"/>
    <p:sldId id="398" r:id="rId10"/>
    <p:sldId id="397" r:id="rId11"/>
    <p:sldId id="396" r:id="rId12"/>
    <p:sldId id="400" r:id="rId13"/>
    <p:sldId id="407" r:id="rId14"/>
    <p:sldId id="378" r:id="rId15"/>
    <p:sldId id="375" r:id="rId16"/>
    <p:sldId id="379" r:id="rId17"/>
    <p:sldId id="376" r:id="rId18"/>
    <p:sldId id="404" r:id="rId19"/>
    <p:sldId id="406" r:id="rId20"/>
    <p:sldId id="266" r:id="rId21"/>
    <p:sldId id="408" r:id="rId22"/>
    <p:sldId id="293" r:id="rId23"/>
    <p:sldId id="402" r:id="rId24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B8FE-E87D-45CC-99D4-96AEA644554C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0CEF-1912-4F3A-96F6-023E5BDAF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DBC7-8FAB-404B-976C-87F11011B521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073A-949C-46A8-96F3-4EE6B30C7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E1D3-CD65-4678-8436-354F8730B1AB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D3CD-FB6E-4BCC-A9F3-1D9C8919F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0CD1-5E84-4837-B952-B03E00E03DF4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4092-C5CC-48A3-A4EA-8C3AC1158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6AAD-9518-453B-A907-C68D48DA986F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27B2-6AD1-434B-914C-E25F3B30E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6AA7-B29B-4F5E-8E3D-085AFC2C4D62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7294-8ED8-48DF-B6E6-85C1BC8A7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FD92F-99C4-46ED-8246-2EC336ED9491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7A69-E669-48E2-9260-1E83B598A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AB37-DA81-478D-8051-BECE0B765232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7908-5FCE-46F3-9F30-1425F9F19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8EC7-86CA-4E7C-A345-BF11E053400A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07BC6-5EAC-4667-A1BE-1B6084030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0CBA-0A39-40EF-9772-CC8BC9CE6B2F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7DE9-1663-404A-A59A-C07187B39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1FAF-7FEC-411A-B005-5DE8BB230284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B32A-AB1C-48BB-AA8A-8444C5D9C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D39E-E7B9-4683-BF64-B38B6E7D13CF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B726-FBC3-40CE-B455-DA9C5E294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403678-10D5-4CD2-B8DA-FA8BED5AB11F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9176EE-6220-4044-83A0-B2BA169F3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Дифференцированное обучение на уроках русского языка и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1\Мои документы\Мои рисунки\1(165537046845878baf88507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11138"/>
            <a:ext cx="8177213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415213" cy="2447925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6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Пингвинёнок</a:t>
            </a:r>
            <a:r>
              <a:rPr lang="ru-RU" sz="36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птенец - малыш</a:t>
            </a:r>
          </a:p>
        </p:txBody>
      </p:sp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1\Мои документы\Мои рисунки\1(165537046845878baf88507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11138"/>
            <a:ext cx="8177213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415213" cy="8636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6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Вскарабкаться</a:t>
            </a:r>
            <a:r>
              <a:rPr lang="ru-RU" sz="36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подняться, цепляясь руками и ногами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650" y="1700213"/>
            <a:ext cx="7415213" cy="86518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Вскарабкаться на гору</a:t>
            </a:r>
          </a:p>
        </p:txBody>
      </p:sp>
    </p:spTree>
  </p:cSld>
  <p:clrMapOvr>
    <a:masterClrMapping/>
  </p:clrMapOvr>
  <p:transition spd="med" advClick="0" advTm="4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3060" name="Picture 2" descr="C:\Documents and Settings\Наталия Косулицкая\Рабочий стол\img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42888"/>
            <a:ext cx="84963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и ЕГЭ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800" dirty="0" smtClean="0"/>
              <a:t>На протяжении всего курса изучения русского языка ведется работа и над сочинением разных типов, отрабатывается структура каждого из них. Полученные знания обучающиеся применяют на экзаменах</a:t>
            </a:r>
            <a:endParaRPr lang="ru-RU" sz="2000" dirty="0"/>
          </a:p>
        </p:txBody>
      </p:sp>
      <p:pic>
        <p:nvPicPr>
          <p:cNvPr id="179202" name="Picture 2" descr="http://katerina.3dn.ru/_ld/0/00989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37112"/>
            <a:ext cx="2725316" cy="1848476"/>
          </a:xfrm>
          <a:prstGeom prst="rect">
            <a:avLst/>
          </a:prstGeom>
          <a:noFill/>
        </p:spPr>
      </p:pic>
      <p:pic>
        <p:nvPicPr>
          <p:cNvPr id="179204" name="Picture 4" descr="http://edunelidovo.narod.ru/ege/blanki/blank_registr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2283051" cy="2708920"/>
          </a:xfrm>
          <a:prstGeom prst="rect">
            <a:avLst/>
          </a:prstGeom>
          <a:noFill/>
        </p:spPr>
      </p:pic>
      <p:pic>
        <p:nvPicPr>
          <p:cNvPr id="179206" name="Picture 6" descr="http://cl.rushkolnik.ru/tw_files2/urls_120/17/d-16844/16844_html_m4839f56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2699792" cy="2024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latin typeface="Arial" charset="0"/>
                <a:cs typeface="Arial" charset="0"/>
              </a:rPr>
              <a:t/>
            </a:r>
            <a:br>
              <a:rPr lang="ru-RU" sz="3200" dirty="0" smtClean="0">
                <a:latin typeface="Arial" charset="0"/>
                <a:cs typeface="Arial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ГИА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Максимальное количество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          баллов – 42</a:t>
            </a:r>
          </a:p>
          <a:p>
            <a:pPr>
              <a:buNone/>
            </a:pPr>
            <a:r>
              <a:rPr lang="ru-RU" dirty="0" smtClean="0">
                <a:latin typeface="Arial" charset="0"/>
                <a:cs typeface="Arial" charset="0"/>
              </a:rPr>
              <a:t>Борисова Ольга-9-1 класс</a:t>
            </a:r>
          </a:p>
          <a:p>
            <a:pPr>
              <a:buNone/>
            </a:pPr>
            <a:r>
              <a:rPr lang="ru-RU" dirty="0" smtClean="0">
                <a:latin typeface="Arial" charset="0"/>
                <a:cs typeface="Arial" charset="0"/>
              </a:rPr>
              <a:t> Попович Дарья-9-3класс</a:t>
            </a:r>
          </a:p>
          <a:p>
            <a:pPr>
              <a:buNone/>
            </a:pPr>
            <a:r>
              <a:rPr lang="ru-RU" dirty="0" smtClean="0">
                <a:latin typeface="Arial" charset="0"/>
                <a:cs typeface="Arial" charset="0"/>
              </a:rPr>
              <a:t>Яковлева Оксана-9-4 класс</a:t>
            </a:r>
            <a:br>
              <a:rPr lang="ru-RU" dirty="0" smtClean="0"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98310" name="AutoShape 6" descr="http://lsbook.ru/published/publicdata/EXTRAMODELSBOOK/attachments/SC/products_pictures/%D0%93%D0%98%D0%90%202013%20%20%D0%A0%D1%83%D1%81%D1%81%D0%BA%D0%B8%D0%B9%20%D1%8F%D0%B7%D1%8B%D0%BA%20%20%D0%93%D0%BE%D1%81%D1%83%D0%B4%D0%B0%D1%80%D1%81%D1%82%D0%B2%D0%B5%D0%BD%D0%BD%D0%B0%D1%8F%20%D0%B8%D1%82%D0%BE%D0%B3%D0%BE%D0%B2%D0%B0%D1%8F%20%D0%B0%D1%82%D1%82%D0%B5%D1%81%D1%82%D0%B0%D1%86%D0%B8%D1%8F%20%28%D0%B2%20%D0%BD%D0%BE%D0%B2%D0%BE%D0%BC%20%D1%84%D0%BE%D1%80%D0%BC%D0%B0%D1%82%D0%B5%29%20%209-%D0%B9%20%D0%BA%D0%BB%D0%B0%D1%81%D1%81%20%20%D0%BF%D1%80%D0%B0%D0%BA%D1%82%D0%B8%D0%BA%D1%83%D0%BC%20%D0%BF%D0%BE%20%D0%B2%D1%8B%D0%BF%D0%BE%D0%BB%D0%BD%D0%B5%D0%BD%D0%B8%D1%8E%20%D1%82%D0%B8%D0%BF%D0%BE%D0%B2%D1%8B%D1%85%20%D1%82%D0%B5%D1%81%D1%82%D0%BE%D0%B2%D1%8B%D1%85%20%D0%B7%D0%B0%D0%B4%D0%B0%D0%BD%D0%B8%D0%B9_en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8312" name="Picture 8" descr="http://www.chitaigorod.ru/upload/iblock/2d2/2d244badb613c594f865da804562a1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0"/>
            <a:ext cx="2571134" cy="395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44462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Результаты ГИА в 9 классах</a:t>
            </a:r>
          </a:p>
        </p:txBody>
      </p:sp>
      <p:graphicFrame>
        <p:nvGraphicFramePr>
          <p:cNvPr id="92328" name="Group 168"/>
          <p:cNvGraphicFramePr>
            <a:graphicFrameLocks noGrp="1"/>
          </p:cNvGraphicFramePr>
          <p:nvPr>
            <p:ph sz="half" idx="1"/>
          </p:nvPr>
        </p:nvGraphicFramePr>
        <p:xfrm>
          <a:off x="1547813" y="476250"/>
          <a:ext cx="6480175" cy="6175375"/>
        </p:xfrm>
        <a:graphic>
          <a:graphicData uri="http://schemas.openxmlformats.org/drawingml/2006/table">
            <a:tbl>
              <a:tblPr/>
              <a:tblGrid>
                <a:gridCol w="431800"/>
                <a:gridCol w="1944687"/>
                <a:gridCol w="936625"/>
                <a:gridCol w="935038"/>
                <a:gridCol w="720725"/>
                <a:gridCol w="792162"/>
                <a:gridCol w="71913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cs typeface="Arial" charset="0"/>
                        </a:rPr>
                        <a:t>Ф.И.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часть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часть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часть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Алдешова Ляззат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Александрова Юлия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Архипецкий Сергей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Беляева Дарья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Бердиков Даниил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Блейдель Юлия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Болотный Кирилл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Борзов Владимир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Борисова Ольга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Васичев Андрей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Галушка Полина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Горшкова Любовь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Горячева Ксения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Дворниченко Валерия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Дернов Никита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Джало Рената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Донченко Елизавета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Дубовцев Александр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Ершов Даниил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Ещенко Вячеслав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Загидуллин Равиль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Киреенков Евгений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Красильникова Виктория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Кривошеева Мария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813" y="404813"/>
          <a:ext cx="6480175" cy="5931535"/>
        </p:xfrm>
        <a:graphic>
          <a:graphicData uri="http://schemas.openxmlformats.org/drawingml/2006/table">
            <a:tbl>
              <a:tblPr/>
              <a:tblGrid>
                <a:gridCol w="431800"/>
                <a:gridCol w="1944687"/>
                <a:gridCol w="936625"/>
                <a:gridCol w="935038"/>
                <a:gridCol w="720725"/>
                <a:gridCol w="792162"/>
                <a:gridCol w="7191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Лаврентьев Денис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Лантратов Антон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Луйк Алексей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Малышева Елизавета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Морозов Роман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Мухин Артем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Никандрова Юлия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Новожилов Михаил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Павлова Анастасия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Пащенко Наталья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Попович Дарья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Репников Сергей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Самсонов Владислав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Саркисова Карина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Тарасов Станислав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Татуйко Захар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Требунских Никита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Упакова Ирина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Фролов Виктор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Храмова Карина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Шахова Екатерина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Шмелева Екатерина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Щиголева Яна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Яковлева Оксана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 9 классы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>
            <p:ph idx="1"/>
          </p:nvPr>
        </p:nvGraphicFramePr>
        <p:xfrm>
          <a:off x="323528" y="2060848"/>
          <a:ext cx="4600575" cy="4019550"/>
        </p:xfrm>
        <a:graphic>
          <a:graphicData uri="http://schemas.openxmlformats.org/presentationml/2006/ole">
            <p:oleObj spid="_x0000_s95239" name="Диаграмма" r:id="rId3" imgW="4600602" imgH="4019581" progId="MSGraph.Chart.8">
              <p:embed followColorScheme="full"/>
            </p:oleObj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4788024" y="2348880"/>
          <a:ext cx="4177397" cy="3649985"/>
        </p:xfrm>
        <a:graphic>
          <a:graphicData uri="http://schemas.openxmlformats.org/presentationml/2006/ole">
            <p:oleObj spid="_x0000_s95240" name="Диаграмма" r:id="rId4" imgW="4600602" imgH="401958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75" name="Object 23"/>
          <p:cNvGraphicFramePr>
            <a:graphicFrameLocks noChangeAspect="1"/>
          </p:cNvGraphicFramePr>
          <p:nvPr/>
        </p:nvGraphicFramePr>
        <p:xfrm>
          <a:off x="179388" y="188913"/>
          <a:ext cx="8713787" cy="5903912"/>
        </p:xfrm>
        <a:graphic>
          <a:graphicData uri="http://schemas.openxmlformats.org/presentationml/2006/ole">
            <p:oleObj spid="_x0000_s177175" name="Диаграмма" r:id="rId3" imgW="4915002" imgH="3924198" progId="Excel.Sheet.8">
              <p:embed/>
            </p:oleObj>
          </a:graphicData>
        </a:graphic>
      </p:graphicFrame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331913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</a:t>
            </a:r>
            <a:endParaRPr lang="ru-RU" sz="1400" b="1"/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2413000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</a:t>
            </a:r>
            <a:endParaRPr lang="ru-RU" sz="1400" b="1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3563938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</a:t>
            </a:r>
            <a:endParaRPr lang="ru-RU" sz="1400" b="1"/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5076825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</a:t>
            </a:r>
            <a:endParaRPr lang="ru-RU" sz="1400" b="1"/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4716463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</a:t>
            </a:r>
            <a:endParaRPr lang="ru-RU" sz="1400" b="1"/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4356100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3</a:t>
            </a:r>
            <a:endParaRPr lang="ru-RU" sz="1400" b="1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1692275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2052638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2843213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3203575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3924300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6588125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6948488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72" name="Text Box 20"/>
          <p:cNvSpPr txBox="1">
            <a:spLocks noChangeArrowheads="1"/>
          </p:cNvSpPr>
          <p:nvPr/>
        </p:nvSpPr>
        <p:spPr bwMode="auto">
          <a:xfrm>
            <a:off x="7308850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7667625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8027988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6227763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5795963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5435600" y="5661025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827088" y="6165850"/>
            <a:ext cx="748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/>
              <a:t>Средний балл</a:t>
            </a:r>
            <a:r>
              <a:rPr lang="en-US" b="1"/>
              <a:t> </a:t>
            </a:r>
            <a:r>
              <a:rPr lang="ru-RU" b="1"/>
              <a:t>-</a:t>
            </a:r>
            <a:r>
              <a:rPr lang="en-US" b="1"/>
              <a:t> </a:t>
            </a:r>
            <a:r>
              <a:rPr lang="ru-RU" b="1"/>
              <a:t>67%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Элементы интегрированного обучения (</a:t>
            </a:r>
            <a:r>
              <a:rPr lang="ru-RU" b="1" dirty="0" smtClean="0"/>
              <a:t>литература и изобразительное искусство, литература история, литература и музыка</a:t>
            </a:r>
            <a:r>
              <a:rPr lang="ru-RU" dirty="0" smtClean="0"/>
              <a:t>) используются в разном объеме в зависимости от уровня подготовленности класса.</a:t>
            </a:r>
          </a:p>
          <a:p>
            <a:endParaRPr lang="ru-RU" dirty="0"/>
          </a:p>
        </p:txBody>
      </p:sp>
      <p:pic>
        <p:nvPicPr>
          <p:cNvPr id="8" name="Рисунок 1" descr="Мои фото 053.jpg"/>
          <p:cNvPicPr>
            <a:picLocks noGrp="1" noChangeAspect="1"/>
          </p:cNvPicPr>
          <p:nvPr isPhoto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4365104"/>
            <a:ext cx="2835769" cy="211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Мои фото 103.jpg"/>
          <p:cNvPicPr>
            <a:picLocks noGrp="1" noChangeAspect="1"/>
          </p:cNvPicPr>
          <p:nvPr isPhoto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4365104"/>
            <a:ext cx="2952328" cy="220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300" dirty="0" smtClean="0">
                <a:latin typeface="Arial" charset="0"/>
              </a:rPr>
              <a:t/>
            </a:r>
            <a:br>
              <a:rPr lang="ru-RU" sz="1300" dirty="0" smtClean="0">
                <a:latin typeface="Arial" charset="0"/>
              </a:rPr>
            </a:br>
            <a:r>
              <a:rPr lang="ru-RU" sz="1300" dirty="0" smtClean="0">
                <a:latin typeface="Arial" charset="0"/>
              </a:rPr>
              <a:t/>
            </a:r>
            <a:br>
              <a:rPr lang="ru-RU" sz="1300" dirty="0" smtClean="0">
                <a:latin typeface="Arial" charset="0"/>
              </a:rPr>
            </a:br>
            <a:r>
              <a:rPr lang="ru-RU" sz="1300" b="1" dirty="0" smtClean="0">
                <a:latin typeface="Arial" charset="0"/>
              </a:rPr>
              <a:t/>
            </a:r>
            <a:br>
              <a:rPr lang="ru-RU" sz="1300" b="1" dirty="0" smtClean="0">
                <a:latin typeface="Arial" charset="0"/>
              </a:rPr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Карточки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16832"/>
            <a:ext cx="3456384" cy="20882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Карточки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группы А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материал, опирающийся на базовый уровень ,определенный стандартом по русскому языку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365104"/>
            <a:ext cx="3456384" cy="201622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charset="0"/>
              </a:rPr>
              <a:t> Карточки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группы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отличаются более сложным материалом, который опирается на тот же базовый уровень.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996952"/>
            <a:ext cx="3456384" cy="259228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Карточки группы С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предлагают выход на уровень анализа различных лингвистических явлений, требующий глубоких комплексных знаний теории и умения их реализовать в практической деятельности</a:t>
            </a:r>
            <a:r>
              <a:rPr lang="ru-RU" dirty="0" smtClean="0">
                <a:latin typeface="Arial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Рисунок 1" descr="Мои фото 015.jpg"/>
          <p:cNvPicPr>
            <a:picLocks noGrp="1" noChangeAspect="1"/>
          </p:cNvPicPr>
          <p:nvPr isPhoto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556792"/>
            <a:ext cx="30866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русского языка и литературы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1" descr="Мои фото 016.jpg"/>
          <p:cNvPicPr>
            <a:picLocks noGrp="1" noChangeAspect="1"/>
          </p:cNvPicPr>
          <p:nvPr isPhoto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556792"/>
            <a:ext cx="3370974" cy="25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Мои фото 022.jpg"/>
          <p:cNvPicPr>
            <a:picLocks noGrp="1" noChangeAspect="1"/>
          </p:cNvPicPr>
          <p:nvPr isPhoto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4113576"/>
            <a:ext cx="3269158" cy="24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Мои фото 026.jpg"/>
          <p:cNvPicPr>
            <a:picLocks noGrp="1" noChangeAspect="1"/>
          </p:cNvPicPr>
          <p:nvPr isPhoto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4221088"/>
            <a:ext cx="3199829" cy="23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Мои фото 032.jpg"/>
          <p:cNvPicPr>
            <a:picLocks noGrp="1" noChangeAspect="1"/>
          </p:cNvPicPr>
          <p:nvPr isPhoto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4056820"/>
            <a:ext cx="3009594" cy="224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русского языка и литературы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1" descr="Мои фото 045.jpg"/>
          <p:cNvPicPr>
            <a:picLocks noGrp="1" noChangeAspect="1"/>
          </p:cNvPicPr>
          <p:nvPr isPhoto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4149080"/>
            <a:ext cx="2952328" cy="220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Мои фото 047.jpg"/>
          <p:cNvPicPr>
            <a:picLocks noGrp="1" noChangeAspect="1"/>
          </p:cNvPicPr>
          <p:nvPr isPhoto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556792"/>
            <a:ext cx="3031364" cy="22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Мои фото 050.jpg"/>
          <p:cNvPicPr>
            <a:picLocks noGrp="1" noChangeAspect="1"/>
          </p:cNvPicPr>
          <p:nvPr isPhoto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1699808"/>
            <a:ext cx="3030024" cy="22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Мои фото 056.jpg"/>
          <p:cNvPicPr>
            <a:picLocks noGrp="1" noChangeAspect="1"/>
          </p:cNvPicPr>
          <p:nvPr isPhoto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77072"/>
            <a:ext cx="3312368" cy="247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русского языка и литературы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1" descr="Мои фото 077.jpg"/>
          <p:cNvPicPr>
            <a:picLocks noGrp="1" noChangeAspect="1"/>
          </p:cNvPicPr>
          <p:nvPr isPhoto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9639" y="4149080"/>
            <a:ext cx="3392743" cy="253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Мои фото 082.jpg"/>
          <p:cNvPicPr>
            <a:picLocks noGrp="1" noChangeAspect="1"/>
          </p:cNvPicPr>
          <p:nvPr isPhoto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5" y="1556792"/>
            <a:ext cx="327954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Мои фото 084.jpg"/>
          <p:cNvPicPr>
            <a:picLocks noGrp="1" noChangeAspect="1"/>
          </p:cNvPicPr>
          <p:nvPr isPhoto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1484784"/>
            <a:ext cx="3318056" cy="247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273843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воспитывай детей, все равно они будут похожи на тебя.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Воспитывай себя!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Английская пословица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изложению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Каждая группа работает над своим заданием. </a:t>
            </a:r>
            <a:br>
              <a:rPr lang="ru-RU" dirty="0" smtClean="0"/>
            </a:br>
            <a:r>
              <a:rPr lang="en-US" dirty="0" smtClean="0"/>
              <a:t>I</a:t>
            </a:r>
            <a:r>
              <a:rPr lang="ru-RU" dirty="0" smtClean="0"/>
              <a:t> группа составляет план.</a:t>
            </a:r>
            <a:br>
              <a:rPr lang="ru-RU" dirty="0" smtClean="0"/>
            </a:br>
            <a:r>
              <a:rPr lang="en-US" dirty="0" smtClean="0"/>
              <a:t>II</a:t>
            </a:r>
            <a:r>
              <a:rPr lang="ru-RU" dirty="0" smtClean="0"/>
              <a:t> группа составляет цепочку</a:t>
            </a:r>
          </a:p>
          <a:p>
            <a:pPr>
              <a:buNone/>
            </a:pPr>
            <a:r>
              <a:rPr lang="ru-RU" dirty="0" smtClean="0"/>
              <a:t>    опорных слов </a:t>
            </a:r>
            <a:br>
              <a:rPr lang="ru-RU" dirty="0" smtClean="0"/>
            </a:br>
            <a:r>
              <a:rPr lang="en-US" dirty="0" smtClean="0"/>
              <a:t>III</a:t>
            </a:r>
            <a:r>
              <a:rPr lang="ru-RU" dirty="0" smtClean="0"/>
              <a:t> группа по глаголам</a:t>
            </a:r>
          </a:p>
          <a:p>
            <a:pPr>
              <a:buNone/>
            </a:pPr>
            <a:r>
              <a:rPr lang="ru-RU" dirty="0" smtClean="0"/>
              <a:t>    выстраивает</a:t>
            </a:r>
          </a:p>
          <a:p>
            <a:pPr>
              <a:buNone/>
            </a:pPr>
            <a:r>
              <a:rPr lang="ru-RU" dirty="0" smtClean="0"/>
              <a:t>    последовательность</a:t>
            </a:r>
          </a:p>
          <a:p>
            <a:pPr>
              <a:buNone/>
            </a:pPr>
            <a:r>
              <a:rPr lang="ru-RU" dirty="0" smtClean="0"/>
              <a:t>    событий.</a:t>
            </a:r>
            <a:endParaRPr lang="ru-RU" dirty="0"/>
          </a:p>
        </p:txBody>
      </p:sp>
      <p:pic>
        <p:nvPicPr>
          <p:cNvPr id="5" name="Рисунок 1" descr="Мои фото 046.jpg"/>
          <p:cNvPicPr>
            <a:picLocks noGrp="1" noChangeAspect="1"/>
          </p:cNvPicPr>
          <p:nvPr isPhoto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8414" y="3717032"/>
            <a:ext cx="3162058" cy="29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1989138"/>
            <a:ext cx="7772400" cy="15113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90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Отважный пингвиненок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2" descr="C:\Documents and Settings\1\Мои документы\Мои рисунки\6WCAZHFK3UCAFG5Z2PCA4BUAP0CA1LW9P9CAK5IF8SCA0E2LY3CACZUZH0CAX0H8CACAP3EFT0CAYAT2A6CARR4YB1CARUIRKACAE2SN5QCA347PWUCA1M61SOCAFIK4FUCAAF6QSVCAOI1IVZCAFORSYKCAVJKWNJ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3429000"/>
            <a:ext cx="3967355" cy="2962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75" y="7858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Изложение, близкое к тексту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333375"/>
            <a:ext cx="7772400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Геннадий Яковлевич Снегирев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288" y="1341438"/>
            <a:ext cx="5472112" cy="489585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Геннадий Яковлевич Снегирев (род. В 1934 г.). Снегирев – неутомимый путешественник. Был он в Туркмении, на Камчатке, в Бурятии, на Курильских островах, в Горном Алтае, на Белом море… Был в Антарктиде, с интересом наблюдал там за удивительными птицами – пингвинами, а потом написал о них прекрасные рассказы. Один из этих рассказов – «Отважный пингвиненок».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2700" b="1" smtClean="0">
              <a:solidFill>
                <a:srgbClr val="604A7B"/>
              </a:solidFill>
            </a:endParaRPr>
          </a:p>
        </p:txBody>
      </p:sp>
      <p:pic>
        <p:nvPicPr>
          <p:cNvPr id="161796" name="Picture 2" descr="C:\Documents and Settings\1\Мои документы\Мои рисунки\picture2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1863" y="1844675"/>
            <a:ext cx="28082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PSCAZKS5W3CAW8535ECA6RSZ3VCA9K1KH9CAAK6R6VCASDJ6ZQCADWMIWACAQWA6OWCA96FPA4CA3RUGUOCAORQDXFCA9S72QPCAYZF5JICA6E71GPCAIKCEBJCAXSTOCSCAU79Y4ICAXXZ58KCASSZ1NXCAZCQZF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2552584"/>
            <a:ext cx="3214710" cy="4305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над планом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5267325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Маленький 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пингвиненок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Он смотрел, как купаются взрослые пингвины.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Ему страшно было бросаться в море.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Пингвиненок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бросился вниз!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Отважный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пингвиненок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!</a:t>
            </a:r>
          </a:p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 advClick="0" advTm="1000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1\Мои документы\Мои рисунки\1(165537046845878baf88507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11138"/>
            <a:ext cx="8177213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415213" cy="2447925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Маленький, голый, три пушинки на голове и маленький хвостик</a:t>
            </a:r>
          </a:p>
        </p:txBody>
      </p:sp>
    </p:spTree>
  </p:cSld>
  <p:clrMapOvr>
    <a:masterClrMapping/>
  </p:clrMapOvr>
  <p:transition spd="med" advClick="0" advTm="4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1\Мои документы\Мои рисунки\1(165537046845878baf88507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11138"/>
            <a:ext cx="8177213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415213" cy="2447925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6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Смотрел, стоял, решился, подошёл, стоял, закрыл, бросился, вынырнул, закружился, вскарабкался, посмотрел, искупался</a:t>
            </a:r>
          </a:p>
        </p:txBody>
      </p:sp>
    </p:spTree>
  </p:cSld>
  <p:clrMapOvr>
    <a:masterClrMapping/>
  </p:clrMapOvr>
  <p:transition spd="med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1012" name="Picture 2" descr="C:\Documents and Settings\Наталия Косулицкая\Рабочий стол\img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96863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</TotalTime>
  <Words>809</Words>
  <Application>Microsoft Office PowerPoint</Application>
  <PresentationFormat>Экран (4:3)</PresentationFormat>
  <Paragraphs>406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Диаграмма</vt:lpstr>
      <vt:lpstr>Дифференцированное обучение на уроках русского языка и литературы</vt:lpstr>
      <vt:lpstr>    Карточки</vt:lpstr>
      <vt:lpstr> Подготовка к изложению</vt:lpstr>
      <vt:lpstr>Отважный пингвиненок </vt:lpstr>
      <vt:lpstr>Геннадий Яковлевич Снегирев</vt:lpstr>
      <vt:lpstr>Слайд 6</vt:lpstr>
      <vt:lpstr>Маленький, голый, три пушинки на голове и маленький хвостик</vt:lpstr>
      <vt:lpstr>Смотрел, стоял, решился, подошёл, стоял, закрыл, бросился, вынырнул, закружился, вскарабкался, посмотрел, искупался</vt:lpstr>
      <vt:lpstr>Слайд 9</vt:lpstr>
      <vt:lpstr>Пингвинёнок – птенец - малыш</vt:lpstr>
      <vt:lpstr>Вскарабкаться – подняться, цепляясь руками и ногами</vt:lpstr>
      <vt:lpstr>Слайд 12</vt:lpstr>
      <vt:lpstr> ГИА и ЕГЭ</vt:lpstr>
      <vt:lpstr> Результаты ГИА</vt:lpstr>
      <vt:lpstr>Результаты ГИА в 9 классах</vt:lpstr>
      <vt:lpstr>Слайд 16</vt:lpstr>
      <vt:lpstr>Русский язык 9 классы</vt:lpstr>
      <vt:lpstr>Слайд 18</vt:lpstr>
      <vt:lpstr>Литература</vt:lpstr>
      <vt:lpstr>Неделя русского языка и литературы</vt:lpstr>
      <vt:lpstr>Неделя русского языка и литературы</vt:lpstr>
      <vt:lpstr>Неделя русского языка и литературы</vt:lpstr>
      <vt:lpstr>Не воспитывай детей, все равно они будут похожи на тебя.  Воспитывай себя!  Английская пословица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Наталия Косулицкая</dc:creator>
  <cp:lastModifiedBy>Наталия Косулицкая</cp:lastModifiedBy>
  <cp:revision>94</cp:revision>
  <dcterms:created xsi:type="dcterms:W3CDTF">2013-11-03T07:44:52Z</dcterms:created>
  <dcterms:modified xsi:type="dcterms:W3CDTF">2013-12-28T08:47:01Z</dcterms:modified>
</cp:coreProperties>
</file>