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4" r:id="rId8"/>
    <p:sldId id="265" r:id="rId9"/>
    <p:sldId id="267" r:id="rId10"/>
    <p:sldId id="268" r:id="rId11"/>
    <p:sldId id="27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6FEFB8F-454F-4CC6-84A6-9742F09A355B}" type="datetimeFigureOut">
              <a:rPr lang="ru-RU" smtClean="0"/>
              <a:t>12.12.2013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DFAD61-34D4-4682-BF25-FAFF8BA4E786}"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6FEFB8F-454F-4CC6-84A6-9742F09A355B}" type="datetimeFigureOut">
              <a:rPr lang="ru-RU" smtClean="0"/>
              <a:t>12.12.2013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FEFB8F-454F-4CC6-84A6-9742F09A355B}" type="datetimeFigureOut">
              <a:rPr lang="ru-RU" smtClean="0"/>
              <a:t>12.12.2013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FEFB8F-454F-4CC6-84A6-9742F09A355B}" type="datetimeFigureOut">
              <a:rPr lang="ru-RU" smtClean="0"/>
              <a:t>12.12.2013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DFAD61-34D4-4682-BF25-FAFF8BA4E78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FEFB8F-454F-4CC6-84A6-9742F09A355B}" type="datetimeFigureOut">
              <a:rPr lang="ru-RU" smtClean="0"/>
              <a:t>12.12.2013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FEFB8F-454F-4CC6-84A6-9742F09A355B}" type="datetimeFigureOut">
              <a:rPr lang="ru-RU" smtClean="0"/>
              <a:t>12.12.2013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DFAD61-34D4-4682-BF25-FAFF8BA4E78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6FEFB8F-454F-4CC6-84A6-9742F09A355B}" type="datetimeFigureOut">
              <a:rPr lang="ru-RU" smtClean="0"/>
              <a:t>12.12.2013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ADFAD61-34D4-4682-BF25-FAFF8BA4E786}"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FEFB8F-454F-4CC6-84A6-9742F09A355B}" type="datetimeFigureOut">
              <a:rPr lang="ru-RU" smtClean="0"/>
              <a:t>12.12.2013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EFB8F-454F-4CC6-84A6-9742F09A355B}" type="datetimeFigureOut">
              <a:rPr lang="ru-RU" smtClean="0"/>
              <a:t>12.12.2013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FEFB8F-454F-4CC6-84A6-9742F09A355B}" type="datetimeFigureOut">
              <a:rPr lang="ru-RU" smtClean="0"/>
              <a:t>12.12.2013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DFAD61-34D4-4682-BF25-FAFF8BA4E78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FEFB8F-454F-4CC6-84A6-9742F09A355B}" type="datetimeFigureOut">
              <a:rPr lang="ru-RU" smtClean="0"/>
              <a:t>12.12.2013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DFAD61-34D4-4682-BF25-FAFF8BA4E786}"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6FEFB8F-454F-4CC6-84A6-9742F09A355B}" type="datetimeFigureOut">
              <a:rPr lang="ru-RU" smtClean="0"/>
              <a:t>12.12.2013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ADFAD61-34D4-4682-BF25-FAFF8BA4E78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a:xfrm>
            <a:off x="899592" y="332657"/>
            <a:ext cx="7772400" cy="576064"/>
          </a:xfrm>
        </p:spPr>
        <p:txBody>
          <a:bodyPr>
            <a:noAutofit/>
          </a:bodyPr>
          <a:lstStyle/>
          <a:p>
            <a:r>
              <a:rPr lang="tt-RU" sz="3600" dirty="0" smtClean="0">
                <a:solidFill>
                  <a:srgbClr val="C00000"/>
                </a:solidFill>
                <a:latin typeface="Times New Roman" pitchFamily="18" charset="0"/>
                <a:cs typeface="Times New Roman" pitchFamily="18" charset="0"/>
              </a:rPr>
              <a:t>Кошлар – безнең дусларыбыз.</a:t>
            </a:r>
            <a:endParaRPr lang="ru-RU" sz="3600" dirty="0">
              <a:solidFill>
                <a:srgbClr val="C00000"/>
              </a:solidFill>
              <a:latin typeface="Times New Roman" pitchFamily="18" charset="0"/>
              <a:cs typeface="Times New Roman" pitchFamily="18" charset="0"/>
            </a:endParaRPr>
          </a:p>
        </p:txBody>
      </p:sp>
      <p:pic>
        <p:nvPicPr>
          <p:cNvPr id="1026" name="Picture 2" descr="C:\Users\Матурым\Pictures\пке.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8496944" cy="547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31646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7388301" cy="6120680"/>
          </a:xfrm>
        </p:spPr>
        <p:txBody>
          <a:bodyPr/>
          <a:lstStyle/>
          <a:p>
            <a:pPr marL="0" indent="0" algn="ctr">
              <a:buNone/>
            </a:pPr>
            <a:r>
              <a:rPr lang="tt-RU" sz="1400" i="1" dirty="0">
                <a:effectLst/>
                <a:latin typeface="Times New Roman" pitchFamily="18" charset="0"/>
                <a:cs typeface="Times New Roman" pitchFamily="18" charset="0"/>
              </a:rPr>
              <a:t> </a:t>
            </a:r>
            <a:r>
              <a:rPr lang="ru-RU" sz="1800" i="1" dirty="0">
                <a:effectLst/>
                <a:latin typeface="Times New Roman" pitchFamily="18" charset="0"/>
                <a:cs typeface="Times New Roman" pitchFamily="18" charset="0"/>
              </a:rPr>
              <a:t>Тест.</a:t>
            </a:r>
            <a:r>
              <a:rPr lang="ru-RU" sz="1600" dirty="0">
                <a:effectLst/>
                <a:latin typeface="Times New Roman" pitchFamily="18" charset="0"/>
                <a:cs typeface="Times New Roman" pitchFamily="18" charset="0"/>
              </a:rPr>
              <a:t/>
            </a:r>
            <a:br>
              <a:rPr lang="ru-RU" sz="1600" dirty="0">
                <a:effectLst/>
                <a:latin typeface="Times New Roman" pitchFamily="18" charset="0"/>
                <a:cs typeface="Times New Roman" pitchFamily="18" charset="0"/>
              </a:rPr>
            </a:br>
            <a:r>
              <a:rPr lang="tt-RU" sz="1600" i="1" dirty="0">
                <a:effectLst/>
                <a:latin typeface="Times New Roman" pitchFamily="18" charset="0"/>
                <a:cs typeface="Times New Roman" pitchFamily="18" charset="0"/>
              </a:rPr>
              <a:t>       </a:t>
            </a:r>
            <a:r>
              <a:rPr lang="tt-RU" sz="1600" i="1" dirty="0" smtClean="0">
                <a:effectLst/>
                <a:latin typeface="Times New Roman" pitchFamily="18" charset="0"/>
                <a:cs typeface="Times New Roman" pitchFamily="18" charset="0"/>
              </a:rPr>
              <a:t>   </a:t>
            </a:r>
            <a:r>
              <a:rPr lang="tt-RU" sz="2000" i="1" dirty="0">
                <a:solidFill>
                  <a:srgbClr val="FF0000"/>
                </a:solidFill>
                <a:effectLst/>
                <a:latin typeface="Times New Roman" pitchFamily="18" charset="0"/>
                <a:cs typeface="Times New Roman" pitchFamily="18" charset="0"/>
              </a:rPr>
              <a:t>1.Кайсы кош кышлаучы (утрак) кош ?</a:t>
            </a:r>
            <a:r>
              <a:rPr lang="ru-RU" sz="2000" dirty="0">
                <a:solidFill>
                  <a:srgbClr val="FF0000"/>
                </a:solidFill>
                <a:effectLst/>
                <a:latin typeface="Times New Roman" pitchFamily="18" charset="0"/>
                <a:cs typeface="Times New Roman" pitchFamily="18" charset="0"/>
              </a:rPr>
              <a:t/>
            </a:r>
            <a:br>
              <a:rPr lang="ru-RU" sz="2000" dirty="0">
                <a:solidFill>
                  <a:srgbClr val="FF0000"/>
                </a:solidFill>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а) сыерчык               б)торна</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в) тукран                г)сандугач</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solidFill>
                  <a:srgbClr val="FF0000"/>
                </a:solidFill>
                <a:effectLst/>
                <a:latin typeface="Times New Roman" pitchFamily="18" charset="0"/>
                <a:cs typeface="Times New Roman" pitchFamily="18" charset="0"/>
              </a:rPr>
              <a:t>       2. Кайсы кош күчмә кош?</a:t>
            </a:r>
            <a:r>
              <a:rPr lang="ru-RU" sz="2000" dirty="0">
                <a:solidFill>
                  <a:srgbClr val="FF0000"/>
                </a:solidFill>
                <a:effectLst/>
                <a:latin typeface="Times New Roman" pitchFamily="18" charset="0"/>
                <a:cs typeface="Times New Roman" pitchFamily="18" charset="0"/>
              </a:rPr>
              <a:t/>
            </a:r>
            <a:br>
              <a:rPr lang="ru-RU" sz="2000" dirty="0">
                <a:solidFill>
                  <a:srgbClr val="FF0000"/>
                </a:solidFill>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а)көртлек                 б)карлыгач</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в)ала карга                    г)чыпчык</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a:t>
            </a:r>
            <a:r>
              <a:rPr lang="tt-RU" sz="2000" i="1" dirty="0">
                <a:solidFill>
                  <a:srgbClr val="FF0000"/>
                </a:solidFill>
                <a:effectLst/>
                <a:latin typeface="Times New Roman" pitchFamily="18" charset="0"/>
                <a:cs typeface="Times New Roman" pitchFamily="18" charset="0"/>
              </a:rPr>
              <a:t>3. Кайсы кош кыш көне бала чыгара?</a:t>
            </a:r>
            <a:r>
              <a:rPr lang="ru-RU" sz="2000" dirty="0">
                <a:solidFill>
                  <a:srgbClr val="FF0000"/>
                </a:solidFill>
                <a:effectLst/>
                <a:latin typeface="Times New Roman" pitchFamily="18" charset="0"/>
                <a:cs typeface="Times New Roman" pitchFamily="18" charset="0"/>
              </a:rPr>
              <a:t/>
            </a:r>
            <a:br>
              <a:rPr lang="ru-RU" sz="2000" dirty="0">
                <a:solidFill>
                  <a:srgbClr val="FF0000"/>
                </a:solidFill>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а) саескан                б) чукыр</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в)тукран                г) көртлек</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i="1" dirty="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t>
            </a:r>
            <a:r>
              <a:rPr lang="ru-RU" sz="2000" dirty="0" smtClean="0">
                <a:solidFill>
                  <a:srgbClr val="FF0000"/>
                </a:solidFill>
                <a:effectLst/>
                <a:latin typeface="Times New Roman" pitchFamily="18" charset="0"/>
                <a:cs typeface="Times New Roman" pitchFamily="18" charset="0"/>
              </a:rPr>
              <a:t>4. </a:t>
            </a:r>
            <a:r>
              <a:rPr lang="tt-RU" sz="2000" i="1" dirty="0" smtClean="0">
                <a:solidFill>
                  <a:srgbClr val="FF0000"/>
                </a:solidFill>
                <a:effectLst/>
                <a:latin typeface="Times New Roman" pitchFamily="18" charset="0"/>
                <a:cs typeface="Times New Roman" pitchFamily="18" charset="0"/>
              </a:rPr>
              <a:t>Кайсы </a:t>
            </a:r>
            <a:r>
              <a:rPr lang="tt-RU" sz="2000" i="1" dirty="0">
                <a:solidFill>
                  <a:srgbClr val="FF0000"/>
                </a:solidFill>
                <a:effectLst/>
                <a:latin typeface="Times New Roman" pitchFamily="18" charset="0"/>
                <a:cs typeface="Times New Roman" pitchFamily="18" charset="0"/>
              </a:rPr>
              <a:t>кош кызыл төсне  яратмый?</a:t>
            </a:r>
            <a:r>
              <a:rPr lang="ru-RU" sz="2000" dirty="0">
                <a:solidFill>
                  <a:srgbClr val="FF0000"/>
                </a:solidFill>
                <a:effectLst/>
                <a:latin typeface="Times New Roman" pitchFamily="18" charset="0"/>
                <a:cs typeface="Times New Roman" pitchFamily="18" charset="0"/>
              </a:rPr>
              <a:t/>
            </a:r>
            <a:br>
              <a:rPr lang="ru-RU" sz="2000" dirty="0">
                <a:solidFill>
                  <a:srgbClr val="FF0000"/>
                </a:solidFill>
                <a:effectLst/>
                <a:latin typeface="Times New Roman" pitchFamily="18" charset="0"/>
                <a:cs typeface="Times New Roman" pitchFamily="18" charset="0"/>
              </a:rPr>
            </a:br>
            <a:r>
              <a:rPr lang="ru-RU" sz="2000" dirty="0" smtClean="0">
                <a:solidFill>
                  <a:srgbClr val="FF0000"/>
                </a:solidFill>
                <a:effectLst/>
                <a:latin typeface="Times New Roman" pitchFamily="18" charset="0"/>
                <a:cs typeface="Times New Roman" pitchFamily="18" charset="0"/>
              </a:rPr>
              <a:t>       </a:t>
            </a:r>
            <a:r>
              <a:rPr lang="tt-RU" sz="2000" i="1" dirty="0" smtClean="0">
                <a:effectLst/>
                <a:latin typeface="Times New Roman" pitchFamily="18" charset="0"/>
                <a:cs typeface="Times New Roman" pitchFamily="18" charset="0"/>
              </a:rPr>
              <a:t>а</a:t>
            </a:r>
            <a:r>
              <a:rPr lang="tt-RU" sz="2000" i="1" dirty="0">
                <a:effectLst/>
                <a:latin typeface="Times New Roman" pitchFamily="18" charset="0"/>
                <a:cs typeface="Times New Roman" pitchFamily="18" charset="0"/>
              </a:rPr>
              <a:t>) тутый кош            б)   каз</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t>
            </a:r>
            <a:r>
              <a:rPr lang="tt-RU" sz="2000" i="1" dirty="0" smtClean="0">
                <a:effectLst/>
                <a:latin typeface="Times New Roman" pitchFamily="18" charset="0"/>
                <a:cs typeface="Times New Roman" pitchFamily="18" charset="0"/>
              </a:rPr>
              <a:t>в</a:t>
            </a:r>
            <a:r>
              <a:rPr lang="tt-RU" sz="2000" i="1" dirty="0">
                <a:effectLst/>
                <a:latin typeface="Times New Roman" pitchFamily="18" charset="0"/>
                <a:cs typeface="Times New Roman" pitchFamily="18" charset="0"/>
              </a:rPr>
              <a:t>)  песнәк                     г)күркә            </a:t>
            </a:r>
            <a:r>
              <a:rPr lang="ru-RU" sz="1600" dirty="0">
                <a:effectLst/>
                <a:latin typeface="Times New Roman" pitchFamily="18" charset="0"/>
                <a:cs typeface="Times New Roman" pitchFamily="18" charset="0"/>
              </a:rPr>
              <a:t/>
            </a:r>
            <a:br>
              <a:rPr lang="ru-RU" sz="1600" dirty="0">
                <a:effectLst/>
                <a:latin typeface="Times New Roman" pitchFamily="18" charset="0"/>
                <a:cs typeface="Times New Roman" pitchFamily="18" charset="0"/>
              </a:rPr>
            </a:br>
            <a:r>
              <a:rPr lang="tt-RU" sz="1600" i="1" dirty="0">
                <a:effectLst/>
                <a:latin typeface="Times New Roman" pitchFamily="18" charset="0"/>
                <a:cs typeface="Times New Roman" pitchFamily="18" charset="0"/>
              </a:rPr>
              <a:t> </a:t>
            </a:r>
            <a:r>
              <a:rPr lang="ru-RU" sz="1600" dirty="0">
                <a:effectLst/>
                <a:latin typeface="Times New Roman" pitchFamily="18" charset="0"/>
                <a:cs typeface="Times New Roman" pitchFamily="18" charset="0"/>
              </a:rPr>
              <a:t/>
            </a:r>
            <a:br>
              <a:rPr lang="ru-RU" sz="1600" dirty="0">
                <a:effectLst/>
                <a:latin typeface="Times New Roman" pitchFamily="18" charset="0"/>
                <a:cs typeface="Times New Roman" pitchFamily="18" charset="0"/>
              </a:rPr>
            </a:br>
            <a:r>
              <a:rPr lang="tt-RU" i="1" dirty="0">
                <a:effectLst/>
              </a:rPr>
              <a:t> </a:t>
            </a:r>
            <a:endParaRPr lang="ru-RU" dirty="0"/>
          </a:p>
        </p:txBody>
      </p:sp>
      <p:sp>
        <p:nvSpPr>
          <p:cNvPr id="3" name="Текст 2"/>
          <p:cNvSpPr>
            <a:spLocks noGrp="1"/>
          </p:cNvSpPr>
          <p:nvPr>
            <p:ph type="body" idx="1"/>
          </p:nvPr>
        </p:nvSpPr>
        <p:spPr>
          <a:xfrm>
            <a:off x="2022438" y="6381328"/>
            <a:ext cx="5970494" cy="360040"/>
          </a:xfrm>
        </p:spPr>
        <p:txBody>
          <a:bodyPr>
            <a:normAutofit fontScale="92500" lnSpcReduction="10000"/>
          </a:bodyPr>
          <a:lstStyle/>
          <a:p>
            <a:endParaRPr lang="ru-RU" dirty="0"/>
          </a:p>
        </p:txBody>
      </p:sp>
    </p:spTree>
    <p:extLst>
      <p:ext uri="{BB962C8B-B14F-4D97-AF65-F5344CB8AC3E}">
        <p14:creationId xmlns:p14="http://schemas.microsoft.com/office/powerpoint/2010/main" val="119818665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96752"/>
            <a:ext cx="5966666" cy="824304"/>
          </a:xfrm>
        </p:spPr>
        <p:txBody>
          <a:bodyPr/>
          <a:lstStyle/>
          <a:p>
            <a:pPr algn="l"/>
            <a:r>
              <a:rPr lang="tt-RU" sz="3200" dirty="0" smtClean="0">
                <a:latin typeface="Times New Roman" pitchFamily="18" charset="0"/>
                <a:cs typeface="Times New Roman" pitchFamily="18" charset="0"/>
              </a:rPr>
              <a:t>Кошларны саклагыз!</a:t>
            </a:r>
            <a:endParaRPr lang="ru-RU" sz="3200" dirty="0">
              <a:latin typeface="Times New Roman" pitchFamily="18" charset="0"/>
              <a:cs typeface="Times New Roman" pitchFamily="18" charset="0"/>
            </a:endParaRPr>
          </a:p>
        </p:txBody>
      </p:sp>
      <p:sp>
        <p:nvSpPr>
          <p:cNvPr id="3" name="Текст 2"/>
          <p:cNvSpPr>
            <a:spLocks noGrp="1"/>
          </p:cNvSpPr>
          <p:nvPr>
            <p:ph type="body" idx="1"/>
          </p:nvPr>
        </p:nvSpPr>
        <p:spPr>
          <a:xfrm>
            <a:off x="2022438" y="2204864"/>
            <a:ext cx="5970494" cy="3238107"/>
          </a:xfrm>
        </p:spPr>
        <p:txBody>
          <a:bodyPr/>
          <a:lstStyle/>
          <a:p>
            <a:endParaRPr lang="ru-RU" dirty="0"/>
          </a:p>
        </p:txBody>
      </p:sp>
      <p:pic>
        <p:nvPicPr>
          <p:cNvPr id="7170" name="Picture 2" descr="C:\Users\Матурым\Pictures\ор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17" y="2204864"/>
            <a:ext cx="7876715"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59532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116632"/>
            <a:ext cx="6512511" cy="1008112"/>
          </a:xfrm>
        </p:spPr>
        <p:txBody>
          <a:bodyPr>
            <a:normAutofit fontScale="90000"/>
          </a:bodyPr>
          <a:lstStyle/>
          <a:p>
            <a:pPr algn="l"/>
            <a:r>
              <a:rPr lang="tt-RU" sz="3200" dirty="0" smtClean="0">
                <a:solidFill>
                  <a:srgbClr val="7030A0"/>
                </a:solidFill>
                <a:latin typeface="Times New Roman" pitchFamily="18" charset="0"/>
                <a:cs typeface="Times New Roman" pitchFamily="18" charset="0"/>
              </a:rPr>
              <a:t>Безнең якларда яшәүче нинди кошларны беләсез?</a:t>
            </a:r>
            <a:endParaRPr lang="ru-RU" sz="3200" dirty="0">
              <a:solidFill>
                <a:srgbClr val="7030A0"/>
              </a:solidFill>
              <a:latin typeface="Times New Roman" pitchFamily="18" charset="0"/>
              <a:cs typeface="Times New Roman" pitchFamily="18" charset="0"/>
            </a:endParaRPr>
          </a:p>
        </p:txBody>
      </p:sp>
      <p:pic>
        <p:nvPicPr>
          <p:cNvPr id="2050" name="Picture 2" descr="C:\Users\Матурым\Pictures\воробей.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2520280" cy="189021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Матурым\Pictures\ворон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600" y="1556792"/>
            <a:ext cx="2744713" cy="21558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Матурым\Pictures\дятел.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8733" y="1251714"/>
            <a:ext cx="2628616" cy="276604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Матурым\Pictures\снегирь.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18" y="4365104"/>
            <a:ext cx="3259082" cy="223224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Матурым\Pictures\сорока.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0287" y="4365104"/>
            <a:ext cx="274312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Матурым\Pictures\сова.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9020" y="3933056"/>
            <a:ext cx="3042837"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5338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5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5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fade">
                                      <p:cBhvr>
                                        <p:cTn id="22" dur="5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fade">
                                      <p:cBhvr>
                                        <p:cTn id="27" dur="500"/>
                                        <p:tgtEl>
                                          <p:spTgt spid="205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5"/>
                                        </p:tgtEl>
                                        <p:attrNameLst>
                                          <p:attrName>style.visibility</p:attrName>
                                        </p:attrNameLst>
                                      </p:cBhvr>
                                      <p:to>
                                        <p:strVal val="visible"/>
                                      </p:to>
                                    </p:set>
                                    <p:animEffect transition="in" filter="fade">
                                      <p:cBhvr>
                                        <p:cTn id="32"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17183"/>
          </a:xfrm>
        </p:spPr>
        <p:txBody>
          <a:bodyPr>
            <a:normAutofit fontScale="90000"/>
          </a:bodyPr>
          <a:lstStyle/>
          <a:p>
            <a:pPr algn="l"/>
            <a:r>
              <a:rPr lang="tt-RU" sz="2800" dirty="0" smtClean="0">
                <a:solidFill>
                  <a:srgbClr val="FF0000"/>
                </a:solidFill>
                <a:latin typeface="Times New Roman" pitchFamily="18" charset="0"/>
                <a:cs typeface="Times New Roman" pitchFamily="18" charset="0"/>
              </a:rPr>
              <a:t>Кайсы кошлар көзен кире җылы якларга китә?</a:t>
            </a:r>
            <a:endParaRPr lang="ru-RU" sz="2800" dirty="0">
              <a:solidFill>
                <a:srgbClr val="FF0000"/>
              </a:solidFill>
              <a:latin typeface="Times New Roman" pitchFamily="18" charset="0"/>
              <a:cs typeface="Times New Roman" pitchFamily="18" charset="0"/>
            </a:endParaRPr>
          </a:p>
        </p:txBody>
      </p:sp>
      <p:pic>
        <p:nvPicPr>
          <p:cNvPr id="3074" name="Picture 2" descr="C:\Users\Матурым\Pictures\скворец.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1520" y="1124744"/>
            <a:ext cx="2520280" cy="252028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Матурым\Pictures\журавль.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6143" y="1124744"/>
            <a:ext cx="2658815" cy="24368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Матурым\Pictures\соловей.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8197" y="1160060"/>
            <a:ext cx="2769096" cy="240154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Матурым\Pictures\жаворонок.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4077071"/>
            <a:ext cx="2944623" cy="252027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Матурым\Pictures\грач.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8198" y="3933056"/>
            <a:ext cx="2769096" cy="266429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Матурым\Pictures\ласточка.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3933056"/>
            <a:ext cx="2935213"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55832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2107704"/>
          </a:xfrm>
        </p:spPr>
        <p:txBody>
          <a:bodyPr>
            <a:normAutofit/>
          </a:bodyPr>
          <a:lstStyle/>
          <a:p>
            <a:pPr algn="l"/>
            <a:r>
              <a:rPr lang="ru-RU" i="1" dirty="0">
                <a:effectLst/>
              </a:rPr>
              <a:t>.  </a:t>
            </a:r>
            <a:r>
              <a:rPr lang="ru-RU" sz="2000" i="1" dirty="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Җылы</a:t>
            </a:r>
            <a:r>
              <a:rPr lang="ru-RU" sz="2000" i="1" dirty="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яктан</a:t>
            </a:r>
            <a:r>
              <a:rPr lang="ru-RU" sz="2000" i="1" dirty="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кайтуына</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dirty="0">
                <a:effectLst/>
                <a:latin typeface="Times New Roman" pitchFamily="18" charset="0"/>
                <a:cs typeface="Times New Roman" pitchFamily="18" charset="0"/>
              </a:rPr>
              <a:t>       </a:t>
            </a:r>
            <a:r>
              <a:rPr lang="ru-RU" sz="2000" i="1" dirty="0" smtClean="0">
                <a:effectLst/>
                <a:latin typeface="Times New Roman" pitchFamily="18" charset="0"/>
                <a:cs typeface="Times New Roman" pitchFamily="18" charset="0"/>
              </a:rPr>
              <a:t>   </a:t>
            </a:r>
            <a:r>
              <a:rPr lang="ru-RU" sz="2000" i="1" dirty="0" err="1" smtClean="0">
                <a:effectLst/>
                <a:latin typeface="Times New Roman" pitchFamily="18" charset="0"/>
                <a:cs typeface="Times New Roman" pitchFamily="18" charset="0"/>
              </a:rPr>
              <a:t>Өйләр</a:t>
            </a:r>
            <a:r>
              <a:rPr lang="ru-RU" sz="2000" i="1" dirty="0" smtClean="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ясап</a:t>
            </a:r>
            <a:r>
              <a:rPr lang="ru-RU" sz="2000" i="1" dirty="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куябыз</a:t>
            </a:r>
            <a:r>
              <a:rPr lang="ru-RU" sz="2000" i="1" dirty="0">
                <a:effectLst/>
                <a:latin typeface="Times New Roman" pitchFamily="18" charset="0"/>
                <a:cs typeface="Times New Roman" pitchFamily="18" charset="0"/>
              </a:rPr>
              <a:t>.</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dirty="0">
                <a:effectLst/>
                <a:latin typeface="Times New Roman" pitchFamily="18" charset="0"/>
                <a:cs typeface="Times New Roman" pitchFamily="18" charset="0"/>
              </a:rPr>
              <a:t>       </a:t>
            </a:r>
            <a:r>
              <a:rPr lang="ru-RU" sz="2000" i="1" dirty="0" smtClean="0">
                <a:effectLst/>
                <a:latin typeface="Times New Roman" pitchFamily="18" charset="0"/>
                <a:cs typeface="Times New Roman" pitchFamily="18" charset="0"/>
              </a:rPr>
              <a:t>  </a:t>
            </a:r>
            <a:r>
              <a:rPr lang="ru-RU" sz="2000" i="1" dirty="0" err="1" smtClean="0">
                <a:effectLst/>
                <a:latin typeface="Times New Roman" pitchFamily="18" charset="0"/>
                <a:cs typeface="Times New Roman" pitchFamily="18" charset="0"/>
              </a:rPr>
              <a:t>Хәтта</a:t>
            </a:r>
            <a:r>
              <a:rPr lang="ru-RU" sz="2000" i="1" dirty="0" smtClean="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кереп</a:t>
            </a:r>
            <a:r>
              <a:rPr lang="ru-RU" sz="2000" i="1" dirty="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тә</a:t>
            </a:r>
            <a:r>
              <a:rPr lang="ru-RU" sz="2000" i="1" dirty="0">
                <a:effectLst/>
                <a:latin typeface="Times New Roman" pitchFamily="18" charset="0"/>
                <a:cs typeface="Times New Roman" pitchFamily="18" charset="0"/>
              </a:rPr>
              <a:t> </a:t>
            </a:r>
            <a:r>
              <a:rPr lang="ru-RU" sz="2000" i="1" dirty="0" err="1" smtClean="0">
                <a:effectLst/>
                <a:latin typeface="Times New Roman" pitchFamily="18" charset="0"/>
                <a:cs typeface="Times New Roman" pitchFamily="18" charset="0"/>
              </a:rPr>
              <a:t>карамый</a:t>
            </a: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         </a:t>
            </a:r>
            <a:r>
              <a:rPr lang="ru-RU" sz="2000" i="1" dirty="0" err="1" smtClean="0">
                <a:effectLst/>
                <a:latin typeface="Times New Roman" pitchFamily="18" charset="0"/>
                <a:cs typeface="Times New Roman" pitchFamily="18" charset="0"/>
              </a:rPr>
              <a:t>Ошамаса</a:t>
            </a:r>
            <a:r>
              <a:rPr lang="ru-RU" sz="2000" i="1" dirty="0" smtClean="0">
                <a:effectLst/>
                <a:latin typeface="Times New Roman" pitchFamily="18" charset="0"/>
                <a:cs typeface="Times New Roman" pitchFamily="18" charset="0"/>
              </a:rPr>
              <a:t> </a:t>
            </a:r>
            <a:r>
              <a:rPr lang="ru-RU" sz="2000" i="1" dirty="0" err="1">
                <a:effectLst/>
                <a:latin typeface="Times New Roman" pitchFamily="18" charset="0"/>
                <a:cs typeface="Times New Roman" pitchFamily="18" charset="0"/>
              </a:rPr>
              <a:t>оябыз</a:t>
            </a:r>
            <a:r>
              <a:rPr lang="ru-RU" sz="2000" i="1" dirty="0">
                <a:effectLst/>
                <a:latin typeface="Times New Roman" pitchFamily="18" charset="0"/>
                <a:cs typeface="Times New Roman" pitchFamily="18" charset="0"/>
              </a:rPr>
              <a:t>.</a:t>
            </a:r>
            <a:r>
              <a:rPr lang="ru-RU" sz="2000" dirty="0">
                <a:effectLst/>
                <a:latin typeface="Times New Roman" pitchFamily="18" charset="0"/>
                <a:cs typeface="Times New Roman" pitchFamily="18" charset="0"/>
              </a:rPr>
              <a:t>  </a:t>
            </a:r>
            <a:r>
              <a:rPr lang="ru-RU" dirty="0">
                <a:effectLst/>
              </a:rPr>
              <a:t>            </a:t>
            </a:r>
            <a:endParaRPr lang="ru-RU"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23196" y="2636912"/>
            <a:ext cx="4096876" cy="2520280"/>
          </a:xfrm>
        </p:spPr>
      </p:pic>
      <p:sp>
        <p:nvSpPr>
          <p:cNvPr id="5" name="TextBox 4"/>
          <p:cNvSpPr txBox="1"/>
          <p:nvPr/>
        </p:nvSpPr>
        <p:spPr>
          <a:xfrm>
            <a:off x="5220072" y="5157192"/>
            <a:ext cx="2448272" cy="523220"/>
          </a:xfrm>
          <a:prstGeom prst="rect">
            <a:avLst/>
          </a:prstGeom>
          <a:noFill/>
        </p:spPr>
        <p:txBody>
          <a:bodyPr wrap="square" rtlCol="0">
            <a:spAutoFit/>
          </a:bodyPr>
          <a:lstStyle/>
          <a:p>
            <a:r>
              <a:rPr lang="tt-RU" sz="2800" dirty="0" smtClean="0">
                <a:solidFill>
                  <a:srgbClr val="FF0000"/>
                </a:solidFill>
                <a:latin typeface="Times New Roman" pitchFamily="18" charset="0"/>
                <a:cs typeface="Times New Roman" pitchFamily="18" charset="0"/>
              </a:rPr>
              <a:t>сыерчык</a:t>
            </a:r>
            <a:endParaRPr lang="ru-RU"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2898110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1444" y="666750"/>
            <a:ext cx="4290556" cy="1898154"/>
          </a:xfrm>
        </p:spPr>
        <p:txBody>
          <a:bodyPr>
            <a:normAutofit/>
          </a:bodyPr>
          <a:lstStyle/>
          <a:p>
            <a:r>
              <a:rPr lang="ru-RU" sz="2000" i="1" dirty="0" err="1"/>
              <a:t>Аяклары</a:t>
            </a:r>
            <a:r>
              <a:rPr lang="ru-RU" sz="2000" i="1" dirty="0"/>
              <a:t> </a:t>
            </a:r>
            <a:r>
              <a:rPr lang="ru-RU" sz="2000" i="1" dirty="0" err="1"/>
              <a:t>озын</a:t>
            </a:r>
            <a:r>
              <a:rPr lang="ru-RU" sz="2000" i="1" dirty="0"/>
              <a:t> </a:t>
            </a:r>
            <a:r>
              <a:rPr lang="ru-RU" sz="2000" i="1" dirty="0" err="1"/>
              <a:t>булгач</a:t>
            </a:r>
            <a:r>
              <a:rPr lang="ru-RU" sz="2000" i="1" dirty="0"/>
              <a:t>,</a:t>
            </a:r>
            <a:endParaRPr lang="ru-RU" sz="2000" dirty="0"/>
          </a:p>
          <a:p>
            <a:r>
              <a:rPr lang="ru-RU" sz="2000" i="1" dirty="0"/>
              <a:t>   </a:t>
            </a:r>
            <a:r>
              <a:rPr lang="ru-RU" sz="2000" i="1" dirty="0" err="1"/>
              <a:t>Йөриләр</a:t>
            </a:r>
            <a:r>
              <a:rPr lang="ru-RU" sz="2000" i="1" dirty="0"/>
              <a:t> </a:t>
            </a:r>
            <a:r>
              <a:rPr lang="ru-RU" sz="2000" i="1" dirty="0" err="1"/>
              <a:t>биеп</a:t>
            </a:r>
            <a:r>
              <a:rPr lang="ru-RU" sz="2000" i="1" dirty="0"/>
              <a:t> </a:t>
            </a:r>
            <a:r>
              <a:rPr lang="ru-RU" sz="2000" i="1" dirty="0" err="1"/>
              <a:t>кенә</a:t>
            </a:r>
            <a:r>
              <a:rPr lang="ru-RU" sz="2000" i="1" dirty="0"/>
              <a:t>.</a:t>
            </a:r>
            <a:endParaRPr lang="ru-RU" sz="2000" dirty="0"/>
          </a:p>
          <a:p>
            <a:r>
              <a:rPr lang="ru-RU" sz="2000" i="1" dirty="0"/>
              <a:t>    “</a:t>
            </a:r>
            <a:r>
              <a:rPr lang="ru-RU" sz="2000" i="1" dirty="0" err="1"/>
              <a:t>Туган</a:t>
            </a:r>
            <a:r>
              <a:rPr lang="ru-RU" sz="2000" i="1" dirty="0"/>
              <a:t> </a:t>
            </a:r>
            <a:r>
              <a:rPr lang="ru-RU" sz="2000" i="1" dirty="0" err="1"/>
              <a:t>җирләрдә</a:t>
            </a:r>
            <a:r>
              <a:rPr lang="ru-RU" sz="2000" i="1" dirty="0"/>
              <a:t> </a:t>
            </a:r>
            <a:r>
              <a:rPr lang="ru-RU" sz="2000" i="1" dirty="0" err="1"/>
              <a:t>күбрәк</a:t>
            </a:r>
            <a:endParaRPr lang="ru-RU" sz="2000" dirty="0"/>
          </a:p>
          <a:p>
            <a:r>
              <a:rPr lang="ru-RU" sz="2000" i="1" dirty="0"/>
              <a:t>      Тор-</a:t>
            </a:r>
            <a:r>
              <a:rPr lang="ru-RU" sz="2000" i="1" dirty="0" err="1"/>
              <a:t>рыйк</a:t>
            </a:r>
            <a:r>
              <a:rPr lang="ru-RU" sz="2000" i="1" dirty="0"/>
              <a:t> без”,-- </a:t>
            </a:r>
            <a:r>
              <a:rPr lang="ru-RU" sz="2000" i="1" dirty="0" err="1"/>
              <a:t>диеп</a:t>
            </a:r>
            <a:r>
              <a:rPr lang="ru-RU" sz="2000" i="1" dirty="0"/>
              <a:t> </a:t>
            </a:r>
            <a:r>
              <a:rPr lang="ru-RU" sz="2000" i="1" dirty="0" err="1"/>
              <a:t>кенә</a:t>
            </a:r>
            <a:endParaRPr lang="ru-RU" sz="2000" dirty="0"/>
          </a:p>
        </p:txBody>
      </p:sp>
      <p:pic>
        <p:nvPicPr>
          <p:cNvPr id="4098" name="Picture 2" descr="C:\Users\Матурым\Pictures\журавль.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55576" y="2564904"/>
            <a:ext cx="3248041" cy="2448272"/>
          </a:xfrm>
          <a:prstGeom prst="rect">
            <a:avLst/>
          </a:prstGeom>
          <a:noFill/>
          <a:extLst>
            <a:ext uri="{909E8E84-426E-40DD-AFC4-6F175D3DCCD1}">
              <a14:hiddenFill xmlns:a14="http://schemas.microsoft.com/office/drawing/2010/main">
                <a:solidFill>
                  <a:srgbClr val="FFFFFF"/>
                </a:solidFill>
              </a14:hiddenFill>
            </a:ext>
          </a:extLst>
        </p:spPr>
      </p:pic>
      <p:sp>
        <p:nvSpPr>
          <p:cNvPr id="4" name="Текст 3"/>
          <p:cNvSpPr>
            <a:spLocks noGrp="1"/>
          </p:cNvSpPr>
          <p:nvPr>
            <p:ph type="body" sz="quarter" idx="3"/>
          </p:nvPr>
        </p:nvSpPr>
        <p:spPr>
          <a:xfrm>
            <a:off x="4645025" y="666750"/>
            <a:ext cx="4292241" cy="1754138"/>
          </a:xfrm>
        </p:spPr>
        <p:txBody>
          <a:bodyPr>
            <a:normAutofit/>
          </a:bodyPr>
          <a:lstStyle/>
          <a:p>
            <a:r>
              <a:rPr lang="ru-RU" sz="2400" dirty="0" err="1">
                <a:solidFill>
                  <a:schemeClr val="tx1"/>
                </a:solidFill>
              </a:rPr>
              <a:t>Кулы</a:t>
            </a:r>
            <a:r>
              <a:rPr lang="ru-RU" sz="2400" dirty="0">
                <a:solidFill>
                  <a:schemeClr val="tx1"/>
                </a:solidFill>
              </a:rPr>
              <a:t> </a:t>
            </a:r>
            <a:r>
              <a:rPr lang="ru-RU" sz="2400" dirty="0" err="1">
                <a:solidFill>
                  <a:schemeClr val="tx1"/>
                </a:solidFill>
              </a:rPr>
              <a:t>юк</a:t>
            </a:r>
            <a:r>
              <a:rPr lang="ru-RU" sz="2400" dirty="0">
                <a:solidFill>
                  <a:schemeClr val="tx1"/>
                </a:solidFill>
              </a:rPr>
              <a:t> , </a:t>
            </a:r>
            <a:r>
              <a:rPr lang="ru-RU" sz="2400" dirty="0" err="1">
                <a:solidFill>
                  <a:schemeClr val="tx1"/>
                </a:solidFill>
              </a:rPr>
              <a:t>балчык</a:t>
            </a:r>
            <a:r>
              <a:rPr lang="ru-RU" sz="2400" dirty="0">
                <a:solidFill>
                  <a:schemeClr val="tx1"/>
                </a:solidFill>
              </a:rPr>
              <a:t> </a:t>
            </a:r>
            <a:r>
              <a:rPr lang="ru-RU" sz="2400" dirty="0" err="1">
                <a:solidFill>
                  <a:schemeClr val="tx1"/>
                </a:solidFill>
              </a:rPr>
              <a:t>ташый</a:t>
            </a:r>
            <a:r>
              <a:rPr lang="ru-RU" sz="2400" dirty="0">
                <a:solidFill>
                  <a:schemeClr val="tx1"/>
                </a:solidFill>
              </a:rPr>
              <a:t>, </a:t>
            </a:r>
            <a:r>
              <a:rPr lang="ru-RU" sz="2400" dirty="0" err="1">
                <a:solidFill>
                  <a:schemeClr val="tx1"/>
                </a:solidFill>
              </a:rPr>
              <a:t>балтасы</a:t>
            </a:r>
            <a:r>
              <a:rPr lang="ru-RU" sz="2400" dirty="0">
                <a:solidFill>
                  <a:schemeClr val="tx1"/>
                </a:solidFill>
              </a:rPr>
              <a:t> </a:t>
            </a:r>
            <a:r>
              <a:rPr lang="ru-RU" sz="2400" dirty="0" err="1">
                <a:solidFill>
                  <a:schemeClr val="tx1"/>
                </a:solidFill>
              </a:rPr>
              <a:t>юк</a:t>
            </a:r>
            <a:r>
              <a:rPr lang="ru-RU" sz="2400" dirty="0">
                <a:solidFill>
                  <a:schemeClr val="tx1"/>
                </a:solidFill>
              </a:rPr>
              <a:t>, </a:t>
            </a:r>
            <a:r>
              <a:rPr lang="ru-RU" sz="2400" dirty="0" err="1">
                <a:solidFill>
                  <a:schemeClr val="tx1"/>
                </a:solidFill>
              </a:rPr>
              <a:t>өй</a:t>
            </a:r>
            <a:r>
              <a:rPr lang="ru-RU" sz="2400" dirty="0">
                <a:solidFill>
                  <a:schemeClr val="tx1"/>
                </a:solidFill>
              </a:rPr>
              <a:t> </a:t>
            </a:r>
            <a:r>
              <a:rPr lang="ru-RU" sz="2400" dirty="0" err="1">
                <a:solidFill>
                  <a:schemeClr val="tx1"/>
                </a:solidFill>
              </a:rPr>
              <a:t>ясый</a:t>
            </a:r>
            <a:r>
              <a:rPr lang="ru-RU" sz="2400" dirty="0">
                <a:solidFill>
                  <a:schemeClr val="tx1"/>
                </a:solidFill>
              </a:rPr>
              <a:t>. </a:t>
            </a:r>
          </a:p>
        </p:txBody>
      </p:sp>
      <p:pic>
        <p:nvPicPr>
          <p:cNvPr id="4099" name="Picture 3" descr="C:\Users\Матурым\Pictures\ласточка.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076056" y="2492896"/>
            <a:ext cx="3415643" cy="227709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04800" y="6309320"/>
            <a:ext cx="8610600" cy="288032"/>
          </a:xfrm>
        </p:spPr>
        <p:txBody>
          <a:bodyPr>
            <a:normAutofit fontScale="90000"/>
          </a:bodyPr>
          <a:lstStyle/>
          <a:p>
            <a:endParaRPr lang="ru-RU"/>
          </a:p>
        </p:txBody>
      </p:sp>
      <p:sp>
        <p:nvSpPr>
          <p:cNvPr id="7" name="TextBox 6"/>
          <p:cNvSpPr txBox="1"/>
          <p:nvPr/>
        </p:nvSpPr>
        <p:spPr>
          <a:xfrm>
            <a:off x="827584" y="5373216"/>
            <a:ext cx="3096344" cy="584775"/>
          </a:xfrm>
          <a:prstGeom prst="rect">
            <a:avLst/>
          </a:prstGeom>
          <a:noFill/>
        </p:spPr>
        <p:txBody>
          <a:bodyPr wrap="square" rtlCol="0">
            <a:spAutoFit/>
          </a:bodyPr>
          <a:lstStyle/>
          <a:p>
            <a:r>
              <a:rPr lang="tt-RU" sz="3200" dirty="0" smtClean="0">
                <a:latin typeface="Times New Roman" pitchFamily="18" charset="0"/>
                <a:cs typeface="Times New Roman" pitchFamily="18" charset="0"/>
              </a:rPr>
              <a:t>Торна</a:t>
            </a:r>
            <a:endParaRPr lang="ru-RU" sz="3200" dirty="0">
              <a:latin typeface="Times New Roman" pitchFamily="18" charset="0"/>
              <a:cs typeface="Times New Roman" pitchFamily="18" charset="0"/>
            </a:endParaRPr>
          </a:p>
        </p:txBody>
      </p:sp>
      <p:sp>
        <p:nvSpPr>
          <p:cNvPr id="9" name="TextBox 8"/>
          <p:cNvSpPr txBox="1"/>
          <p:nvPr/>
        </p:nvSpPr>
        <p:spPr>
          <a:xfrm>
            <a:off x="5292080" y="5373216"/>
            <a:ext cx="3168352" cy="523220"/>
          </a:xfrm>
          <a:prstGeom prst="rect">
            <a:avLst/>
          </a:prstGeom>
          <a:noFill/>
        </p:spPr>
        <p:txBody>
          <a:bodyPr wrap="square" rtlCol="0">
            <a:spAutoFit/>
          </a:bodyPr>
          <a:lstStyle/>
          <a:p>
            <a:pPr algn="ctr"/>
            <a:r>
              <a:rPr lang="tt-RU" sz="2800" dirty="0"/>
              <a:t>К</a:t>
            </a:r>
            <a:r>
              <a:rPr lang="tt-RU" sz="2800" dirty="0" smtClean="0"/>
              <a:t>арлыгач</a:t>
            </a:r>
            <a:endParaRPr lang="ru-RU" sz="2800" dirty="0"/>
          </a:p>
        </p:txBody>
      </p:sp>
    </p:spTree>
    <p:extLst>
      <p:ext uri="{BB962C8B-B14F-4D97-AF65-F5344CB8AC3E}">
        <p14:creationId xmlns:p14="http://schemas.microsoft.com/office/powerpoint/2010/main" val="186613693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099"/>
                                        </p:tgtEl>
                                        <p:attrNameLst>
                                          <p:attrName>style.visibility</p:attrName>
                                        </p:attrNameLst>
                                      </p:cBhvr>
                                      <p:to>
                                        <p:strVal val="visible"/>
                                      </p:to>
                                    </p:set>
                                    <p:animEffect transition="in" filter="fade">
                                      <p:cBhvr>
                                        <p:cTn id="18" dur="500"/>
                                        <p:tgtEl>
                                          <p:spTgt spid="409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1444" y="666750"/>
            <a:ext cx="4290556" cy="1682130"/>
          </a:xfrm>
        </p:spPr>
        <p:txBody>
          <a:bodyPr>
            <a:normAutofit/>
          </a:bodyPr>
          <a:lstStyle/>
          <a:p>
            <a:r>
              <a:rPr lang="ru-RU" sz="2800" b="1" i="1" dirty="0">
                <a:solidFill>
                  <a:srgbClr val="92D050"/>
                </a:solidFill>
                <a:latin typeface="Times New Roman" pitchFamily="18" charset="0"/>
                <a:cs typeface="Times New Roman" pitchFamily="18" charset="0"/>
              </a:rPr>
              <a:t>Басу-</a:t>
            </a:r>
            <a:r>
              <a:rPr lang="ru-RU" sz="2800" b="1" i="1" dirty="0" err="1">
                <a:solidFill>
                  <a:srgbClr val="92D050"/>
                </a:solidFill>
                <a:latin typeface="Times New Roman" pitchFamily="18" charset="0"/>
                <a:cs typeface="Times New Roman" pitchFamily="18" charset="0"/>
              </a:rPr>
              <a:t>кырларда</a:t>
            </a:r>
            <a:r>
              <a:rPr lang="ru-RU" sz="2800" b="1" i="1" dirty="0">
                <a:solidFill>
                  <a:srgbClr val="92D050"/>
                </a:solidFill>
                <a:latin typeface="Times New Roman" pitchFamily="18" charset="0"/>
                <a:cs typeface="Times New Roman" pitchFamily="18" charset="0"/>
              </a:rPr>
              <a:t> </a:t>
            </a:r>
            <a:r>
              <a:rPr lang="ru-RU" sz="2800" b="1" i="1" dirty="0" err="1">
                <a:solidFill>
                  <a:srgbClr val="92D050"/>
                </a:solidFill>
                <a:latin typeface="Times New Roman" pitchFamily="18" charset="0"/>
                <a:cs typeface="Times New Roman" pitchFamily="18" charset="0"/>
              </a:rPr>
              <a:t>сайрый</a:t>
            </a:r>
            <a:r>
              <a:rPr lang="ru-RU" sz="2800" b="1" i="1" dirty="0">
                <a:solidFill>
                  <a:srgbClr val="92D050"/>
                </a:solidFill>
                <a:latin typeface="Times New Roman" pitchFamily="18" charset="0"/>
                <a:cs typeface="Times New Roman" pitchFamily="18" charset="0"/>
              </a:rPr>
              <a:t>, </a:t>
            </a:r>
            <a:r>
              <a:rPr lang="ru-RU" sz="2800" b="1" i="1" dirty="0" err="1">
                <a:solidFill>
                  <a:srgbClr val="92D050"/>
                </a:solidFill>
                <a:latin typeface="Times New Roman" pitchFamily="18" charset="0"/>
                <a:cs typeface="Times New Roman" pitchFamily="18" charset="0"/>
              </a:rPr>
              <a:t>оясын</a:t>
            </a:r>
            <a:r>
              <a:rPr lang="ru-RU" sz="2800" b="1" i="1" dirty="0">
                <a:solidFill>
                  <a:srgbClr val="92D050"/>
                </a:solidFill>
                <a:latin typeface="Times New Roman" pitchFamily="18" charset="0"/>
                <a:cs typeface="Times New Roman" pitchFamily="18" charset="0"/>
              </a:rPr>
              <a:t> </a:t>
            </a:r>
            <a:r>
              <a:rPr lang="ru-RU" sz="2800" b="1" i="1" dirty="0" err="1">
                <a:solidFill>
                  <a:srgbClr val="92D050"/>
                </a:solidFill>
                <a:latin typeface="Times New Roman" pitchFamily="18" charset="0"/>
                <a:cs typeface="Times New Roman" pitchFamily="18" charset="0"/>
              </a:rPr>
              <a:t>җиргә</a:t>
            </a:r>
            <a:r>
              <a:rPr lang="ru-RU" sz="2800" b="1" i="1" dirty="0">
                <a:solidFill>
                  <a:srgbClr val="92D050"/>
                </a:solidFill>
                <a:latin typeface="Times New Roman" pitchFamily="18" charset="0"/>
                <a:cs typeface="Times New Roman" pitchFamily="18" charset="0"/>
              </a:rPr>
              <a:t> кора </a:t>
            </a:r>
            <a:endParaRPr lang="ru-RU" sz="2800" b="1" dirty="0">
              <a:solidFill>
                <a:srgbClr val="92D050"/>
              </a:solidFill>
              <a:latin typeface="Times New Roman" pitchFamily="18" charset="0"/>
              <a:cs typeface="Times New Roman" pitchFamily="18" charset="0"/>
            </a:endParaRPr>
          </a:p>
        </p:txBody>
      </p:sp>
      <p:pic>
        <p:nvPicPr>
          <p:cNvPr id="5123" name="Picture 3" descr="C:\Users\Матурым\Pictures\жаворонок.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45195" y="2420888"/>
            <a:ext cx="4326011" cy="2664296"/>
          </a:xfrm>
          <a:prstGeom prst="rect">
            <a:avLst/>
          </a:prstGeom>
          <a:noFill/>
          <a:extLst>
            <a:ext uri="{909E8E84-426E-40DD-AFC4-6F175D3DCCD1}">
              <a14:hiddenFill xmlns:a14="http://schemas.microsoft.com/office/drawing/2010/main">
                <a:solidFill>
                  <a:srgbClr val="FFFFFF"/>
                </a:solidFill>
              </a14:hiddenFill>
            </a:ext>
          </a:extLst>
        </p:spPr>
      </p:pic>
      <p:sp>
        <p:nvSpPr>
          <p:cNvPr id="4" name="Текст 3"/>
          <p:cNvSpPr>
            <a:spLocks noGrp="1"/>
          </p:cNvSpPr>
          <p:nvPr>
            <p:ph type="body" sz="quarter" idx="3"/>
          </p:nvPr>
        </p:nvSpPr>
        <p:spPr>
          <a:xfrm>
            <a:off x="4645025" y="666750"/>
            <a:ext cx="4292241" cy="1610122"/>
          </a:xfrm>
        </p:spPr>
        <p:txBody>
          <a:bodyPr>
            <a:normAutofit fontScale="85000" lnSpcReduction="10000"/>
          </a:bodyPr>
          <a:lstStyle/>
          <a:p>
            <a:r>
              <a:rPr lang="tt-RU" sz="2400" b="1" dirty="0" smtClean="0">
                <a:solidFill>
                  <a:schemeClr val="accent6">
                    <a:lumMod val="75000"/>
                  </a:schemeClr>
                </a:solidFill>
              </a:rPr>
              <a:t>              Җепшек </a:t>
            </a:r>
            <a:r>
              <a:rPr lang="tt-RU" sz="2400" b="1" dirty="0">
                <a:solidFill>
                  <a:schemeClr val="accent6">
                    <a:lumMod val="75000"/>
                  </a:schemeClr>
                </a:solidFill>
              </a:rPr>
              <a:t>бураны да бар.</a:t>
            </a:r>
            <a:endParaRPr lang="ru-RU" sz="2400" b="1" dirty="0">
              <a:solidFill>
                <a:schemeClr val="accent6">
                  <a:lumMod val="75000"/>
                </a:schemeClr>
              </a:solidFill>
            </a:endParaRPr>
          </a:p>
          <a:p>
            <a:r>
              <a:rPr lang="tt-RU" sz="2400" b="1" dirty="0">
                <a:solidFill>
                  <a:schemeClr val="accent6">
                    <a:lumMod val="75000"/>
                  </a:schemeClr>
                </a:solidFill>
              </a:rPr>
              <a:t>              Тәмле боткасы да бар.</a:t>
            </a:r>
            <a:endParaRPr lang="ru-RU" sz="2400" b="1" dirty="0">
              <a:solidFill>
                <a:schemeClr val="accent6">
                  <a:lumMod val="75000"/>
                </a:schemeClr>
              </a:solidFill>
            </a:endParaRPr>
          </a:p>
          <a:p>
            <a:r>
              <a:rPr lang="tt-RU" sz="2400" b="1" dirty="0">
                <a:solidFill>
                  <a:schemeClr val="accent6">
                    <a:lumMod val="75000"/>
                  </a:schemeClr>
                </a:solidFill>
              </a:rPr>
              <a:t>              Аның карасы да бар.</a:t>
            </a:r>
            <a:endParaRPr lang="ru-RU" sz="2400" b="1" dirty="0">
              <a:solidFill>
                <a:schemeClr val="accent6">
                  <a:lumMod val="75000"/>
                </a:schemeClr>
              </a:solidFill>
            </a:endParaRPr>
          </a:p>
          <a:p>
            <a:r>
              <a:rPr lang="tt-RU" sz="2400" b="1" dirty="0">
                <a:solidFill>
                  <a:schemeClr val="accent6">
                    <a:lumMod val="75000"/>
                  </a:schemeClr>
                </a:solidFill>
              </a:rPr>
              <a:t>              Хәтта аласы да бар. </a:t>
            </a:r>
            <a:endParaRPr lang="ru-RU" sz="2400" b="1" dirty="0">
              <a:solidFill>
                <a:schemeClr val="accent6">
                  <a:lumMod val="75000"/>
                </a:schemeClr>
              </a:solidFill>
              <a:latin typeface="Times New Roman" pitchFamily="18" charset="0"/>
              <a:cs typeface="Times New Roman" pitchFamily="18" charset="0"/>
            </a:endParaRPr>
          </a:p>
        </p:txBody>
      </p:sp>
      <p:sp>
        <p:nvSpPr>
          <p:cNvPr id="6" name="Объект 5"/>
          <p:cNvSpPr>
            <a:spLocks noGrp="1"/>
          </p:cNvSpPr>
          <p:nvPr>
            <p:ph sz="quarter" idx="4"/>
          </p:nvPr>
        </p:nvSpPr>
        <p:spPr>
          <a:xfrm>
            <a:off x="4648730" y="2420888"/>
            <a:ext cx="4288536" cy="2836912"/>
          </a:xfrm>
        </p:spPr>
        <p:txBody>
          <a:bodyPr/>
          <a:lstStyle/>
          <a:p>
            <a:endParaRPr lang="ru-RU" dirty="0"/>
          </a:p>
        </p:txBody>
      </p:sp>
      <p:sp>
        <p:nvSpPr>
          <p:cNvPr id="2" name="Заголовок 1"/>
          <p:cNvSpPr>
            <a:spLocks noGrp="1"/>
          </p:cNvSpPr>
          <p:nvPr>
            <p:ph type="title"/>
          </p:nvPr>
        </p:nvSpPr>
        <p:spPr>
          <a:xfrm>
            <a:off x="304800" y="6021288"/>
            <a:ext cx="8610600" cy="271562"/>
          </a:xfrm>
        </p:spPr>
        <p:txBody>
          <a:bodyPr>
            <a:normAutofit fontScale="90000"/>
          </a:bodyPr>
          <a:lstStyle/>
          <a:p>
            <a:endParaRPr lang="ru-RU" dirty="0"/>
          </a:p>
        </p:txBody>
      </p:sp>
      <p:sp>
        <p:nvSpPr>
          <p:cNvPr id="7" name="TextBox 6"/>
          <p:cNvSpPr txBox="1"/>
          <p:nvPr/>
        </p:nvSpPr>
        <p:spPr>
          <a:xfrm>
            <a:off x="683568" y="5085184"/>
            <a:ext cx="3744416" cy="646331"/>
          </a:xfrm>
          <a:prstGeom prst="rect">
            <a:avLst/>
          </a:prstGeom>
          <a:noFill/>
        </p:spPr>
        <p:txBody>
          <a:bodyPr wrap="square" rtlCol="0">
            <a:spAutoFit/>
          </a:bodyPr>
          <a:lstStyle/>
          <a:p>
            <a:r>
              <a:rPr lang="tt-RU" sz="3600" dirty="0" smtClean="0">
                <a:solidFill>
                  <a:schemeClr val="accent2">
                    <a:lumMod val="75000"/>
                  </a:schemeClr>
                </a:solidFill>
                <a:latin typeface="Times New Roman" pitchFamily="18" charset="0"/>
                <a:cs typeface="Times New Roman" pitchFamily="18" charset="0"/>
              </a:rPr>
              <a:t>тургай</a:t>
            </a:r>
            <a:endParaRPr lang="ru-RU" sz="3600" dirty="0">
              <a:solidFill>
                <a:schemeClr val="accent2">
                  <a:lumMod val="75000"/>
                </a:schemeClr>
              </a:solidFill>
              <a:latin typeface="Times New Roman" pitchFamily="18" charset="0"/>
              <a:cs typeface="Times New Roman" pitchFamily="18" charset="0"/>
            </a:endParaRPr>
          </a:p>
        </p:txBody>
      </p:sp>
      <p:pic>
        <p:nvPicPr>
          <p:cNvPr id="5124" name="Picture 4" descr="C:\Users\Матурым\Pictures\грач.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472078"/>
            <a:ext cx="3606086" cy="261310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090615" y="5589240"/>
            <a:ext cx="3081785" cy="646331"/>
          </a:xfrm>
          <a:prstGeom prst="rect">
            <a:avLst/>
          </a:prstGeom>
          <a:noFill/>
        </p:spPr>
        <p:txBody>
          <a:bodyPr wrap="square" rtlCol="0">
            <a:spAutoFit/>
          </a:bodyPr>
          <a:lstStyle/>
          <a:p>
            <a:r>
              <a:rPr lang="tt-RU" sz="3600" dirty="0" smtClean="0">
                <a:latin typeface="Times New Roman" pitchFamily="18" charset="0"/>
                <a:cs typeface="Times New Roman" pitchFamily="18" charset="0"/>
              </a:rPr>
              <a:t>карга</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52378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arn(inVertical)">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barn(inVertical)">
                                      <p:cBhvr>
                                        <p:cTn id="17" dur="500"/>
                                        <p:tgtEl>
                                          <p:spTgt spid="51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260648"/>
            <a:ext cx="7604325" cy="720080"/>
          </a:xfrm>
        </p:spPr>
        <p:txBody>
          <a:bodyPr/>
          <a:lstStyle/>
          <a:p>
            <a:pPr algn="l"/>
            <a:r>
              <a:rPr lang="tt-RU" sz="3200" dirty="0" smtClean="0">
                <a:latin typeface="Times New Roman" pitchFamily="18" charset="0"/>
                <a:cs typeface="Times New Roman" pitchFamily="18" charset="0"/>
              </a:rPr>
              <a:t>Сорауларга җавап бирегез.</a:t>
            </a:r>
            <a:endParaRPr lang="ru-RU" sz="3200" dirty="0">
              <a:latin typeface="Times New Roman" pitchFamily="18" charset="0"/>
              <a:cs typeface="Times New Roman" pitchFamily="18" charset="0"/>
            </a:endParaRPr>
          </a:p>
        </p:txBody>
      </p:sp>
      <p:sp>
        <p:nvSpPr>
          <p:cNvPr id="2" name="Текст 1"/>
          <p:cNvSpPr>
            <a:spLocks noGrp="1"/>
          </p:cNvSpPr>
          <p:nvPr>
            <p:ph type="body" idx="1"/>
          </p:nvPr>
        </p:nvSpPr>
        <p:spPr>
          <a:xfrm>
            <a:off x="467544" y="1412776"/>
            <a:ext cx="7525388" cy="4030195"/>
          </a:xfrm>
        </p:spPr>
        <p:txBody>
          <a:bodyPr>
            <a:normAutofit/>
          </a:bodyPr>
          <a:lstStyle/>
          <a:p>
            <a:pPr marL="342900" indent="-342900" algn="l">
              <a:buFont typeface="Arial" pitchFamily="34" charset="0"/>
              <a:buChar char="•"/>
            </a:pPr>
            <a:r>
              <a:rPr lang="tt-RU" sz="2400" dirty="0"/>
              <a:t>1)Кайсы кошларны яз хәбәрчеләре дибез</a:t>
            </a:r>
            <a:r>
              <a:rPr lang="tt-RU" sz="2400" dirty="0" smtClean="0"/>
              <a:t>?</a:t>
            </a:r>
            <a:endParaRPr lang="ru-RU" sz="2400" dirty="0"/>
          </a:p>
          <a:p>
            <a:pPr marL="342900" indent="-342900" algn="l">
              <a:buFont typeface="Arial" pitchFamily="34" charset="0"/>
              <a:buChar char="•"/>
            </a:pPr>
            <a:r>
              <a:rPr lang="tt-RU" sz="2400" dirty="0" smtClean="0"/>
              <a:t> 2)Ә </a:t>
            </a:r>
            <a:r>
              <a:rPr lang="tt-RU" sz="2400" dirty="0"/>
              <a:t>ни өчен кошларны без дусларыбыз дибез?</a:t>
            </a:r>
            <a:endParaRPr lang="ru-RU" sz="2400" dirty="0"/>
          </a:p>
        </p:txBody>
      </p:sp>
    </p:spTree>
    <p:extLst>
      <p:ext uri="{BB962C8B-B14F-4D97-AF65-F5344CB8AC3E}">
        <p14:creationId xmlns:p14="http://schemas.microsoft.com/office/powerpoint/2010/main" val="1348791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604325" cy="4407354"/>
          </a:xfrm>
        </p:spPr>
        <p:txBody>
          <a:bodyPr/>
          <a:lstStyle/>
          <a:p>
            <a:pPr marL="0" indent="0">
              <a:buNone/>
            </a:pPr>
            <a:r>
              <a:rPr lang="tt-RU" sz="2000" dirty="0" smtClean="0">
                <a:effectLst/>
                <a:latin typeface="Times New Roman" pitchFamily="18" charset="0"/>
                <a:cs typeface="Times New Roman" pitchFamily="18" charset="0"/>
              </a:rPr>
              <a:t>   а)Тукран </a:t>
            </a:r>
            <a:r>
              <a:rPr lang="tt-RU" sz="2000" dirty="0">
                <a:effectLst/>
                <a:latin typeface="Times New Roman" pitchFamily="18" charset="0"/>
                <a:cs typeface="Times New Roman" pitchFamily="18" charset="0"/>
              </a:rPr>
              <a:t>---урман докторы диләр.Ул бер көнгә 300дән алып 600данәгә  кадәр бөҗәкне юк итә.</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dirty="0" smtClean="0">
                <a:effectLst/>
                <a:latin typeface="Times New Roman" pitchFamily="18" charset="0"/>
                <a:cs typeface="Times New Roman" pitchFamily="18" charset="0"/>
              </a:rPr>
              <a:t>б)Күке </a:t>
            </a:r>
            <a:r>
              <a:rPr lang="tt-RU" sz="2000" dirty="0">
                <a:effectLst/>
                <a:latin typeface="Times New Roman" pitchFamily="18" charset="0"/>
                <a:cs typeface="Times New Roman" pitchFamily="18" charset="0"/>
              </a:rPr>
              <a:t>эре күбәләк кортларын,хәтта башка кошлар чүпләми торган“йонлыларын” да курыкмыйча ашый.Ул сәгатенә 100  бөҗәкне юкка чыгара.</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dirty="0">
                <a:effectLst/>
                <a:latin typeface="Times New Roman" pitchFamily="18" charset="0"/>
                <a:cs typeface="Times New Roman" pitchFamily="18" charset="0"/>
              </a:rPr>
              <a:t>    в)Бер сыерчык гаиләсе  бер көндә 2000 зарарлы бөҗәкне ашап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dirty="0">
                <a:effectLst/>
                <a:latin typeface="Times New Roman" pitchFamily="18" charset="0"/>
                <a:cs typeface="Times New Roman" pitchFamily="18" charset="0"/>
              </a:rPr>
              <a:t>җәй буена 1 миллион корткычны юк итә.</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dirty="0">
                <a:effectLst/>
                <a:latin typeface="Times New Roman" pitchFamily="18" charset="0"/>
                <a:cs typeface="Times New Roman" pitchFamily="18" charset="0"/>
              </a:rPr>
              <a:t>    г)Ябалак елына 1 000 кимерүчене юк итә.1тычкан елына 1кг бөртек ашый  дип исәпләсәк,1ябалак елына 1тонна икмәкне саклап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tt-RU" sz="2000" dirty="0">
                <a:effectLst/>
                <a:latin typeface="Times New Roman" pitchFamily="18" charset="0"/>
                <a:cs typeface="Times New Roman" pitchFamily="18" charset="0"/>
              </a:rPr>
              <a:t>кала дигән сүз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Текст 2"/>
          <p:cNvSpPr>
            <a:spLocks noGrp="1"/>
          </p:cNvSpPr>
          <p:nvPr>
            <p:ph type="body" idx="1"/>
          </p:nvPr>
        </p:nvSpPr>
        <p:spPr>
          <a:xfrm>
            <a:off x="2022438" y="116633"/>
            <a:ext cx="5970494" cy="936104"/>
          </a:xfrm>
        </p:spPr>
        <p:txBody>
          <a:bodyPr>
            <a:normAutofit/>
          </a:bodyPr>
          <a:lstStyle/>
          <a:p>
            <a:pPr algn="ctr"/>
            <a:r>
              <a:rPr lang="tt-RU" sz="2400" dirty="0">
                <a:solidFill>
                  <a:srgbClr val="FF0000"/>
                </a:solidFill>
                <a:latin typeface="Times New Roman" pitchFamily="18" charset="0"/>
                <a:cs typeface="Times New Roman" pitchFamily="18" charset="0"/>
              </a:rPr>
              <a:t>Кошларның файдасы бик зур</a:t>
            </a:r>
            <a:endParaRPr lang="ru-RU" sz="2400" dirty="0">
              <a:solidFill>
                <a:srgbClr val="FF0000"/>
              </a:solidFill>
            </a:endParaRPr>
          </a:p>
        </p:txBody>
      </p:sp>
    </p:spTree>
    <p:extLst>
      <p:ext uri="{BB962C8B-B14F-4D97-AF65-F5344CB8AC3E}">
        <p14:creationId xmlns:p14="http://schemas.microsoft.com/office/powerpoint/2010/main" val="351795677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604325" cy="936104"/>
          </a:xfrm>
        </p:spPr>
        <p:txBody>
          <a:bodyPr/>
          <a:lstStyle/>
          <a:p>
            <a:pPr algn="l"/>
            <a:r>
              <a:rPr lang="tt-RU" sz="3200" dirty="0" smtClean="0">
                <a:latin typeface="Times New Roman" pitchFamily="18" charset="0"/>
                <a:cs typeface="Times New Roman" pitchFamily="18" charset="0"/>
              </a:rPr>
              <a:t>Кошларга ничек ярдәм итәсез?</a:t>
            </a:r>
            <a:endParaRPr lang="ru-RU" sz="3200" dirty="0">
              <a:latin typeface="Times New Roman" pitchFamily="18" charset="0"/>
              <a:cs typeface="Times New Roman" pitchFamily="18" charset="0"/>
            </a:endParaRPr>
          </a:p>
        </p:txBody>
      </p:sp>
      <p:sp>
        <p:nvSpPr>
          <p:cNvPr id="3" name="Текст 2"/>
          <p:cNvSpPr>
            <a:spLocks noGrp="1"/>
          </p:cNvSpPr>
          <p:nvPr>
            <p:ph type="body" idx="1"/>
          </p:nvPr>
        </p:nvSpPr>
        <p:spPr>
          <a:xfrm>
            <a:off x="611560" y="1772816"/>
            <a:ext cx="7381372" cy="3670155"/>
          </a:xfrm>
        </p:spPr>
        <p:txBody>
          <a:bodyPr/>
          <a:lstStyle/>
          <a:p>
            <a:endParaRPr lang="ru-RU" dirty="0"/>
          </a:p>
        </p:txBody>
      </p:sp>
      <p:pic>
        <p:nvPicPr>
          <p:cNvPr id="6146" name="Picture 2" descr="C:\Users\Матурым\Pictures\па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96819"/>
            <a:ext cx="7488832"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7905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152</TotalTime>
  <Words>122</Words>
  <Application>Microsoft Office PowerPoint</Application>
  <PresentationFormat>Экран (4:3)</PresentationFormat>
  <Paragraphs>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Кошлар – безнең дусларыбыз.</vt:lpstr>
      <vt:lpstr>Безнең якларда яшәүче нинди кошларны беләсез?</vt:lpstr>
      <vt:lpstr>Кайсы кошлар көзен кире җылы якларга китә?</vt:lpstr>
      <vt:lpstr>.   Җылы яктан кайтуына           Өйләр ясап куябыз.          Хәтта кереп тә карамый          Ошамаса оябыз.              </vt:lpstr>
      <vt:lpstr>Презентация PowerPoint</vt:lpstr>
      <vt:lpstr>Презентация PowerPoint</vt:lpstr>
      <vt:lpstr>Сорауларга җавап бирегез.</vt:lpstr>
      <vt:lpstr>   а)Тукран ---урман докторы диләр.Ул бер көнгә 300дән алып 600данәгә  кадәр бөҗәкне юк итә. б)Күке эре күбәләк кортларын,хәтта башка кошлар чүпләми торган“йонлыларын” да курыкмыйча ашый.Ул сәгатенә 100  бөҗәкне юкка чыгара.     в)Бер сыерчык гаиләсе  бер көндә 2000 зарарлы бөҗәкне ашап , җәй буена 1 миллион корткычны юк итә.     г)Ябалак елына 1 000 кимерүчене юк итә.1тычкан елына 1кг бөртек ашый  дип исәпләсәк,1ябалак елына 1тонна икмәкне саклап  кала дигән сүз . </vt:lpstr>
      <vt:lpstr>Кошларга ничек ярдәм итәсез?</vt:lpstr>
      <vt:lpstr> Тест.           1.Кайсы кош кышлаучы (утрак) кош ?          а) сыерчык               б)торна          в) тукран                г)сандугач          2. Кайсы кош күчмә кош?          а)көртлек                 б)карлыгач           в)ала карга                    г)чыпчык              3. Кайсы кош кыш көне бала чыгара?          а) саескан                б) чукыр          в)тукран                г) көртлек             4. Кайсы кош кызыл төсне  яратмый?        а) тутый кош            б)   каз        в)  песнәк                     г)күркә                </vt:lpstr>
      <vt:lpstr>Кошларны саклагыз!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Луиза Нафисовна</dc:creator>
  <cp:lastModifiedBy>Луиза Нафисовна</cp:lastModifiedBy>
  <cp:revision>13</cp:revision>
  <dcterms:created xsi:type="dcterms:W3CDTF">2013-12-12T06:18:36Z</dcterms:created>
  <dcterms:modified xsi:type="dcterms:W3CDTF">2013-12-12T08:50:38Z</dcterms:modified>
</cp:coreProperties>
</file>