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FAB3A93-B09D-4397-8E83-E1CA67CD7128}">
          <p14:sldIdLst>
            <p14:sldId id="256"/>
            <p14:sldId id="257"/>
            <p14:sldId id="258"/>
            <p14:sldId id="260"/>
            <p14:sldId id="261"/>
          </p14:sldIdLst>
        </p14:section>
        <p14:section name="Раздел без заголовка" id="{D3F62C26-F81E-463D-B056-1233D31C4416}">
          <p14:sldIdLst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45" autoAdjust="0"/>
  </p:normalViewPr>
  <p:slideViewPr>
    <p:cSldViewPr>
      <p:cViewPr varScale="1">
        <p:scale>
          <a:sx n="97" d="100"/>
          <a:sy n="97" d="100"/>
        </p:scale>
        <p:origin x="-11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DF8613-0AA6-489A-8D4A-38633FD25EC8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26E44C-04C9-49B4-A7D1-1ABD47078B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7865800"/>
            <a:ext cx="434086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75351" cy="2369231"/>
          </a:xfrm>
        </p:spPr>
        <p:txBody>
          <a:bodyPr/>
          <a:lstStyle/>
          <a:p>
            <a:pPr marL="182880" indent="0">
              <a:buNone/>
            </a:pPr>
            <a:r>
              <a:rPr lang="ru-RU" sz="2400" dirty="0">
                <a:effectLst/>
              </a:rPr>
              <a:t>Ах! Как красиво</a:t>
            </a:r>
            <a:r>
              <a:rPr lang="ru-RU" sz="2400" dirty="0" smtClean="0">
                <a:effectLst/>
              </a:rPr>
              <a:t>!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           </a:t>
            </a:r>
            <a:r>
              <a:rPr lang="ru-RU" sz="2000" b="0" i="1" dirty="0" smtClean="0">
                <a:effectLst/>
              </a:rPr>
              <a:t>(С восхищением, восторгом!);</a:t>
            </a:r>
            <a:br>
              <a:rPr lang="ru-RU" sz="2000" b="0" i="1" dirty="0" smtClean="0">
                <a:effectLst/>
              </a:rPr>
            </a:br>
            <a:r>
              <a:rPr lang="ru-RU" sz="2400" dirty="0" smtClean="0">
                <a:effectLst/>
              </a:rPr>
              <a:t>Ох</a:t>
            </a:r>
            <a:r>
              <a:rPr lang="ru-RU" sz="2400" dirty="0">
                <a:effectLst/>
              </a:rPr>
              <a:t>! Как плохо</a:t>
            </a:r>
            <a:r>
              <a:rPr lang="ru-RU" sz="2400" dirty="0" smtClean="0">
                <a:effectLst/>
              </a:rPr>
              <a:t>!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           </a:t>
            </a:r>
            <a:r>
              <a:rPr lang="ru-RU" sz="2000" b="0" i="1" dirty="0" smtClean="0">
                <a:effectLst/>
              </a:rPr>
              <a:t>(</a:t>
            </a:r>
            <a:r>
              <a:rPr lang="ru-RU" sz="2000" b="0" i="1" dirty="0">
                <a:effectLst/>
              </a:rPr>
              <a:t>С досадой и раздражением</a:t>
            </a:r>
            <a:r>
              <a:rPr lang="ru-RU" sz="2000" b="0" i="1" dirty="0" smtClean="0">
                <a:effectLst/>
              </a:rPr>
              <a:t>!);</a:t>
            </a:r>
            <a:br>
              <a:rPr lang="ru-RU" sz="2000" b="0" i="1" dirty="0" smtClean="0">
                <a:effectLst/>
              </a:rPr>
            </a:br>
            <a:r>
              <a:rPr lang="ru-RU" sz="2400" dirty="0" smtClean="0">
                <a:effectLst/>
              </a:rPr>
              <a:t>Ай</a:t>
            </a:r>
            <a:r>
              <a:rPr lang="ru-RU" sz="2400" dirty="0">
                <a:effectLst/>
              </a:rPr>
              <a:t>! Не надо!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           </a:t>
            </a:r>
            <a:r>
              <a:rPr lang="ru-RU" sz="2000" b="0" i="1" dirty="0" smtClean="0">
                <a:effectLst/>
              </a:rPr>
              <a:t>(</a:t>
            </a:r>
            <a:r>
              <a:rPr lang="ru-RU" sz="2000" b="0" i="1" dirty="0">
                <a:effectLst/>
              </a:rPr>
              <a:t>Боязливо, испуганно</a:t>
            </a:r>
            <a:r>
              <a:rPr lang="ru-RU" sz="2000" b="0" i="1" dirty="0" smtClean="0">
                <a:effectLst/>
              </a:rPr>
              <a:t>!);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400" dirty="0" smtClean="0">
                <a:effectLst/>
              </a:rPr>
              <a:t>Эх</a:t>
            </a:r>
            <a:r>
              <a:rPr lang="ru-RU" sz="2400" dirty="0">
                <a:effectLst/>
              </a:rPr>
              <a:t>! Пойду потанцую</a:t>
            </a:r>
            <a:r>
              <a:rPr lang="ru-RU" sz="2400" dirty="0" smtClean="0">
                <a:effectLst/>
              </a:rPr>
              <a:t>!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           </a:t>
            </a:r>
            <a:r>
              <a:rPr lang="ru-RU" sz="2000" b="0" i="1" dirty="0" smtClean="0">
                <a:effectLst/>
              </a:rPr>
              <a:t>(</a:t>
            </a:r>
            <a:r>
              <a:rPr lang="ru-RU" sz="2000" b="0" i="1" dirty="0">
                <a:effectLst/>
              </a:rPr>
              <a:t>Решительно</a:t>
            </a:r>
            <a:r>
              <a:rPr lang="ru-RU" sz="2000" b="0" i="1" dirty="0" smtClean="0">
                <a:effectLst/>
              </a:rPr>
              <a:t>!);</a:t>
            </a:r>
            <a:br>
              <a:rPr lang="ru-RU" sz="2000" b="0" i="1" dirty="0" smtClean="0">
                <a:effectLst/>
              </a:rPr>
            </a:br>
            <a:r>
              <a:rPr lang="ru-RU" sz="2400" dirty="0" smtClean="0">
                <a:effectLst/>
              </a:rPr>
              <a:t>Фу</a:t>
            </a:r>
            <a:r>
              <a:rPr lang="ru-RU" sz="2400" dirty="0">
                <a:effectLst/>
              </a:rPr>
              <a:t>! Как грязно</a:t>
            </a:r>
            <a:r>
              <a:rPr lang="ru-RU" sz="2400" dirty="0" smtClean="0">
                <a:effectLst/>
              </a:rPr>
              <a:t>!</a:t>
            </a:r>
            <a:br>
              <a:rPr lang="ru-RU" sz="2400" dirty="0" smtClean="0">
                <a:effectLst/>
              </a:rPr>
            </a:br>
            <a:r>
              <a:rPr lang="ru-RU" sz="2000" dirty="0" smtClean="0">
                <a:effectLst/>
              </a:rPr>
              <a:t>                   </a:t>
            </a:r>
            <a:r>
              <a:rPr lang="ru-RU" sz="2000" b="0" i="1" dirty="0" smtClean="0">
                <a:effectLst/>
              </a:rPr>
              <a:t>(</a:t>
            </a:r>
            <a:r>
              <a:rPr lang="ru-RU" sz="2000" b="0" i="1" dirty="0">
                <a:effectLst/>
              </a:rPr>
              <a:t>С недовольством, </a:t>
            </a:r>
            <a:r>
              <a:rPr lang="ru-RU" sz="2000" b="0" i="1" dirty="0" smtClean="0">
                <a:effectLst/>
              </a:rPr>
              <a:t>с отвращением!);</a:t>
            </a:r>
            <a:r>
              <a:rPr lang="ru-RU" sz="2400" b="0" i="1" dirty="0" smtClean="0">
                <a:effectLst/>
              </a:rPr>
              <a:t/>
            </a:r>
            <a:br>
              <a:rPr lang="ru-RU" sz="2400" b="0" i="1" dirty="0" smtClean="0">
                <a:effectLst/>
              </a:rPr>
            </a:br>
            <a:r>
              <a:rPr lang="ru-RU" sz="2400" dirty="0" smtClean="0">
                <a:effectLst/>
              </a:rPr>
              <a:t>Увы</a:t>
            </a:r>
            <a:r>
              <a:rPr lang="ru-RU" sz="2400" dirty="0">
                <a:effectLst/>
              </a:rPr>
              <a:t>! Все пропало!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           </a:t>
            </a:r>
            <a:r>
              <a:rPr lang="ru-RU" sz="2000" b="0" i="1" dirty="0" smtClean="0">
                <a:effectLst/>
              </a:rPr>
              <a:t>(</a:t>
            </a:r>
            <a:r>
              <a:rPr lang="ru-RU" sz="2000" b="0" i="1" dirty="0">
                <a:effectLst/>
              </a:rPr>
              <a:t>С досадой, с раздражением</a:t>
            </a:r>
            <a:r>
              <a:rPr lang="ru-RU" sz="2000" b="0" i="1" dirty="0" smtClean="0">
                <a:effectLst/>
              </a:rPr>
              <a:t>!);</a:t>
            </a:r>
            <a:r>
              <a:rPr lang="ru-RU" sz="2400" b="0" i="1" dirty="0" smtClean="0">
                <a:effectLst/>
              </a:rPr>
              <a:t/>
            </a:r>
            <a:br>
              <a:rPr lang="ru-RU" sz="2400" b="0" i="1" dirty="0" smtClean="0">
                <a:effectLst/>
              </a:rPr>
            </a:br>
            <a:r>
              <a:rPr lang="ru-RU" sz="2400" dirty="0" smtClean="0">
                <a:effectLst/>
              </a:rPr>
              <a:t>Ой-ой-ой</a:t>
            </a:r>
            <a:r>
              <a:rPr lang="ru-RU" sz="2400" dirty="0">
                <a:effectLst/>
              </a:rPr>
              <a:t>! Больно</a:t>
            </a:r>
            <a:r>
              <a:rPr lang="ru-RU" sz="2400" dirty="0" smtClean="0">
                <a:effectLst/>
              </a:rPr>
              <a:t>!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               </a:t>
            </a:r>
            <a:r>
              <a:rPr lang="ru-RU" sz="2000" b="0" i="1" dirty="0" smtClean="0">
                <a:effectLst/>
              </a:rPr>
              <a:t>(</a:t>
            </a:r>
            <a:r>
              <a:rPr lang="ru-RU" sz="2000" b="0" i="1" dirty="0">
                <a:effectLst/>
              </a:rPr>
              <a:t>Чувство боли и неприятного </a:t>
            </a:r>
            <a:r>
              <a:rPr lang="ru-RU" sz="2000" b="0" i="1" dirty="0" smtClean="0">
                <a:effectLst/>
              </a:rPr>
              <a:t>ощущения!)</a:t>
            </a:r>
            <a:endParaRPr lang="ru-RU" sz="2000" b="0" i="1" dirty="0"/>
          </a:p>
        </p:txBody>
      </p:sp>
    </p:spTree>
    <p:extLst>
      <p:ext uri="{BB962C8B-B14F-4D97-AF65-F5344CB8AC3E}">
        <p14:creationId xmlns:p14="http://schemas.microsoft.com/office/powerpoint/2010/main" val="85614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7749479"/>
            <a:ext cx="6512511" cy="28292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r>
              <a:rPr lang="ru-RU" b="1" dirty="0" smtClean="0"/>
              <a:t>1.</a:t>
            </a: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Рисунок 1" descr="Описание: C:\Documents and Settings\Администратор\Рабочий стол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984776" cy="303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914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6496" y="1052736"/>
            <a:ext cx="6512511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2.</a:t>
            </a:r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b="1" dirty="0"/>
              <a:t>1.[Ба!...]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 </a:t>
            </a:r>
            <a:endParaRPr lang="ru-RU" dirty="0"/>
          </a:p>
          <a:p>
            <a:pPr marL="0" lvl="0" indent="0">
              <a:buNone/>
            </a:pPr>
            <a:r>
              <a:rPr lang="ru-RU" b="1" dirty="0" smtClean="0"/>
              <a:t>           2</a:t>
            </a:r>
            <a:r>
              <a:rPr lang="ru-RU" b="1" dirty="0"/>
              <a:t>.[Гав-гав!...]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lvl="0" indent="0">
              <a:buNone/>
            </a:pPr>
            <a:r>
              <a:rPr lang="ru-RU" b="1" dirty="0" smtClean="0"/>
              <a:t>           3</a:t>
            </a:r>
            <a:r>
              <a:rPr lang="ru-RU" b="1" dirty="0"/>
              <a:t>.[Эй,… ]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      4</a:t>
            </a:r>
            <a:r>
              <a:rPr lang="ru-RU" b="1" dirty="0"/>
              <a:t>. [Здравствуйте, …]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24544" y="-747464"/>
            <a:ext cx="9891291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87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6536" y="-171400"/>
            <a:ext cx="144016" cy="7200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 flipH="1">
            <a:off x="755576" y="7533456"/>
            <a:ext cx="45719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908720"/>
            <a:ext cx="4572000" cy="41857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 </a:t>
            </a:r>
            <a:r>
              <a:rPr lang="ru-RU" sz="2800" b="1" dirty="0"/>
              <a:t>Дружная семья</a:t>
            </a:r>
            <a:endParaRPr lang="ru-RU" sz="2800" dirty="0"/>
          </a:p>
          <a:p>
            <a:r>
              <a:rPr lang="ru-RU" sz="2000" b="1" dirty="0"/>
              <a:t> </a:t>
            </a:r>
            <a:endParaRPr lang="ru-RU" sz="2000" dirty="0"/>
          </a:p>
          <a:p>
            <a:r>
              <a:rPr lang="ru-RU" sz="2000" b="1" dirty="0" smtClean="0"/>
              <a:t>Л </a:t>
            </a:r>
            <a:r>
              <a:rPr lang="ru-RU" sz="2000" b="1" dirty="0"/>
              <a:t>– ли   (частица)</a:t>
            </a:r>
            <a:endParaRPr lang="ru-RU" sz="2000" dirty="0"/>
          </a:p>
          <a:p>
            <a:r>
              <a:rPr lang="ru-RU" sz="2000" b="1" dirty="0" smtClean="0"/>
              <a:t>И </a:t>
            </a:r>
            <a:r>
              <a:rPr lang="ru-RU" sz="2000" b="1" dirty="0"/>
              <a:t>– или  (союз)</a:t>
            </a:r>
            <a:endParaRPr lang="ru-RU" sz="2000" dirty="0"/>
          </a:p>
          <a:p>
            <a:r>
              <a:rPr lang="ru-RU" sz="2000" b="1" dirty="0"/>
              <a:t>Т – три   (числительное)</a:t>
            </a:r>
            <a:endParaRPr lang="ru-RU" sz="2000" dirty="0"/>
          </a:p>
          <a:p>
            <a:r>
              <a:rPr lang="ru-RU" sz="2000" b="1" dirty="0"/>
              <a:t>Е – есть  (глагол)</a:t>
            </a:r>
            <a:endParaRPr lang="ru-RU" sz="2000" dirty="0"/>
          </a:p>
          <a:p>
            <a:r>
              <a:rPr lang="ru-RU" sz="2000" b="1" dirty="0"/>
              <a:t>Р – радостно  (наречие)</a:t>
            </a:r>
            <a:endParaRPr lang="ru-RU" sz="2000" dirty="0"/>
          </a:p>
          <a:p>
            <a:r>
              <a:rPr lang="ru-RU" sz="2000" b="1" dirty="0"/>
              <a:t>А – арбуз  (существительное)</a:t>
            </a:r>
            <a:endParaRPr lang="ru-RU" sz="2000" dirty="0"/>
          </a:p>
          <a:p>
            <a:r>
              <a:rPr lang="ru-RU" sz="2000" b="1" dirty="0"/>
              <a:t>Т – тот  (местоимение)</a:t>
            </a:r>
            <a:endParaRPr lang="ru-RU" sz="2000" dirty="0"/>
          </a:p>
          <a:p>
            <a:r>
              <a:rPr lang="ru-RU" sz="2000" b="1" dirty="0"/>
              <a:t>У –   (предлог)</a:t>
            </a:r>
            <a:endParaRPr lang="ru-RU" sz="2000" dirty="0"/>
          </a:p>
          <a:p>
            <a:r>
              <a:rPr lang="ru-RU" sz="2000" b="1" dirty="0"/>
              <a:t>Р – ручной   (прилагательное)</a:t>
            </a:r>
            <a:endParaRPr lang="ru-RU" sz="2000" dirty="0"/>
          </a:p>
          <a:p>
            <a:r>
              <a:rPr lang="ru-RU" sz="2000" b="1" dirty="0"/>
              <a:t>А – ай   (междометие)</a:t>
            </a:r>
            <a:endParaRPr lang="ru-RU" sz="2000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3679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180512" y="-531440"/>
            <a:ext cx="72008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1124744"/>
            <a:ext cx="7149480" cy="49580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/>
              <a:t>Ох</a:t>
            </a:r>
            <a:r>
              <a:rPr lang="ru-RU" b="1" dirty="0"/>
              <a:t>, как трудно жить на свете,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Не усвоив междометий!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Сердце так и гложет страх.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Ах!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Эх,</a:t>
            </a:r>
            <a:r>
              <a:rPr lang="ru-RU" b="1" dirty="0"/>
              <a:t> ведь как назло!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Вот бы нынче повезло!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Я по списку дальше всех!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Эх!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Ох,</a:t>
            </a:r>
            <a:r>
              <a:rPr lang="ru-RU" b="1" dirty="0"/>
              <a:t> беда уже близка!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Так и ждет меня тоска.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Если б кто-нибудь помог!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Ох!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Ух,</a:t>
            </a:r>
            <a:r>
              <a:rPr lang="ru-RU" b="1" dirty="0"/>
              <a:t> захватывает дух!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Притворюсь-ка, что я глух!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Хоть бы в классе свет потух!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Ух!</a:t>
            </a:r>
            <a:endParaRPr lang="ru-RU" dirty="0"/>
          </a:p>
          <a:p>
            <a:pPr marL="0" indent="0">
              <a:buNone/>
            </a:pPr>
            <a:r>
              <a:rPr lang="ru-RU" b="1" u="sng" dirty="0"/>
              <a:t>Ах, ох, эх! Ух</a:t>
            </a:r>
            <a:r>
              <a:rPr lang="ru-RU" b="1" dirty="0"/>
              <a:t>…не вызвали!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24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Тест</a:t>
            </a:r>
            <a:br>
              <a:rPr lang="ru-RU" sz="2400" dirty="0" smtClean="0"/>
            </a:br>
            <a:r>
              <a:rPr lang="ru-RU" sz="1800" dirty="0" smtClean="0"/>
              <a:t>Проверь себя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5600" b="1" dirty="0"/>
              <a:t>1.Междометие – это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   3</a:t>
            </a:r>
            <a:r>
              <a:rPr lang="ru-RU" sz="5600" dirty="0"/>
              <a:t>.Особая неизменяемая часть речи</a:t>
            </a:r>
          </a:p>
          <a:p>
            <a:pPr marL="0" indent="0">
              <a:buNone/>
            </a:pPr>
            <a:r>
              <a:rPr lang="ru-RU" sz="5600" b="1" dirty="0"/>
              <a:t> 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2.Как отличить  междометие от других слов?</a:t>
            </a:r>
            <a:endParaRPr lang="ru-RU" sz="5600" dirty="0"/>
          </a:p>
          <a:p>
            <a:pPr marL="0" indent="0">
              <a:buNone/>
            </a:pPr>
            <a:r>
              <a:rPr lang="ru-RU" sz="5600" dirty="0"/>
              <a:t>   3. По возможности передавать чувства/ побуждения, не называя их.</a:t>
            </a:r>
          </a:p>
          <a:p>
            <a:pPr marL="0" indent="0">
              <a:buNone/>
            </a:pPr>
            <a:r>
              <a:rPr lang="ru-RU" sz="5600" dirty="0"/>
              <a:t> </a:t>
            </a:r>
          </a:p>
          <a:p>
            <a:pPr marL="0" indent="0">
              <a:buNone/>
            </a:pPr>
            <a:r>
              <a:rPr lang="ru-RU" sz="5600" b="1" dirty="0"/>
              <a:t>3. Укажите неверное утверждение.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   </a:t>
            </a:r>
            <a:r>
              <a:rPr lang="ru-RU" sz="5600" dirty="0"/>
              <a:t>3. Служебные части речи – это предлог, союз, частица, междометие.</a:t>
            </a:r>
          </a:p>
          <a:p>
            <a:pPr marL="0" indent="0">
              <a:buNone/>
            </a:pPr>
            <a:r>
              <a:rPr lang="ru-RU" sz="5600" b="1" dirty="0"/>
              <a:t> 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4. В каком примере употреблено междометие?</a:t>
            </a:r>
            <a:endParaRPr lang="ru-RU" sz="5600" dirty="0"/>
          </a:p>
          <a:p>
            <a:pPr marL="0" indent="0">
              <a:buNone/>
            </a:pPr>
            <a:r>
              <a:rPr lang="ru-RU" sz="5600" dirty="0"/>
              <a:t>   1. Боже, какое мгновенное лето, лето не долее двух недель… (</a:t>
            </a:r>
            <a:r>
              <a:rPr lang="ru-RU" sz="5600" dirty="0" err="1"/>
              <a:t>М.Петровых</a:t>
            </a:r>
            <a:r>
              <a:rPr lang="ru-RU" sz="5600" dirty="0"/>
              <a:t>).</a:t>
            </a:r>
          </a:p>
          <a:p>
            <a:pPr marL="0" indent="0">
              <a:buNone/>
            </a:pPr>
            <a:r>
              <a:rPr lang="ru-RU" sz="5600" b="1" dirty="0"/>
              <a:t> 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5. Что передают междометия?</a:t>
            </a:r>
            <a:endParaRPr lang="ru-RU" sz="5600" dirty="0"/>
          </a:p>
          <a:p>
            <a:pPr marL="0" indent="0">
              <a:buNone/>
            </a:pPr>
            <a:r>
              <a:rPr lang="ru-RU" sz="5600" dirty="0"/>
              <a:t>      Чу, слышен голос звонкий…(</a:t>
            </a:r>
            <a:r>
              <a:rPr lang="ru-RU" sz="5600" dirty="0" err="1"/>
              <a:t>Н.Кончаловская</a:t>
            </a:r>
            <a:r>
              <a:rPr lang="ru-RU" sz="5600" dirty="0"/>
              <a:t>).</a:t>
            </a:r>
          </a:p>
          <a:p>
            <a:pPr marL="0" indent="0">
              <a:buNone/>
            </a:pPr>
            <a:r>
              <a:rPr lang="ru-RU" sz="5600" dirty="0"/>
              <a:t>                       Б. Побуждение.</a:t>
            </a:r>
          </a:p>
          <a:p>
            <a:pPr marL="0" indent="0">
              <a:buNone/>
            </a:pPr>
            <a:r>
              <a:rPr lang="ru-RU" sz="5600" dirty="0"/>
              <a:t> </a:t>
            </a:r>
          </a:p>
          <a:p>
            <a:pPr marL="0" indent="0">
              <a:buNone/>
            </a:pPr>
            <a:r>
              <a:rPr lang="ru-RU" sz="5600" b="1" dirty="0" smtClean="0"/>
              <a:t>6</a:t>
            </a:r>
            <a:r>
              <a:rPr lang="ru-RU" sz="5600" b="1" dirty="0"/>
              <a:t>. Что передают междометия?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      </a:t>
            </a:r>
            <a:r>
              <a:rPr lang="ru-RU" sz="5600" dirty="0"/>
              <a:t>О, пыль миров! О, рой священных пчел!  (</a:t>
            </a:r>
            <a:r>
              <a:rPr lang="ru-RU" sz="5600" dirty="0" err="1"/>
              <a:t>М.Волошин</a:t>
            </a:r>
            <a:r>
              <a:rPr lang="ru-RU" sz="5600" dirty="0"/>
              <a:t>).</a:t>
            </a:r>
          </a:p>
          <a:p>
            <a:pPr marL="0" indent="0">
              <a:buNone/>
            </a:pPr>
            <a:r>
              <a:rPr lang="ru-RU" sz="5600" dirty="0"/>
              <a:t>                       А. Чувство.</a:t>
            </a:r>
          </a:p>
          <a:p>
            <a:pPr marL="0" indent="0">
              <a:buNone/>
            </a:pPr>
            <a:r>
              <a:rPr lang="ru-RU" sz="5600" b="1" dirty="0"/>
              <a:t> 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7.Если звукоподражательные слова передают звуки живой природы, крики животных, но не выражают чувств, то междометия ли они? </a:t>
            </a:r>
            <a:endParaRPr lang="ru-RU" sz="5600" dirty="0"/>
          </a:p>
          <a:p>
            <a:pPr marL="0" indent="0">
              <a:buNone/>
            </a:pPr>
            <a:r>
              <a:rPr lang="ru-RU" sz="5600" b="1" dirty="0"/>
              <a:t> </a:t>
            </a:r>
            <a:r>
              <a:rPr lang="ru-RU" sz="5600" dirty="0" smtClean="0"/>
              <a:t> </a:t>
            </a:r>
            <a:r>
              <a:rPr lang="ru-RU" sz="5600" dirty="0"/>
              <a:t>2. Нет, это особые, лишь примыкающие к междометиям слова.</a:t>
            </a:r>
          </a:p>
          <a:p>
            <a:pPr marL="0" indent="0">
              <a:buNone/>
            </a:pPr>
            <a:r>
              <a:rPr lang="ru-RU" sz="5600" dirty="0"/>
              <a:t> 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125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7317432"/>
            <a:ext cx="6512511" cy="1166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             </a:t>
            </a:r>
            <a:r>
              <a:rPr lang="ru-RU" b="1" dirty="0"/>
              <a:t>Домашнее задание на выбор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 Создать рекламу междометия</a:t>
            </a:r>
          </a:p>
          <a:p>
            <a:pPr marL="0" indent="0">
              <a:buNone/>
            </a:pPr>
            <a:r>
              <a:rPr lang="ru-RU" dirty="0"/>
              <a:t>2.Сочинить сказку о междометии</a:t>
            </a:r>
          </a:p>
          <a:p>
            <a:pPr marL="0" indent="0">
              <a:buNone/>
            </a:pPr>
            <a:r>
              <a:rPr lang="ru-RU" dirty="0"/>
              <a:t>3.Выписать из художественных произведений 5 предложений, в которых употреблены междометия.</a:t>
            </a:r>
          </a:p>
          <a:p>
            <a:pPr marL="0" indent="0">
              <a:buNone/>
            </a:pPr>
            <a:r>
              <a:rPr lang="ru-RU" dirty="0"/>
              <a:t>4.Сочинение – миниатюра о междометиях.</a:t>
            </a:r>
          </a:p>
          <a:p>
            <a:pPr marL="0" indent="0">
              <a:buNone/>
            </a:pPr>
            <a:r>
              <a:rPr lang="ru-RU" dirty="0"/>
              <a:t>5.Выполнить упражнение на выбор в учебнике.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13444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117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Ах! Как красиво!                 (С восхищением, восторгом!); Ох! Как плохо!                 (С досадой и раздражением!); Ай! Не надо!                  (Боязливо, испуганно!); Эх! Пойду потанцую!                 (Решительно!); Фу! Как грязно!                    (С недовольством, с отвращением!); Увы! Все пропало!                  (С досадой, с раздражением!); Ой-ой-ой! Больно!                (Чувство боли и неприятного ощущения!)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 Проверь себя</vt:lpstr>
      <vt:lpstr>Презентация PowerPoint</vt:lpstr>
    </vt:vector>
  </TitlesOfParts>
  <Company>Tabulorasa.Info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Междометие</dc:title>
  <dc:creator>Admin</dc:creator>
  <cp:lastModifiedBy>Admin</cp:lastModifiedBy>
  <cp:revision>20</cp:revision>
  <dcterms:created xsi:type="dcterms:W3CDTF">2012-04-04T11:37:11Z</dcterms:created>
  <dcterms:modified xsi:type="dcterms:W3CDTF">2012-04-04T19:13:00Z</dcterms:modified>
</cp:coreProperties>
</file>