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7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6DE875-431D-42BB-A71C-B0F242A4492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635731-A260-4DB7-B85A-6805BF821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18" y="105014"/>
            <a:ext cx="9036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Слитное </a:t>
            </a:r>
            <a:r>
              <a:rPr lang="ru-RU" sz="5400" dirty="0">
                <a:solidFill>
                  <a:srgbClr val="FF0000"/>
                </a:solidFill>
              </a:rPr>
              <a:t>написание союзов  тоже, также, чтобы, </a:t>
            </a:r>
            <a:r>
              <a:rPr lang="ru-RU" sz="5400" dirty="0" smtClean="0">
                <a:solidFill>
                  <a:srgbClr val="FF0000"/>
                </a:solidFill>
              </a:rPr>
              <a:t>зато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(7класс)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3394066"/>
            <a:ext cx="54566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Автор презентации: </a:t>
            </a:r>
            <a:r>
              <a:rPr lang="ru-RU" dirty="0" smtClean="0">
                <a:solidFill>
                  <a:prstClr val="black"/>
                </a:solidFill>
              </a:rPr>
              <a:t> Дёмина </a:t>
            </a:r>
            <a:r>
              <a:rPr lang="ru-RU" dirty="0">
                <a:solidFill>
                  <a:prstClr val="black"/>
                </a:solidFill>
              </a:rPr>
              <a:t>Галина Павловна, учитель </a:t>
            </a:r>
            <a:r>
              <a:rPr lang="ru-RU" dirty="0" smtClean="0">
                <a:solidFill>
                  <a:prstClr val="black"/>
                </a:solidFill>
              </a:rPr>
              <a:t>русского  </a:t>
            </a:r>
            <a:r>
              <a:rPr lang="ru-RU" dirty="0">
                <a:solidFill>
                  <a:prstClr val="black"/>
                </a:solidFill>
              </a:rPr>
              <a:t>языка и литературы</a:t>
            </a:r>
          </a:p>
          <a:p>
            <a:pPr lvl="0" algn="ctr"/>
            <a:r>
              <a:rPr lang="ru-RU" i="1" dirty="0">
                <a:solidFill>
                  <a:prstClr val="black"/>
                </a:solidFill>
              </a:rPr>
              <a:t>  </a:t>
            </a:r>
            <a:r>
              <a:rPr lang="ru-RU" i="1" dirty="0" smtClean="0">
                <a:solidFill>
                  <a:prstClr val="black"/>
                </a:solidFill>
              </a:rPr>
              <a:t>  </a:t>
            </a:r>
            <a:r>
              <a:rPr lang="ru-RU" i="1" dirty="0">
                <a:solidFill>
                  <a:prstClr val="black"/>
                </a:solidFill>
              </a:rPr>
              <a:t>МОУ « СОШ им. И. Е. Кулакова» с. Приуральское</a:t>
            </a:r>
            <a:endParaRPr lang="ru-RU" dirty="0">
              <a:solidFill>
                <a:prstClr val="black"/>
              </a:solidFill>
            </a:endParaRPr>
          </a:p>
          <a:p>
            <a:pPr lvl="0" algn="ctr"/>
            <a:r>
              <a:rPr lang="ru-RU" i="1" dirty="0">
                <a:solidFill>
                  <a:prstClr val="black"/>
                </a:solidFill>
              </a:rPr>
              <a:t>    </a:t>
            </a:r>
            <a:r>
              <a:rPr lang="ru-RU" i="1" dirty="0" smtClean="0">
                <a:solidFill>
                  <a:prstClr val="black"/>
                </a:solidFill>
              </a:rPr>
              <a:t>  </a:t>
            </a:r>
            <a:r>
              <a:rPr lang="ru-RU" i="1" dirty="0">
                <a:solidFill>
                  <a:prstClr val="black"/>
                </a:solidFill>
              </a:rPr>
              <a:t>г</a:t>
            </a:r>
            <a:r>
              <a:rPr lang="ru-RU" i="1" dirty="0" smtClean="0">
                <a:solidFill>
                  <a:prstClr val="black"/>
                </a:solidFill>
              </a:rPr>
              <a:t>. </a:t>
            </a:r>
            <a:r>
              <a:rPr lang="ru-RU" i="1" dirty="0">
                <a:solidFill>
                  <a:prstClr val="black"/>
                </a:solidFill>
              </a:rPr>
              <a:t>Печора Республика Коми</a:t>
            </a:r>
            <a:r>
              <a:rPr lang="ru-RU" i="1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53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571472" y="714356"/>
            <a:ext cx="78581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Рефлексия.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0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Продолжите предложения: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Сегодня я узнал(а)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Было трудно…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выполнял(а) задание…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понял(а), что…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научился(ась)…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714348" y="1466149"/>
            <a:ext cx="764386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Домашнее задание: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1). Знать отличительные особенности союзов и омонимичных с ними частей речи.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Подготовить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тест из 5-8 заданий «Правописание  союзов  тоже, также, чтобы, зато</a:t>
            </a:r>
            <a:r>
              <a:rPr lang="ru-RU" sz="2400" b="1" dirty="0">
                <a:solidFill>
                  <a:srgbClr val="C00000"/>
                </a:solidFill>
              </a:rPr>
              <a:t>»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2).Упражнение 345,346, 347,349с. 163, 164.(два упражнения на выбор).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071546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данных  предложениях  найдите 5 орфографических ошибок. Запишите их в правильном варианте.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течении мая чаще всего дули северо-западные ветры.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2).Сговорившись на счёт завтрашнего дня, они расстались.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3).Ввиду болезни я не мог участвовать в соревнованиях.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4).Урожай был невысоким в следствии засухи.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5).В следствие по делу о хищении было допущено много неточностей.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6). Положите деньги на счёт в банке.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57224" y="642918"/>
            <a:ext cx="735811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ПРОВЕРИМ.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1).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течени</a:t>
            </a:r>
            <a:r>
              <a:rPr lang="ru-RU" sz="24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мая  всё чаще дули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северо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западные ветры.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2).Сговорившись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НАСЧЁТ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завтрашнего дня , они расстались.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Ввиду болезни я не мог участвовать в соревнованиях.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4).Урожай был невысоким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ВСЛЕДСТВИЕ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засухи.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следстви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 делу о хищении было допущено много неточностей.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6). Положите деньги на  счёт в банке.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57224" y="928670"/>
            <a:ext cx="728667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Тема урока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Слитное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написание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союзов тоже, также, чтобы, зато.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Цель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1) знать правило написания союзов;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уметь отличать союз от самостоятельной части речи;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уметь правильно писать союзы и омонимичные им слова.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571480"/>
            <a:ext cx="807249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Признаки союзов и омонимичных с ними частей речи.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1).Можно переместить часть на другое место.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2). Можно поставить вопрос.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3).Играет связующую роль.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4).Нельзя убрать или переместить часть на другое место.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5).Нельзя поставить вопрос.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6).Не является членом предложения.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7). Является членом предложения.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8).Заменяем  союзами И, ДЛЯ ТОГО ЧТОБЫ, НО.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9).Заменяем синонимом( самостоятельной частью речи).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928672"/>
          <a:ext cx="6077585" cy="5095711"/>
        </p:xfrm>
        <a:graphic>
          <a:graphicData uri="http://schemas.openxmlformats.org/drawingml/2006/table">
            <a:tbl>
              <a:tblPr/>
              <a:tblGrid>
                <a:gridCol w="3038793"/>
                <a:gridCol w="3038792"/>
              </a:tblGrid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Союзы.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Омонимичные словосочетания.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Нельзя убрать или переместить часть на другое место.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Можно переместить часть на другое место.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Нельзя поставить вопрос.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Можно поставить вопрос.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 является членом предложения.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Является членом предложения.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Играет связующую роль.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Заменяем синонимом( самостоятельной частью речи).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Заменяем  союзами : тоже,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также=и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чтобы=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для того чтобы,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зато=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но.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00034" y="428604"/>
            <a:ext cx="7786742" cy="670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B050"/>
                </a:solidFill>
              </a:rPr>
              <a:t>Согласны ли вы с тем, что в данных предложениях выделенные слова союзы</a:t>
            </a:r>
            <a:r>
              <a:rPr lang="ru-RU" sz="3200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Приют наш мал,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(за)то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спокоен.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2).Я спросил,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что(бы)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мне почитать об этом.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3). Всё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так(же)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ослепительно сверкали снега.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4).Надо верить в возможность счастья,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что(бы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быть счастливым.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5).Берись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за) то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что тебе по душе.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6). Убранство комнат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так(же)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 отличалось особым комфортом.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7).В радости ведь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то(же)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нужна помощь.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21523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Выпишите</a:t>
            </a:r>
            <a:r>
              <a:rPr lang="ru-RU" sz="2400" dirty="0">
                <a:solidFill>
                  <a:srgbClr val="00B050"/>
                </a:solidFill>
              </a:rPr>
              <a:t> предложения, в которых выделенные слова пишутся раздельно.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1)</a:t>
            </a:r>
            <a:r>
              <a:rPr lang="ru-RU" sz="2400" b="1" dirty="0">
                <a:solidFill>
                  <a:srgbClr val="0070C0"/>
                </a:solidFill>
              </a:rPr>
              <a:t>. </a:t>
            </a:r>
            <a:r>
              <a:rPr lang="ru-RU" sz="2400" b="1" dirty="0">
                <a:solidFill>
                  <a:srgbClr val="FF0000"/>
                </a:solidFill>
              </a:rPr>
              <a:t>Что(бы)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мне подарить подруге?</a:t>
            </a:r>
          </a:p>
          <a:p>
            <a:r>
              <a:rPr lang="ru-RU" sz="2400" dirty="0">
                <a:solidFill>
                  <a:srgbClr val="0070C0"/>
                </a:solidFill>
              </a:rPr>
              <a:t>2).Не слышно было ничего такого, </a:t>
            </a:r>
            <a:r>
              <a:rPr lang="ru-RU" sz="2400" b="1" dirty="0">
                <a:solidFill>
                  <a:srgbClr val="FF0000"/>
                </a:solidFill>
              </a:rPr>
              <a:t>что(бы)</a:t>
            </a:r>
            <a:r>
              <a:rPr lang="ru-RU" sz="2400" dirty="0">
                <a:solidFill>
                  <a:srgbClr val="0070C0"/>
                </a:solidFill>
              </a:rPr>
              <a:t> нарушало спокойствие природы.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3).Незнакомец свернул </a:t>
            </a:r>
            <a:r>
              <a:rPr lang="ru-RU" sz="2400" b="1" dirty="0">
                <a:solidFill>
                  <a:srgbClr val="FF0000"/>
                </a:solidFill>
              </a:rPr>
              <a:t>за(то)</a:t>
            </a:r>
            <a:r>
              <a:rPr lang="ru-RU" sz="2400" dirty="0">
                <a:solidFill>
                  <a:srgbClr val="0070C0"/>
                </a:solidFill>
              </a:rPr>
              <a:t> здание.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4). Моряки </a:t>
            </a:r>
            <a:r>
              <a:rPr lang="ru-RU" sz="2400" b="1" dirty="0">
                <a:solidFill>
                  <a:srgbClr val="FF0000"/>
                </a:solidFill>
              </a:rPr>
              <a:t>то(же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r>
              <a:rPr lang="ru-RU" sz="2400" dirty="0">
                <a:solidFill>
                  <a:srgbClr val="0070C0"/>
                </a:solidFill>
              </a:rPr>
              <a:t> ушли в море.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5). Крики птиц смолкли, </a:t>
            </a:r>
            <a:r>
              <a:rPr lang="ru-RU" sz="2400" b="1" dirty="0">
                <a:solidFill>
                  <a:srgbClr val="FF0000"/>
                </a:solidFill>
              </a:rPr>
              <a:t>за(то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r>
              <a:rPr lang="ru-RU" sz="2400" dirty="0">
                <a:solidFill>
                  <a:srgbClr val="0070C0"/>
                </a:solidFill>
              </a:rPr>
              <a:t> над прудом запел соловей.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6). Не делай </a:t>
            </a:r>
            <a:r>
              <a:rPr lang="ru-RU" sz="2400" b="1" dirty="0">
                <a:solidFill>
                  <a:srgbClr val="FF0000"/>
                </a:solidFill>
              </a:rPr>
              <a:t>то(же</a:t>
            </a:r>
            <a:r>
              <a:rPr lang="ru-RU" sz="2400" dirty="0">
                <a:solidFill>
                  <a:srgbClr val="FF0000"/>
                </a:solidFill>
              </a:rPr>
              <a:t>), </a:t>
            </a:r>
            <a:r>
              <a:rPr lang="ru-RU" sz="2400" dirty="0">
                <a:solidFill>
                  <a:srgbClr val="0070C0"/>
                </a:solidFill>
              </a:rPr>
              <a:t>что и все, если все делают плохо.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7) .В дружбе доверие нужно </a:t>
            </a:r>
            <a:r>
              <a:rPr lang="ru-RU" sz="2400" b="1" dirty="0">
                <a:solidFill>
                  <a:srgbClr val="FF0000"/>
                </a:solidFill>
              </a:rPr>
              <a:t>так(же)</a:t>
            </a:r>
            <a:r>
              <a:rPr lang="ru-RU" sz="2400" b="1" dirty="0">
                <a:solidFill>
                  <a:srgbClr val="0070C0"/>
                </a:solidFill>
              </a:rPr>
              <a:t>,</a:t>
            </a:r>
            <a:r>
              <a:rPr lang="ru-RU" sz="2400" dirty="0">
                <a:solidFill>
                  <a:srgbClr val="0070C0"/>
                </a:solidFill>
              </a:rPr>
              <a:t> как надежность.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8) .Домашнее задание я стараюсь выполнять в одно </a:t>
            </a:r>
            <a:r>
              <a:rPr lang="ru-RU" sz="2400" b="1" dirty="0">
                <a:solidFill>
                  <a:srgbClr val="0070C0"/>
                </a:solidFill>
              </a:rPr>
              <a:t>и </a:t>
            </a:r>
            <a:r>
              <a:rPr lang="ru-RU" sz="2400" b="1" dirty="0">
                <a:solidFill>
                  <a:srgbClr val="FF0000"/>
                </a:solidFill>
              </a:rPr>
              <a:t>то(же)</a:t>
            </a:r>
            <a:r>
              <a:rPr lang="ru-RU" sz="2400" dirty="0">
                <a:solidFill>
                  <a:srgbClr val="0070C0"/>
                </a:solidFill>
              </a:rPr>
              <a:t> время.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9) .Журналисты собрались в студии</a:t>
            </a:r>
            <a:r>
              <a:rPr lang="ru-RU" sz="2400" b="1" dirty="0">
                <a:solidFill>
                  <a:srgbClr val="0070C0"/>
                </a:solidFill>
              </a:rPr>
              <a:t>, </a:t>
            </a:r>
            <a:r>
              <a:rPr lang="ru-RU" sz="2400" b="1" dirty="0">
                <a:solidFill>
                  <a:srgbClr val="FF0000"/>
                </a:solidFill>
              </a:rPr>
              <a:t>что(бы)</a:t>
            </a:r>
            <a:r>
              <a:rPr lang="ru-RU" sz="2400" dirty="0">
                <a:solidFill>
                  <a:srgbClr val="0070C0"/>
                </a:solidFill>
              </a:rPr>
              <a:t> обсудить проблему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71472" y="-53955"/>
            <a:ext cx="7643866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Проверим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600" dirty="0" smtClean="0">
                <a:solidFill>
                  <a:srgbClr val="92D050"/>
                </a:solidFill>
                <a:latin typeface="Calibri" pitchFamily="34" charset="0"/>
                <a:cs typeface="Times New Roman" pitchFamily="18" charset="0"/>
              </a:rPr>
              <a:t>Что </a:t>
            </a:r>
            <a:r>
              <a:rPr lang="ru-RU" sz="3600" dirty="0" smtClean="0">
                <a:solidFill>
                  <a:srgbClr val="92D050"/>
                </a:solidFill>
                <a:latin typeface="Calibri" pitchFamily="34" charset="0"/>
                <a:cs typeface="Times New Roman" pitchFamily="18" charset="0"/>
              </a:rPr>
              <a:t>бы мне подарить подруге.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слышно было  ничего такого, что бы нарушало спокойствие природы.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Незнакомец повернул за то здание.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делай то же, что и все, если все делают плохо.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дружбе доверие нужно так же, как и надёжность.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Домашнее задание я стараюсь выполнять в одно и то же время.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734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Трек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Дёмина</dc:creator>
  <cp:lastModifiedBy>Валентина</cp:lastModifiedBy>
  <cp:revision>9</cp:revision>
  <dcterms:created xsi:type="dcterms:W3CDTF">2013-03-21T07:51:24Z</dcterms:created>
  <dcterms:modified xsi:type="dcterms:W3CDTF">2014-12-09T11:36:30Z</dcterms:modified>
</cp:coreProperties>
</file>