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3" r:id="rId7"/>
    <p:sldId id="264" r:id="rId8"/>
    <p:sldId id="262" r:id="rId9"/>
    <p:sldId id="265" r:id="rId10"/>
    <p:sldId id="267" r:id="rId11"/>
    <p:sldId id="268" r:id="rId12"/>
    <p:sldId id="266" r:id="rId13"/>
    <p:sldId id="273" r:id="rId14"/>
    <p:sldId id="271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3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zbyka.ru/dictionary/14/obozhenie-all.shtml" TargetMode="External"/><Relationship Id="rId3" Type="http://schemas.openxmlformats.org/officeDocument/2006/relationships/hyperlink" Target="http://azbyka.ru/dictionary/03/volya.shtml" TargetMode="External"/><Relationship Id="rId7" Type="http://schemas.openxmlformats.org/officeDocument/2006/relationships/hyperlink" Target="http://azbyka.ru/dictionary/05/dary_svytogo_duha.shtml" TargetMode="External"/><Relationship Id="rId2" Type="http://schemas.openxmlformats.org/officeDocument/2006/relationships/hyperlink" Target="http://azbyka.ru/dictionary/05/dobrodetel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zbyka.ru/dictionary/05/dobrodetel-all.shtml" TargetMode="External"/><Relationship Id="rId5" Type="http://schemas.openxmlformats.org/officeDocument/2006/relationships/hyperlink" Target="http://slovarionline.ru/russkaya_istoriya/page/dobrodetel.3023/" TargetMode="External"/><Relationship Id="rId4" Type="http://schemas.openxmlformats.org/officeDocument/2006/relationships/hyperlink" Target="http://azbyka.ru/dictionary/14/otkrovenie_bozhestvennoe.s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71613"/>
            <a:ext cx="8458200" cy="450417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От слова – к смыслу…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Анализ стихотворения в прозе И.С.Тургенева </a:t>
            </a:r>
            <a:br>
              <a:rPr lang="ru-RU" sz="2700" dirty="0" smtClean="0"/>
            </a:br>
            <a:r>
              <a:rPr lang="ru-RU" sz="2700" dirty="0" smtClean="0"/>
              <a:t>«Пир у верховного существа».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1400" dirty="0" err="1" smtClean="0"/>
              <a:t>Н.в.Дамбраускене</a:t>
            </a:r>
            <a:r>
              <a:rPr lang="ru-RU" sz="1400" dirty="0" smtClean="0"/>
              <a:t>, </a:t>
            </a:r>
            <a:br>
              <a:rPr lang="ru-RU" sz="1400" dirty="0" smtClean="0"/>
            </a:br>
            <a:r>
              <a:rPr lang="ru-RU" sz="1400" dirty="0" smtClean="0"/>
              <a:t>учитель русского языка и литературы </a:t>
            </a:r>
            <a:br>
              <a:rPr lang="ru-RU" sz="1400" dirty="0" smtClean="0"/>
            </a:br>
            <a:r>
              <a:rPr lang="ru-RU" sz="1400" dirty="0" smtClean="0"/>
              <a:t>МАОУ лицея № 18 г. Калининграда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785818"/>
          </a:xfrm>
        </p:spPr>
        <p:txBody>
          <a:bodyPr/>
          <a:lstStyle/>
          <a:p>
            <a:pPr algn="ctr"/>
            <a:r>
              <a:rPr lang="ru-RU" dirty="0" smtClean="0"/>
              <a:t>Подготовка к написанию сочинения-эссе. 8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семь основных добродетелей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/>
          <a:lstStyle/>
          <a:p>
            <a:r>
              <a:rPr lang="ru-RU" b="1" dirty="0" smtClean="0"/>
              <a:t>ВЕРА</a:t>
            </a:r>
            <a:endParaRPr lang="ru-RU" dirty="0" smtClean="0"/>
          </a:p>
          <a:p>
            <a:r>
              <a:rPr lang="ru-RU" b="1" dirty="0" smtClean="0"/>
              <a:t>НАДЕЖДА </a:t>
            </a:r>
            <a:endParaRPr lang="ru-RU" dirty="0" smtClean="0"/>
          </a:p>
          <a:p>
            <a:r>
              <a:rPr lang="ru-RU" b="1" dirty="0" smtClean="0"/>
              <a:t>ЛЮБОВЬ</a:t>
            </a:r>
            <a:endParaRPr lang="ru-RU" dirty="0" smtClean="0"/>
          </a:p>
          <a:p>
            <a:r>
              <a:rPr lang="ru-RU" b="1" dirty="0" smtClean="0"/>
              <a:t>МУДРОСТЬ </a:t>
            </a:r>
            <a:endParaRPr lang="ru-RU" dirty="0" smtClean="0"/>
          </a:p>
          <a:p>
            <a:r>
              <a:rPr lang="ru-RU" b="1" dirty="0" smtClean="0"/>
              <a:t>МУЖЕСТВО</a:t>
            </a:r>
          </a:p>
          <a:p>
            <a:r>
              <a:rPr lang="ru-RU" b="1" dirty="0" smtClean="0"/>
              <a:t>СПРАВЕДЛИВОСТЬ </a:t>
            </a:r>
            <a:endParaRPr lang="ru-RU" dirty="0" smtClean="0"/>
          </a:p>
          <a:p>
            <a:r>
              <a:rPr lang="ru-RU" b="1" dirty="0" smtClean="0"/>
              <a:t>ВОЗДЕРЖАНИЕ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5715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семь основных добродетелей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1071546"/>
            <a:ext cx="8777318" cy="578645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ВЕРА</a:t>
            </a:r>
            <a:r>
              <a:rPr lang="ru-RU" b="1" dirty="0" smtClean="0"/>
              <a:t> -</a:t>
            </a:r>
            <a:r>
              <a:rPr lang="ru-RU" dirty="0" smtClean="0"/>
              <a:t> </a:t>
            </a:r>
            <a:r>
              <a:rPr lang="ru-RU" u="sng" dirty="0" smtClean="0">
                <a:solidFill>
                  <a:srgbClr val="C00000"/>
                </a:solidFill>
              </a:rPr>
              <a:t>основная </a:t>
            </a:r>
            <a:r>
              <a:rPr lang="ru-RU" dirty="0" smtClean="0"/>
              <a:t>христианская </a:t>
            </a:r>
            <a:r>
              <a:rPr lang="ru-RU" u="sng" dirty="0" smtClean="0">
                <a:solidFill>
                  <a:schemeClr val="tx1"/>
                </a:solidFill>
                <a:hlinkClick r:id="rId2"/>
              </a:rPr>
              <a:t>добродетель</a:t>
            </a:r>
            <a:r>
              <a:rPr lang="ru-RU" dirty="0" smtClean="0"/>
              <a:t>, заключающаяся в добровольном согласии человеческой </a:t>
            </a:r>
            <a:r>
              <a:rPr lang="ru-RU" dirty="0" smtClean="0">
                <a:hlinkClick r:id="rId3"/>
              </a:rPr>
              <a:t>воли</a:t>
            </a:r>
            <a:r>
              <a:rPr lang="ru-RU" dirty="0" smtClean="0"/>
              <a:t> на принятие </a:t>
            </a:r>
            <a:r>
              <a:rPr lang="ru-RU" dirty="0" err="1" smtClean="0">
                <a:hlinkClick r:id="rId4"/>
              </a:rPr>
              <a:t>Богооткровенной</a:t>
            </a:r>
            <a:r>
              <a:rPr lang="ru-RU" dirty="0" smtClean="0"/>
              <a:t> Истины.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НАДЕЖДА</a:t>
            </a:r>
            <a:r>
              <a:rPr lang="ru-RU" b="1" dirty="0" smtClean="0"/>
              <a:t> - </a:t>
            </a:r>
            <a:r>
              <a:rPr lang="ru-RU" dirty="0" smtClean="0"/>
              <a:t>христианская </a:t>
            </a:r>
            <a:r>
              <a:rPr lang="ru-RU" u="sng" dirty="0" smtClean="0">
                <a:hlinkClick r:id="rId5"/>
              </a:rPr>
              <a:t>добродетель</a:t>
            </a:r>
            <a:r>
              <a:rPr lang="ru-RU" dirty="0" smtClean="0"/>
              <a:t>; </a:t>
            </a:r>
            <a:r>
              <a:rPr lang="ru-RU" u="sng" dirty="0" smtClean="0">
                <a:solidFill>
                  <a:srgbClr val="FF0000"/>
                </a:solidFill>
              </a:rPr>
              <a:t>вера</a:t>
            </a:r>
            <a:r>
              <a:rPr lang="ru-RU" dirty="0" smtClean="0"/>
              <a:t>, упование, </a:t>
            </a:r>
            <a:r>
              <a:rPr lang="ru-RU" u="sng" dirty="0" smtClean="0">
                <a:solidFill>
                  <a:srgbClr val="FF0000"/>
                </a:solidFill>
              </a:rPr>
              <a:t>уверенность в исполнении желаний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ЛЮБОВЬ</a:t>
            </a:r>
            <a:r>
              <a:rPr lang="ru-RU" b="1" dirty="0" smtClean="0"/>
              <a:t> - </a:t>
            </a:r>
            <a:r>
              <a:rPr lang="ru-RU" u="sng" dirty="0" smtClean="0">
                <a:solidFill>
                  <a:srgbClr val="C00000"/>
                </a:solidFill>
              </a:rPr>
              <a:t>основополагающая</a:t>
            </a:r>
            <a:r>
              <a:rPr lang="ru-RU" dirty="0" smtClean="0"/>
              <a:t> христианская </a:t>
            </a:r>
            <a:r>
              <a:rPr lang="ru-RU" u="sng" dirty="0" smtClean="0">
                <a:solidFill>
                  <a:schemeClr val="tx1"/>
                </a:solidFill>
                <a:hlinkClick r:id="rId6"/>
              </a:rPr>
              <a:t>добродетель</a:t>
            </a:r>
            <a:r>
              <a:rPr lang="ru-RU" dirty="0" smtClean="0"/>
              <a:t>. По происхождению есть </a:t>
            </a:r>
            <a:r>
              <a:rPr lang="ru-RU" u="sng" dirty="0" smtClean="0">
                <a:hlinkClick r:id="rId7"/>
              </a:rPr>
              <a:t>дар Духа Святого</a:t>
            </a:r>
            <a:r>
              <a:rPr lang="ru-RU" dirty="0" smtClean="0"/>
              <a:t>, по своей сущности – </a:t>
            </a:r>
            <a:r>
              <a:rPr lang="ru-RU" u="sng" dirty="0" err="1" smtClean="0">
                <a:hlinkClick r:id="rId8"/>
              </a:rPr>
              <a:t>обо</a:t>
            </a:r>
            <a:r>
              <a:rPr lang="ru-RU" b="1" u="sng" dirty="0" err="1" smtClean="0">
                <a:hlinkClick r:id="rId8"/>
              </a:rPr>
              <a:t>́</a:t>
            </a:r>
            <a:r>
              <a:rPr lang="ru-RU" u="sng" dirty="0" err="1" smtClean="0">
                <a:hlinkClick r:id="rId8"/>
              </a:rPr>
              <a:t>жение</a:t>
            </a:r>
            <a:r>
              <a:rPr lang="ru-RU" dirty="0" smtClean="0"/>
              <a:t> человека, по форме – </a:t>
            </a:r>
            <a:r>
              <a:rPr lang="ru-RU" u="sng" dirty="0" smtClean="0">
                <a:solidFill>
                  <a:srgbClr val="FF0000"/>
                </a:solidFill>
              </a:rPr>
              <a:t>жертвенное служение</a:t>
            </a:r>
            <a:r>
              <a:rPr lang="ru-RU" dirty="0" smtClean="0"/>
              <a:t>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МУДРОСТЬ</a:t>
            </a:r>
            <a:r>
              <a:rPr lang="ru-RU" b="1" dirty="0" smtClean="0"/>
              <a:t> - </a:t>
            </a:r>
            <a:r>
              <a:rPr lang="ru-RU" dirty="0" smtClean="0"/>
              <a:t>одна из семи человеческих добродетелей, </a:t>
            </a:r>
            <a:r>
              <a:rPr lang="ru-RU" u="sng" dirty="0" smtClean="0">
                <a:solidFill>
                  <a:srgbClr val="C00000"/>
                </a:solidFill>
              </a:rPr>
              <a:t>соединение истины и блага</a:t>
            </a:r>
            <a:r>
              <a:rPr lang="ru-RU" dirty="0" smtClean="0"/>
              <a:t>, высшая правда, слияние любви и истины, высшее состояние умственного и нравственного совершенства, </a:t>
            </a:r>
            <a:r>
              <a:rPr lang="ru-RU" u="sng" dirty="0" smtClean="0">
                <a:solidFill>
                  <a:srgbClr val="C00000"/>
                </a:solidFill>
              </a:rPr>
              <a:t>знание добра и зла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МУЖЕСТВО</a:t>
            </a:r>
            <a:r>
              <a:rPr lang="ru-RU" b="1" dirty="0" smtClean="0"/>
              <a:t> - </a:t>
            </a:r>
            <a:r>
              <a:rPr lang="ru-RU" dirty="0" smtClean="0"/>
              <a:t>одна из семи человеческих добродетелей, означающих </a:t>
            </a:r>
            <a:r>
              <a:rPr lang="ru-RU" u="sng" dirty="0" smtClean="0">
                <a:solidFill>
                  <a:srgbClr val="C00000"/>
                </a:solidFill>
              </a:rPr>
              <a:t>стойкость</a:t>
            </a:r>
            <a:r>
              <a:rPr lang="ru-RU" dirty="0" smtClean="0"/>
              <a:t> в беде и борьбе, </a:t>
            </a:r>
            <a:r>
              <a:rPr lang="ru-RU" u="sng" dirty="0" smtClean="0">
                <a:solidFill>
                  <a:srgbClr val="C00000"/>
                </a:solidFill>
              </a:rPr>
              <a:t>духовную крепость, доблесть, храбрость, отвагу</a:t>
            </a:r>
            <a:r>
              <a:rPr lang="ru-RU" dirty="0" smtClean="0"/>
              <a:t>, спокойную смелость в бою и опасностях, терпение и постоянство. </a:t>
            </a:r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СПРАВЕДЛИВОСТЬ</a:t>
            </a:r>
            <a:r>
              <a:rPr lang="ru-RU" b="1" dirty="0" smtClean="0"/>
              <a:t> -</a:t>
            </a:r>
            <a:r>
              <a:rPr lang="ru-RU" dirty="0" smtClean="0"/>
              <a:t> одна из семи человеческих добродетелей, сложное моральное понятие, означающее </a:t>
            </a:r>
            <a:r>
              <a:rPr lang="ru-RU" u="sng" dirty="0" smtClean="0">
                <a:solidFill>
                  <a:srgbClr val="FF0000"/>
                </a:solidFill>
              </a:rPr>
              <a:t>совершение поступков по правде, по совести, по правоте, по закону</a:t>
            </a:r>
            <a:r>
              <a:rPr lang="ru-RU" dirty="0" smtClean="0"/>
              <a:t>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ВОЗДЕРЖАНИЕ</a:t>
            </a:r>
            <a:r>
              <a:rPr lang="ru-RU" b="1" dirty="0" smtClean="0"/>
              <a:t> - </a:t>
            </a:r>
            <a:r>
              <a:rPr lang="ru-RU" dirty="0" smtClean="0"/>
              <a:t>одна из семи человеческих добродетелей, означает: </a:t>
            </a:r>
            <a:r>
              <a:rPr lang="ru-RU" u="sng" dirty="0" smtClean="0">
                <a:solidFill>
                  <a:srgbClr val="C00000"/>
                </a:solidFill>
              </a:rPr>
              <a:t>удерживать свои страсти нравственной силою</a:t>
            </a:r>
            <a:r>
              <a:rPr lang="ru-RU" dirty="0" smtClean="0"/>
              <a:t>, не давать им волю, не предаваться излишествам, ограничивать себя, исходя из заповедей Божьих. 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6000768"/>
            <a:ext cx="8610600" cy="5715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Почему эти добродетели «несказанно удивились встрече»?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1444" y="142852"/>
            <a:ext cx="4290556" cy="2643206"/>
          </a:xfrm>
        </p:spPr>
        <p:txBody>
          <a:bodyPr>
            <a:normAutofit/>
          </a:bodyPr>
          <a:lstStyle/>
          <a:p>
            <a:pPr algn="ctr"/>
            <a:r>
              <a:rPr lang="ru-RU" sz="1700" b="1" i="1" dirty="0" smtClean="0">
                <a:solidFill>
                  <a:srgbClr val="C00000"/>
                </a:solidFill>
              </a:rPr>
              <a:t>Благодарность</a:t>
            </a:r>
            <a:r>
              <a:rPr lang="ru-RU" sz="1700" b="1" i="1" dirty="0" smtClean="0"/>
              <a:t> – </a:t>
            </a:r>
          </a:p>
          <a:p>
            <a:pPr algn="ctr"/>
            <a:r>
              <a:rPr lang="ru-RU" sz="1700" b="1" dirty="0" smtClean="0"/>
              <a:t>Чувство признательности за сделанное добро.  Проявление морального принципа справедливости в человеческих отношениях.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357166"/>
            <a:ext cx="4292241" cy="9493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Благодетельность</a:t>
            </a:r>
            <a:r>
              <a:rPr lang="ru-RU" b="1" i="1" dirty="0" smtClean="0"/>
              <a:t> –</a:t>
            </a:r>
          </a:p>
          <a:p>
            <a:pPr algn="ctr"/>
            <a:r>
              <a:rPr lang="ru-RU" b="1" i="1" dirty="0" smtClean="0"/>
              <a:t>то благодетельный –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Спасительный, полезный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9147" y="1571625"/>
            <a:ext cx="3107531" cy="38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214554"/>
            <a:ext cx="2071702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285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АФОРИЗМЫ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848756" cy="6072230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6200" b="1" dirty="0" smtClean="0">
                <a:latin typeface="Arial" pitchFamily="34" charset="0"/>
                <a:cs typeface="Aharoni" pitchFamily="2" charset="-79"/>
              </a:rPr>
              <a:t>Своего спасибо не жалей, а чужого не жди.  </a:t>
            </a:r>
            <a:r>
              <a:rPr lang="ru-RU" sz="6200" b="1" dirty="0" smtClean="0">
                <a:solidFill>
                  <a:srgbClr val="FF0000"/>
                </a:solidFill>
                <a:latin typeface="Arial" pitchFamily="34" charset="0"/>
                <a:cs typeface="Aharoni" pitchFamily="2" charset="-79"/>
              </a:rPr>
              <a:t>Русская пословица.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6200" b="1" dirty="0" smtClean="0">
              <a:latin typeface="Arial" pitchFamily="34" charset="0"/>
              <a:cs typeface="Aharoni" pitchFamily="2" charset="-79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6400" b="1" dirty="0" smtClean="0">
                <a:cs typeface="Aharoni" pitchFamily="2" charset="-79"/>
              </a:rPr>
              <a:t>Если ты сделал кому-то добро, и это добро принесло плоды, то зачем ты, как безумный, домогаешься еще похвалы и благодарности за свое доброе дело</a:t>
            </a:r>
            <a:r>
              <a:rPr lang="ru-RU" sz="6400" b="1" dirty="0" smtClean="0">
                <a:cs typeface="Aharoni" pitchFamily="2" charset="-79"/>
              </a:rPr>
              <a:t>? </a:t>
            </a: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6400" b="1" dirty="0" smtClean="0">
                <a:solidFill>
                  <a:srgbClr val="FF0000"/>
                </a:solidFill>
                <a:cs typeface="Aharoni" pitchFamily="2" charset="-79"/>
              </a:rPr>
              <a:t>Марк </a:t>
            </a:r>
            <a:r>
              <a:rPr lang="ru-RU" sz="6400" b="1" dirty="0" err="1" smtClean="0">
                <a:solidFill>
                  <a:srgbClr val="FF0000"/>
                </a:solidFill>
                <a:cs typeface="Aharoni" pitchFamily="2" charset="-79"/>
              </a:rPr>
              <a:t>Аврелий</a:t>
            </a:r>
            <a:endParaRPr lang="ru-RU" sz="6400" b="1" dirty="0" smtClean="0">
              <a:solidFill>
                <a:srgbClr val="FF0000"/>
              </a:solidFill>
              <a:latin typeface="Arial" pitchFamily="34" charset="0"/>
              <a:cs typeface="Aharoni" pitchFamily="2" charset="-79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6200" b="1" dirty="0" smtClean="0">
              <a:latin typeface="Arial" pitchFamily="34" charset="0"/>
              <a:cs typeface="Aharoni" pitchFamily="2" charset="-79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6200" b="1" dirty="0" smtClean="0">
                <a:latin typeface="Arial" pitchFamily="34" charset="0"/>
                <a:cs typeface="Aharoni" pitchFamily="2" charset="-79"/>
              </a:rPr>
              <a:t>Когда </a:t>
            </a:r>
            <a:r>
              <a:rPr lang="ru-RU" sz="6200" b="1" dirty="0" smtClean="0">
                <a:latin typeface="Arial" pitchFamily="34" charset="0"/>
                <a:cs typeface="Aharoni" pitchFamily="2" charset="-79"/>
              </a:rPr>
              <a:t>нам платят за благородный поступок, его у нас отнимают.</a:t>
            </a:r>
            <a:r>
              <a:rPr lang="ru-RU" sz="6200" b="1" dirty="0" smtClean="0">
                <a:cs typeface="Aharoni" pitchFamily="2" charset="-79"/>
              </a:rPr>
              <a:t> </a:t>
            </a:r>
            <a:r>
              <a:rPr lang="ru-RU" sz="6200" b="1" dirty="0" smtClean="0">
                <a:solidFill>
                  <a:srgbClr val="FF0000"/>
                </a:solidFill>
                <a:cs typeface="Aharoni" pitchFamily="2" charset="-79"/>
              </a:rPr>
              <a:t>Н</a:t>
            </a:r>
            <a:r>
              <a:rPr lang="ru-RU" sz="6200" b="1" dirty="0" smtClean="0">
                <a:solidFill>
                  <a:srgbClr val="FF0000"/>
                </a:solidFill>
                <a:cs typeface="Aharoni" pitchFamily="2" charset="-79"/>
              </a:rPr>
              <a:t>. </a:t>
            </a:r>
            <a:r>
              <a:rPr lang="ru-RU" sz="6200" b="1" dirty="0" err="1" smtClean="0">
                <a:solidFill>
                  <a:srgbClr val="FF0000"/>
                </a:solidFill>
                <a:cs typeface="Aharoni" pitchFamily="2" charset="-79"/>
              </a:rPr>
              <a:t>Шамфор</a:t>
            </a:r>
            <a:endParaRPr lang="ru-RU" sz="62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6200" b="1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ru-RU" sz="6200" b="1" dirty="0" smtClean="0">
                <a:cs typeface="Aharoni" pitchFamily="2" charset="-79"/>
              </a:rPr>
              <a:t>Благодарность — долг, который надо оплатить, но который никто не имеет права</a:t>
            </a:r>
          </a:p>
          <a:p>
            <a:pPr>
              <a:buNone/>
            </a:pPr>
            <a:r>
              <a:rPr lang="ru-RU" sz="6200" b="1" dirty="0" smtClean="0">
                <a:cs typeface="Aharoni" pitchFamily="2" charset="-79"/>
              </a:rPr>
              <a:t>ожидать. </a:t>
            </a:r>
            <a:r>
              <a:rPr lang="en-US" sz="6200" b="1" dirty="0" smtClean="0">
                <a:cs typeface="Aharoni" pitchFamily="2" charset="-79"/>
              </a:rPr>
              <a:t>  </a:t>
            </a:r>
            <a:r>
              <a:rPr lang="ru-RU" sz="6200" b="1" dirty="0" smtClean="0">
                <a:solidFill>
                  <a:srgbClr val="FF0000"/>
                </a:solidFill>
                <a:cs typeface="Aharoni" pitchFamily="2" charset="-79"/>
              </a:rPr>
              <a:t>Ж.Ж.Руссо</a:t>
            </a:r>
            <a:endParaRPr lang="en-US" sz="62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pPr>
              <a:buNone/>
            </a:pPr>
            <a:endParaRPr lang="ru-RU" sz="6200" b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6200" b="1" dirty="0" smtClean="0">
                <a:cs typeface="Aharoni" pitchFamily="2" charset="-79"/>
              </a:rPr>
              <a:t>Кто оказал благодеяние, должен молчать; рассказывать о нем должен тот, кто его</a:t>
            </a:r>
          </a:p>
          <a:p>
            <a:pPr>
              <a:buNone/>
            </a:pPr>
            <a:r>
              <a:rPr lang="ru-RU" sz="6200" b="1" dirty="0" smtClean="0">
                <a:cs typeface="Aharoni" pitchFamily="2" charset="-79"/>
              </a:rPr>
              <a:t>получил. </a:t>
            </a:r>
            <a:r>
              <a:rPr lang="ru-RU" sz="6200" b="1" dirty="0" smtClean="0">
                <a:solidFill>
                  <a:srgbClr val="FF0000"/>
                </a:solidFill>
                <a:cs typeface="Aharoni" pitchFamily="2" charset="-79"/>
              </a:rPr>
              <a:t> Сенека</a:t>
            </a:r>
            <a:r>
              <a:rPr lang="ru-RU" sz="6200" b="1" dirty="0" smtClean="0">
                <a:cs typeface="Aharoni" pitchFamily="2" charset="-79"/>
              </a:rPr>
              <a:t/>
            </a:r>
            <a:br>
              <a:rPr lang="ru-RU" sz="6200" b="1" dirty="0" smtClean="0">
                <a:cs typeface="Aharoni" pitchFamily="2" charset="-79"/>
              </a:rPr>
            </a:br>
            <a:r>
              <a:rPr lang="ru-RU" sz="6200" b="1" dirty="0" smtClean="0">
                <a:cs typeface="Aharoni" pitchFamily="2" charset="-79"/>
              </a:rPr>
              <a:t> </a:t>
            </a:r>
          </a:p>
          <a:p>
            <a:pPr>
              <a:buNone/>
            </a:pPr>
            <a:r>
              <a:rPr lang="ru-RU" sz="6200" b="1" dirty="0" smtClean="0">
                <a:cs typeface="Aharoni" pitchFamily="2" charset="-79"/>
              </a:rPr>
              <a:t>Благодарность </a:t>
            </a:r>
            <a:r>
              <a:rPr lang="ru-RU" sz="6200" b="1" dirty="0" smtClean="0">
                <a:cs typeface="Aharoni" pitchFamily="2" charset="-79"/>
              </a:rPr>
              <a:t>не есть право того, кого благодарят, а есть </a:t>
            </a:r>
            <a:r>
              <a:rPr lang="ru-RU" sz="6200" b="1" dirty="0" smtClean="0">
                <a:cs typeface="Aharoni" pitchFamily="2" charset="-79"/>
              </a:rPr>
              <a:t>долг того</a:t>
            </a:r>
            <a:r>
              <a:rPr lang="ru-RU" sz="6200" b="1" dirty="0" smtClean="0">
                <a:cs typeface="Aharoni" pitchFamily="2" charset="-79"/>
              </a:rPr>
              <a:t>, кто </a:t>
            </a:r>
            <a:r>
              <a:rPr lang="ru-RU" sz="6200" b="1" dirty="0" smtClean="0">
                <a:cs typeface="Aharoni" pitchFamily="2" charset="-79"/>
              </a:rPr>
              <a:t>благодарит;</a:t>
            </a:r>
          </a:p>
          <a:p>
            <a:pPr>
              <a:buNone/>
            </a:pPr>
            <a:r>
              <a:rPr lang="ru-RU" sz="6200" b="1" dirty="0" smtClean="0">
                <a:cs typeface="Aharoni" pitchFamily="2" charset="-79"/>
              </a:rPr>
              <a:t>требовать </a:t>
            </a:r>
            <a:r>
              <a:rPr lang="ru-RU" sz="6200" b="1" dirty="0" smtClean="0">
                <a:cs typeface="Aharoni" pitchFamily="2" charset="-79"/>
              </a:rPr>
              <a:t>благодарности —глупость, не быть благодарным </a:t>
            </a:r>
            <a:r>
              <a:rPr lang="ru-RU" sz="6200" b="1" dirty="0" smtClean="0">
                <a:cs typeface="Aharoni" pitchFamily="2" charset="-79"/>
              </a:rPr>
              <a:t>- подлость</a:t>
            </a:r>
            <a:r>
              <a:rPr lang="ru-RU" sz="6200" b="1" dirty="0" smtClean="0">
                <a:cs typeface="Aharoni" pitchFamily="2" charset="-79"/>
              </a:rPr>
              <a:t>.   </a:t>
            </a:r>
            <a:endParaRPr lang="ru-RU" sz="6200" b="1" dirty="0" smtClean="0">
              <a:cs typeface="Aharoni" pitchFamily="2" charset="-79"/>
            </a:endParaRPr>
          </a:p>
          <a:p>
            <a:pPr algn="r">
              <a:buNone/>
            </a:pPr>
            <a:r>
              <a:rPr lang="ru-RU" sz="6200" b="1" dirty="0" smtClean="0">
                <a:solidFill>
                  <a:srgbClr val="FF0000"/>
                </a:solidFill>
                <a:cs typeface="Aharoni" pitchFamily="2" charset="-79"/>
              </a:rPr>
              <a:t>В</a:t>
            </a:r>
            <a:r>
              <a:rPr lang="ru-RU" sz="6200" b="1" dirty="0" smtClean="0">
                <a:solidFill>
                  <a:srgbClr val="FF0000"/>
                </a:solidFill>
                <a:cs typeface="Aharoni" pitchFamily="2" charset="-79"/>
              </a:rPr>
              <a:t>. О. Ключевский</a:t>
            </a:r>
          </a:p>
          <a:p>
            <a:pPr>
              <a:buNone/>
            </a:pPr>
            <a:endParaRPr lang="ru-RU" sz="6200" b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6200" b="1" dirty="0" smtClean="0">
                <a:cs typeface="Aharoni" pitchFamily="2" charset="-79"/>
              </a:rPr>
              <a:t>Нельзя считать добрым делом то, о котором рассказывают всем и каждому.</a:t>
            </a:r>
          </a:p>
          <a:p>
            <a:pPr algn="r">
              <a:buNone/>
            </a:pPr>
            <a:r>
              <a:rPr lang="ru-RU" sz="6200" b="1" dirty="0" smtClean="0">
                <a:solidFill>
                  <a:srgbClr val="FF0000"/>
                </a:solidFill>
                <a:cs typeface="Aharoni" pitchFamily="2" charset="-79"/>
              </a:rPr>
              <a:t>Д. </a:t>
            </a:r>
            <a:r>
              <a:rPr lang="ru-RU" sz="6200" b="1" dirty="0" err="1" smtClean="0">
                <a:solidFill>
                  <a:srgbClr val="FF0000"/>
                </a:solidFill>
                <a:cs typeface="Aharoni" pitchFamily="2" charset="-79"/>
              </a:rPr>
              <a:t>Мукерджи</a:t>
            </a:r>
            <a:endParaRPr lang="en-US" sz="62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ru-RU" sz="6200" b="1" dirty="0" smtClean="0">
                <a:cs typeface="Aharoni" pitchFamily="2" charset="-79"/>
              </a:rPr>
              <a:t>Если человек помог тому, кого он любил, то ни при каких обстоятельствах он не</a:t>
            </a:r>
          </a:p>
          <a:p>
            <a:pPr>
              <a:buNone/>
            </a:pPr>
            <a:r>
              <a:rPr lang="ru-RU" sz="6200" b="1" dirty="0" smtClean="0">
                <a:cs typeface="Aharoni" pitchFamily="2" charset="-79"/>
              </a:rPr>
              <a:t>должен вспоминать потом о своем благодеянии.  </a:t>
            </a:r>
            <a:r>
              <a:rPr lang="ru-RU" sz="6200" b="1" dirty="0" smtClean="0">
                <a:solidFill>
                  <a:srgbClr val="FF0000"/>
                </a:solidFill>
                <a:cs typeface="Aharoni" pitchFamily="2" charset="-79"/>
              </a:rPr>
              <a:t>Ж. </a:t>
            </a:r>
            <a:r>
              <a:rPr lang="ru-RU" sz="6200" b="1" dirty="0" smtClean="0">
                <a:solidFill>
                  <a:srgbClr val="FF0000"/>
                </a:solidFill>
                <a:cs typeface="Aharoni" pitchFamily="2" charset="-79"/>
              </a:rPr>
              <a:t>Лабрюйер</a:t>
            </a:r>
          </a:p>
          <a:p>
            <a:pPr>
              <a:buNone/>
            </a:pPr>
            <a:endParaRPr lang="ru-RU" sz="6200" b="1" dirty="0" smtClean="0">
              <a:cs typeface="Aharoni" pitchFamily="2" charset="-79"/>
            </a:endParaRPr>
          </a:p>
          <a:p>
            <a:pPr algn="r">
              <a:buNone/>
            </a:pPr>
            <a:r>
              <a:rPr lang="ru-RU" sz="6200" b="1" dirty="0" smtClean="0">
                <a:cs typeface="Aharoni" pitchFamily="2" charset="-79"/>
              </a:rPr>
              <a:t>Требовать </a:t>
            </a:r>
            <a:r>
              <a:rPr lang="ru-RU" sz="6200" b="1" dirty="0" smtClean="0">
                <a:cs typeface="Aharoni" pitchFamily="2" charset="-79"/>
              </a:rPr>
              <a:t>благодарности за каждое из своих благодеяний — значит торговать ими.  </a:t>
            </a:r>
            <a:r>
              <a:rPr lang="ru-RU" sz="6200" b="1" dirty="0" smtClean="0">
                <a:cs typeface="Aharoni" pitchFamily="2" charset="-79"/>
              </a:rPr>
              <a:t>  </a:t>
            </a:r>
            <a:r>
              <a:rPr lang="ru-RU" sz="6200" b="1" dirty="0" smtClean="0">
                <a:solidFill>
                  <a:srgbClr val="FF0000"/>
                </a:solidFill>
                <a:cs typeface="Aharoni" pitchFamily="2" charset="-79"/>
              </a:rPr>
              <a:t>А</a:t>
            </a:r>
            <a:r>
              <a:rPr lang="ru-RU" sz="6200" b="1" dirty="0" smtClean="0">
                <a:solidFill>
                  <a:srgbClr val="FF0000"/>
                </a:solidFill>
                <a:cs typeface="Aharoni" pitchFamily="2" charset="-79"/>
              </a:rPr>
              <a:t>. </a:t>
            </a:r>
            <a:r>
              <a:rPr lang="ru-RU" sz="6200" b="1" dirty="0" err="1" smtClean="0">
                <a:solidFill>
                  <a:srgbClr val="FF0000"/>
                </a:solidFill>
                <a:cs typeface="Aharoni" pitchFamily="2" charset="-79"/>
              </a:rPr>
              <a:t>Декурсель</a:t>
            </a:r>
            <a:endParaRPr lang="ru-RU" sz="62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endParaRPr lang="ru-RU" b="1" dirty="0" smtClean="0">
              <a:cs typeface="Aharoni" pitchFamily="2" charset="-79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9286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</a:rPr>
              <a:t>Эссе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— способ рассказать о мире через себя и о себе с помощью мира» (А. Эльяшевич).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Наличие конкретной темы или вопроса.</a:t>
            </a:r>
          </a:p>
          <a:p>
            <a:pPr marL="514350" indent="-514350">
              <a:buAutoNum type="arabicPeriod"/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Обращение к значительным философским, нравственным, историческим,   искусствоведческим,  литературным проблемам. 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Субъективность, ярко выраженная позиция автора, порой исповедальный характер произведений.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Отсутствие заданной композиции,  свободная  форма изложения.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Сравнительно небольшой объем.</a:t>
            </a:r>
          </a:p>
          <a:p>
            <a:pPr lvl="0" algn="ctr">
              <a:buNone/>
              <a:defRPr/>
            </a:pPr>
            <a:r>
              <a:rPr lang="ru-RU" sz="2400" dirty="0" smtClean="0"/>
              <a:t>    В содержании эссе оцениваются в первую очередь личность автора - его мировоззрение, мысли и чувства.</a:t>
            </a:r>
          </a:p>
          <a:p>
            <a:pPr>
              <a:buNone/>
              <a:defRPr/>
            </a:pPr>
            <a:endParaRPr lang="ru-RU" sz="2400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Напишите эссе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21510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И.С.Тургенев «стихотворения в прозе»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491038" cy="4972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Стихотворения в прозе были написаны в последние годы жизни И.С.Тургенева и опубликованы незадолго до смерти. Они явились как бы итогом всей жизни и творчества писателя, плодом его долгих размышлений о вечных проблемах бытия.  Сам он назвал их “</a:t>
            </a:r>
            <a:r>
              <a:rPr lang="ru-RU" dirty="0" err="1" smtClean="0"/>
              <a:t>Senilia</a:t>
            </a:r>
            <a:r>
              <a:rPr lang="ru-RU" dirty="0" smtClean="0"/>
              <a:t>” (“Старческие”).</a:t>
            </a:r>
          </a:p>
          <a:p>
            <a:endParaRPr lang="ru-RU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66141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И.С.Тургенев «стихотворения в прозе»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857752" cy="4724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     “ Дорогой мой читатель, не пробегай этих стихотворений </a:t>
            </a:r>
            <a:r>
              <a:rPr lang="ru-RU" b="1" i="1" dirty="0" err="1" smtClean="0"/>
              <a:t>сподряд</a:t>
            </a:r>
            <a:r>
              <a:rPr lang="ru-RU" b="1" i="1" dirty="0" smtClean="0"/>
              <a:t>: тебе, вероятно, скучно станет – и книга вывалится у тебя из рук. Но читай их враздробь: сегодня одно, завтра другое – которое-нибудь из них, может быть, заронит тебе что-нибудь в душу”.</a:t>
            </a:r>
          </a:p>
          <a:p>
            <a:pPr algn="r">
              <a:buNone/>
            </a:pPr>
            <a:r>
              <a:rPr lang="ru-RU" sz="2100" b="1" i="1" dirty="0" smtClean="0"/>
              <a:t>И.С.Тургенев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4062410" cy="4724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     </a:t>
            </a:r>
            <a:endParaRPr lang="ru-RU" sz="2100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1190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74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85729"/>
            <a:ext cx="8429684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 Сергеевич Тургенев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Пир у Верховного Существа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Однажды Верховное Существо вздумало задать великий пир в своих лазоревых чертогах.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Все добродетели были им позваны в гости. Одни добродетели... мужчин он не приглашал... одних только дам.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Собралось их очень много — великих и малых. Малые добродетели были приятнее и любезнее великих; но все казались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довольными и вежливо разговаривали между собою, как приличествует близким родственникам и знакомым.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Но вот Верховное Существо заметило двух прекрасных дам, которые, казалось, вовсе не были знакомы друг с дружкой.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Хозяин взял за руку одну из этих дам и подвел ее к другой.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«Благодетельность!» — сказал он, указав на первую.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«Благодарность!» — прибавил он, указав на вторую.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Обе добродетели несказанно удивились: с тех пор как свет стоял — а стоял он давно, — они встречались в первый раз!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Декабрь, 1878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3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3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300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42984"/>
            <a:ext cx="8686800" cy="4937141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ПРИТЧА</a:t>
            </a:r>
            <a:r>
              <a:rPr lang="ru-RU" dirty="0" smtClean="0"/>
              <a:t> - 1. Жанр эпоса: небольшое повествовательное произведение назидательного характера, содержащее религиозное или моральное поучение в иносказательной (аллегорической) форме. </a:t>
            </a:r>
          </a:p>
          <a:p>
            <a:r>
              <a:rPr lang="ru-RU" b="1" dirty="0" smtClean="0"/>
              <a:t>АЛЛЕГОРИЯ</a:t>
            </a:r>
            <a:r>
              <a:rPr lang="ru-RU" dirty="0" smtClean="0"/>
              <a:t> - (</a:t>
            </a:r>
            <a:r>
              <a:rPr lang="ru-RU" i="1" dirty="0" smtClean="0"/>
              <a:t>от греч. </a:t>
            </a:r>
            <a:r>
              <a:rPr lang="ru-RU" i="1" dirty="0" err="1" smtClean="0"/>
              <a:t>allos</a:t>
            </a:r>
            <a:r>
              <a:rPr lang="ru-RU" i="1" dirty="0" smtClean="0"/>
              <a:t> - иной и </a:t>
            </a:r>
            <a:r>
              <a:rPr lang="ru-RU" i="1" dirty="0" err="1" smtClean="0"/>
              <a:t>agoreuo</a:t>
            </a:r>
            <a:r>
              <a:rPr lang="ru-RU" i="1" dirty="0" smtClean="0"/>
              <a:t> - говорю</a:t>
            </a:r>
            <a:r>
              <a:rPr lang="ru-RU" dirty="0" smtClean="0"/>
              <a:t>) - вид иносказания: изображение абстрактного понятия или явления через конкретный образ.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857232"/>
            <a:ext cx="8686800" cy="522289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Что означает слово пир?</a:t>
            </a:r>
          </a:p>
          <a:p>
            <a:r>
              <a:rPr lang="ru-RU" sz="4000" b="1" dirty="0" smtClean="0"/>
              <a:t>Где происходит пир?</a:t>
            </a:r>
          </a:p>
          <a:p>
            <a:r>
              <a:rPr lang="ru-RU" sz="4000" b="1" dirty="0" smtClean="0"/>
              <a:t>Кто даёт пир?</a:t>
            </a:r>
          </a:p>
          <a:p>
            <a:r>
              <a:rPr lang="ru-RU" sz="4000" b="1" dirty="0" smtClean="0"/>
              <a:t>Кто приглашён на пир?</a:t>
            </a:r>
            <a:endParaRPr lang="ru-RU" sz="4000" b="1" dirty="0"/>
          </a:p>
        </p:txBody>
      </p:sp>
      <p:pic>
        <p:nvPicPr>
          <p:cNvPr id="9218" name="Picture 2" descr="Набор Medicine из категории большие смайлики СМАЙЛЫ - Smayly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357694"/>
            <a:ext cx="300039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Пир</a:t>
            </a:r>
            <a:r>
              <a:rPr lang="ru-RU" i="1" dirty="0" smtClean="0"/>
              <a:t> - </a:t>
            </a:r>
            <a:r>
              <a:rPr lang="ru-RU" dirty="0" smtClean="0"/>
              <a:t>многолюдное угощенье, большой званый обед, ужин.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Лазоревый</a:t>
            </a:r>
            <a:r>
              <a:rPr lang="ru-RU" i="1" dirty="0" smtClean="0"/>
              <a:t> – лазурный - и</a:t>
            </a:r>
            <a:r>
              <a:rPr lang="ru-RU" dirty="0" smtClean="0"/>
              <a:t>меющий цвет лазури; светло-синий. Цвет неба.</a:t>
            </a:r>
          </a:p>
          <a:p>
            <a:r>
              <a:rPr lang="ru-RU" i="1" dirty="0" smtClean="0"/>
              <a:t> </a:t>
            </a:r>
            <a:r>
              <a:rPr lang="ru-RU" i="1" dirty="0" smtClean="0">
                <a:solidFill>
                  <a:srgbClr val="C00000"/>
                </a:solidFill>
              </a:rPr>
              <a:t>Чертог</a:t>
            </a:r>
            <a:r>
              <a:rPr lang="ru-RU" i="1" dirty="0" smtClean="0"/>
              <a:t> - б</a:t>
            </a:r>
            <a:r>
              <a:rPr lang="ru-RU" dirty="0" smtClean="0"/>
              <a:t>ольшое, пышное, великолепно убранное помещение, великолепное здание, дворец.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Верховное Существо 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343400" cy="418148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Создатель</a:t>
            </a:r>
          </a:p>
          <a:p>
            <a:r>
              <a:rPr lang="ru-RU" sz="4000" b="1" dirty="0" smtClean="0"/>
              <a:t>Творец</a:t>
            </a:r>
          </a:p>
          <a:p>
            <a:r>
              <a:rPr lang="ru-RU" sz="4000" b="1" dirty="0" smtClean="0"/>
              <a:t>Божество</a:t>
            </a:r>
          </a:p>
          <a:p>
            <a:r>
              <a:rPr lang="ru-RU" sz="4000" b="1" dirty="0" smtClean="0"/>
              <a:t>Бог</a:t>
            </a:r>
            <a:endParaRPr lang="ru-RU" sz="4000" b="1" dirty="0"/>
          </a:p>
        </p:txBody>
      </p:sp>
      <p:pic>
        <p:nvPicPr>
          <p:cNvPr id="12" name="Содержимое 1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50059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28604"/>
            <a:ext cx="8686800" cy="5651521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Добродетель</a:t>
            </a:r>
            <a:r>
              <a:rPr lang="ru-RU" i="1" dirty="0" smtClean="0"/>
              <a:t> («добро» и «</a:t>
            </a:r>
            <a:r>
              <a:rPr lang="ru-RU" i="1" dirty="0" err="1" smtClean="0"/>
              <a:t>деять</a:t>
            </a:r>
            <a:r>
              <a:rPr lang="ru-RU" i="1" dirty="0" smtClean="0"/>
              <a:t>»)</a:t>
            </a:r>
            <a:r>
              <a:rPr lang="ru-RU" dirty="0" smtClean="0"/>
              <a:t> - положительное нравственное качество или поведение человека, отсутствие греха и порока. Направленность разума и воли человека к добру.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3214686"/>
            <a:ext cx="594042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378</TotalTime>
  <Words>697</Words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От слова – к смыслу…  Анализ стихотворения в прозе И.С.Тургенева  «Пир у верховного существа».     Н.в.Дамбраускене,  учитель русского языка и литературы  МАОУ лицея № 18 г. Калининграда</vt:lpstr>
      <vt:lpstr>И.С.Тургенев «стихотворения в прозе»</vt:lpstr>
      <vt:lpstr>И.С.Тургенев «стихотворения в прозе»</vt:lpstr>
      <vt:lpstr>Слайд 4</vt:lpstr>
      <vt:lpstr>Слайд 5</vt:lpstr>
      <vt:lpstr>Слайд 6</vt:lpstr>
      <vt:lpstr>словарь</vt:lpstr>
      <vt:lpstr>Верховное Существо </vt:lpstr>
      <vt:lpstr>Слайд 9</vt:lpstr>
      <vt:lpstr>семь основных добродетелей</vt:lpstr>
      <vt:lpstr>семь основных добродетелей</vt:lpstr>
      <vt:lpstr>Почему эти добродетели «несказанно удивились встрече»? </vt:lpstr>
      <vt:lpstr>АФОРИЗМЫ</vt:lpstr>
      <vt:lpstr>«Эссе — способ рассказать о мире через себя и о себе с помощью мира» (А. Эльяшевич).</vt:lpstr>
      <vt:lpstr>Напишите эссе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Дамбраускас</dc:creator>
  <cp:lastModifiedBy>Степашка</cp:lastModifiedBy>
  <cp:revision>53</cp:revision>
  <dcterms:created xsi:type="dcterms:W3CDTF">2014-11-22T08:29:37Z</dcterms:created>
  <dcterms:modified xsi:type="dcterms:W3CDTF">2014-11-25T06:26:05Z</dcterms:modified>
</cp:coreProperties>
</file>