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350046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Правописание Н и НН </a:t>
            </a:r>
            <a:b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в словах различных частей речи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Н.В. </a:t>
            </a:r>
            <a:r>
              <a:rPr lang="ru-RU" sz="1800" dirty="0" err="1" smtClean="0"/>
              <a:t>Дамбраускене</a:t>
            </a:r>
            <a:r>
              <a:rPr lang="ru-RU" sz="1800" dirty="0" smtClean="0"/>
              <a:t>, учитель русского языка и литературы МАОУ лицея № 18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Объясните написание </a:t>
            </a:r>
            <a:r>
              <a:rPr lang="ru-RU" sz="40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40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нн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Копче_ость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смышле_ость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воспита_ик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мудре_ость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масле_ица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избра_ик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тума_ость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пута_ица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запута_ость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ремесле_ик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ю_ость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берестя_к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гости_ица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одновреме_ость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це_ость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пусты_о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целеустремлё_о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убеждё_о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пута_о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торжестве_о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Объясните написание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и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нн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Оратор говорил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убежде_о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 Большинство было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убежде_о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в правоте его слов.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 Все слушали его рассказ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удивле_о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 Собрание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удивле_о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его поступком.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 Заявление слушателей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обоснова_о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 Многие говорили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обоснова_о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 Мальчик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рассея_о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смотрел по сторонам. Войско противника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рассея_о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Укажите номера примеров, в которых пишется </a:t>
            </a:r>
            <a:r>
              <a:rPr lang="ru-RU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одна Н</a:t>
            </a:r>
            <a:endParaRPr lang="ru-RU" sz="28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158" y="1500174"/>
            <a:ext cx="4214842" cy="4625989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</a:rPr>
              <a:t>размеша_ые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 краски,</a:t>
            </a:r>
          </a:p>
          <a:p>
            <a:pPr marL="514350" indent="-514350">
              <a:buAutoNum type="arabicParenR"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</a:rPr>
              <a:t>бесце_ая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 вещь,</a:t>
            </a:r>
          </a:p>
          <a:p>
            <a:pPr marL="514350" indent="-514350">
              <a:buAutoNum type="arabicParenR"/>
            </a:pP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</a:rPr>
              <a:t>выкраше_ые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 лавки,</a:t>
            </a:r>
          </a:p>
          <a:p>
            <a:pPr marL="514350" indent="-514350">
              <a:buAutoNum type="arabicParenR"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поляна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</a:rPr>
              <a:t>освеще_а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 marL="514350" indent="-514350">
              <a:buAutoNum type="arabicParenR"/>
            </a:pP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</a:rPr>
              <a:t>пута_ая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 речь,</a:t>
            </a:r>
          </a:p>
          <a:p>
            <a:pPr marL="514350" indent="-514350">
              <a:buAutoNum type="arabicParenR"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туристы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</a:rPr>
              <a:t>размеще_ы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 marL="514350" indent="-514350">
              <a:buAutoNum type="arabicParenR"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комиссия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</a:rPr>
              <a:t>образова_а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 marL="514350" indent="-514350">
              <a:buAutoNum type="arabicParenR"/>
            </a:pP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</a:rPr>
              <a:t>смущё_й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 взор,</a:t>
            </a:r>
          </a:p>
          <a:p>
            <a:pPr marL="514350" indent="-514350">
              <a:buAutoNum type="arabicParenR"/>
            </a:pP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</a:rPr>
              <a:t>дикови_ая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 вещь,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1500174"/>
            <a:ext cx="4186238" cy="462598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10)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некраше_ая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ткань,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11)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писа_ая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красавица,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12) тетрадь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исписа_а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13)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кожа_ый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портфель,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14)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ветре_ый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день,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15)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беш_ая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собака,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16)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малоезже_ая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дорога,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17)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рассея_ый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мальчик,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18)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нечая_ая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ошибка.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Заголовок 3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 – НН в суффиксах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1. Слово образовано от глагола?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НЕТ                                                                                             ДА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ИН                      Н   + Н                                    2. Есть приставка (кроме НЕ)?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АН               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ЕНН                                                       нет                           да           </a:t>
            </a:r>
            <a:r>
              <a:rPr lang="ru-RU" b="1" dirty="0" smtClean="0">
                <a:solidFill>
                  <a:srgbClr val="C00000"/>
                </a:solidFill>
              </a:rPr>
              <a:t>НН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ЯН               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ОНН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3. Есть суффиксы –ОВА-, -ИВА-, -ИРОВА?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</a:t>
            </a:r>
            <a:r>
              <a:rPr lang="ru-RU" b="1" dirty="0" smtClean="0">
                <a:solidFill>
                  <a:srgbClr val="C00000"/>
                </a:solidFill>
              </a:rPr>
              <a:t>НН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нет                           да           </a:t>
            </a:r>
            <a:r>
              <a:rPr lang="ru-RU" b="1" dirty="0" smtClean="0">
                <a:solidFill>
                  <a:srgbClr val="C00000"/>
                </a:solidFill>
              </a:rPr>
              <a:t>НН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исключения: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стекля</a:t>
            </a:r>
            <a:r>
              <a:rPr lang="ru-RU" b="1" dirty="0" smtClean="0">
                <a:solidFill>
                  <a:srgbClr val="C00000"/>
                </a:solidFill>
              </a:rPr>
              <a:t>нн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ый                ветре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ый                    4. Есть  зависимое слово?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оловя</a:t>
            </a:r>
            <a:r>
              <a:rPr lang="ru-RU" b="1" dirty="0" smtClean="0">
                <a:solidFill>
                  <a:srgbClr val="C00000"/>
                </a:solidFill>
              </a:rPr>
              <a:t>нн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ый                      НО                                        нет                           да          </a:t>
            </a:r>
            <a:r>
              <a:rPr lang="ru-RU" b="1" dirty="0" smtClean="0">
                <a:solidFill>
                  <a:srgbClr val="C00000"/>
                </a:solidFill>
              </a:rPr>
              <a:t> НН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деревя</a:t>
            </a:r>
            <a:r>
              <a:rPr lang="ru-RU" b="1" dirty="0" smtClean="0">
                <a:solidFill>
                  <a:srgbClr val="C00000"/>
                </a:solidFill>
              </a:rPr>
              <a:t>нн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ый            безветре</a:t>
            </a:r>
            <a:r>
              <a:rPr lang="ru-RU" b="1" dirty="0" smtClean="0">
                <a:solidFill>
                  <a:srgbClr val="C00000"/>
                </a:solidFill>
              </a:rPr>
              <a:t>нн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ый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5. Какого вида глагол?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несовершенного         совершенного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Н  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НН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rot="10800000" flipV="1">
            <a:off x="1857356" y="1214422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786314" y="1214422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500828" y="285670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1858150" y="2856702"/>
            <a:ext cx="28495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500166" y="2000240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1428728" y="192880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2071670" y="192880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0800000" flipV="1">
            <a:off x="5500694" y="2000240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072198" y="2000240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7215206" y="221455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5400000">
            <a:off x="5037141" y="2464587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5400000">
            <a:off x="4964909" y="31075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6286512" y="3071810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7215206" y="357187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rot="5400000">
            <a:off x="5143504" y="378619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10800000" flipV="1">
            <a:off x="5572132" y="4214818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5929322" y="4214818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7215206" y="428625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5400000">
            <a:off x="5179223" y="460772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rot="10800000" flipV="1">
            <a:off x="5000628" y="5072074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5929322" y="5072074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ЗАПОМНИ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492922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бара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ий, саза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ий, фаза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ий, павли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ий, обезья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ий, тюле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ий, пря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ый, пья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ый, рья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ый, румя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ый, ю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ый, сви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ой,  смышлё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ый, прида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ое,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посажё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ый (отец), назва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ый (брат)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4983179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НН</a:t>
            </a:r>
            <a:endParaRPr lang="ru-RU" sz="5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нежда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ый, негада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ый, невида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ый, неслыха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ый,  </a:t>
            </a:r>
          </a:p>
          <a:p>
            <a:pPr algn="ctr">
              <a:buNone/>
            </a:pP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нечая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ый,  отчая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ый,  жела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ый, медле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ый, дела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ый, свяще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ый, да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ый, виде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ый, обеща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ый, бесприда</a:t>
            </a:r>
            <a:r>
              <a:rPr lang="ru-RU" sz="5800" b="1" dirty="0" smtClean="0">
                <a:solidFill>
                  <a:srgbClr val="C00000"/>
                </a:solidFill>
              </a:rPr>
              <a:t>нн</a:t>
            </a: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ица</a:t>
            </a:r>
            <a:endParaRPr lang="ru-RU" sz="5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ПРИМЕЧАНИЯ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Первая часть сложного слова не влияет на количество Н во второй части (свежемороже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ый).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сочетаниях, представляющих единое целое, во второй части сохраняется одна Н (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чита</a:t>
            </a:r>
            <a:r>
              <a:rPr lang="ru-RU" b="1" dirty="0" err="1" smtClean="0">
                <a:solidFill>
                  <a:srgbClr val="C00000"/>
                </a:solidFill>
              </a:rPr>
              <a:t>н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ый-перечита</a:t>
            </a:r>
            <a:r>
              <a:rPr lang="ru-RU" b="1" dirty="0" err="1" smtClean="0">
                <a:solidFill>
                  <a:srgbClr val="C00000"/>
                </a:solidFill>
              </a:rPr>
              <a:t>н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ый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Медицинские термины: легкоране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ый, тяжелоране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ый.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КРАТКИЕ ФОРМЫ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ПРИЧАСТИЕ – ВСЕГДА ОДНА </a:t>
            </a:r>
            <a:r>
              <a:rPr lang="ru-RU" sz="4800" b="1" dirty="0" smtClean="0">
                <a:solidFill>
                  <a:srgbClr val="C00000"/>
                </a:solidFill>
              </a:rPr>
              <a:t>Н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УВЛЕЧЁННЫЙ - УВЛЕЧЕНА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ПРИЛАГАТЕЛЬНОЕ – СТОЛЬКО </a:t>
            </a:r>
            <a:r>
              <a:rPr lang="ru-RU" sz="4800" b="1" dirty="0" smtClean="0">
                <a:solidFill>
                  <a:srgbClr val="C00000"/>
                </a:solidFill>
              </a:rPr>
              <a:t>Н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, СКОЛЬКО В ПОЛНОЙ ФОРМЕ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ТУМА</a:t>
            </a:r>
            <a:r>
              <a:rPr lang="ru-RU" sz="4400" b="1" dirty="0" smtClean="0">
                <a:solidFill>
                  <a:srgbClr val="C00000"/>
                </a:solidFill>
              </a:rPr>
              <a:t>НН</a:t>
            </a: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ЫЙ – ТУМА</a:t>
            </a:r>
            <a:r>
              <a:rPr lang="ru-RU" sz="4400" b="1" dirty="0" smtClean="0">
                <a:solidFill>
                  <a:srgbClr val="C00000"/>
                </a:solidFill>
              </a:rPr>
              <a:t>НН</a:t>
            </a: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РУМЯ</a:t>
            </a:r>
            <a:r>
              <a:rPr lang="ru-RU" sz="4400" b="1" dirty="0" smtClean="0">
                <a:solidFill>
                  <a:srgbClr val="C00000"/>
                </a:solidFill>
              </a:rPr>
              <a:t>Н</a:t>
            </a: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ЫЙ - РУМЯ</a:t>
            </a:r>
            <a:r>
              <a:rPr lang="ru-RU" sz="4400" b="1" dirty="0" smtClean="0">
                <a:solidFill>
                  <a:srgbClr val="C00000"/>
                </a:solidFill>
              </a:rPr>
              <a:t>Н</a:t>
            </a: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</a:t>
            </a:r>
            <a:endParaRPr lang="ru-RU" sz="4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Образуйте от существительных и глаголов прилагательные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Кожа, песок, рожь, барабан, брань, ураган,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карман, весна, манна, огонь, солома,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муравей, соловей, змея, тополь, береста,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вода, жесть, смола, шерсть, торф, лекция,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традиция, пенсия.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Валять, гладить, дарить, жечь, калить,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клеить, кипятить, косить, жарить, стричь,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ранить, учить, слоить, паять, сеять, стрелять.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Образуйте от глаголов прилагательные и причастия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329642" cy="412592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Коптить, белить, бросить, родить, казнить,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обидеть, сдержать, избрать, асфальтировать,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плести, серебрить, мобилизовать, мостить,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мариновать, морозить, усилить, решить,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опубликовать.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Объясните написание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и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нн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 словах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луг –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коше_ый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некоше_ый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скоше_ый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коше_ый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по росе;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забор –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выкраше_ый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краше_ый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давно не</a:t>
            </a:r>
          </a:p>
          <a:p>
            <a:pPr>
              <a:buNone/>
            </a:pP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краше_ый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некраше_ый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скатерть -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тка_ая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тка_ая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золотом,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сотка_ая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несотка_ая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златотка_ая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сотка_а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мясо –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замороже_ое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мороже_ое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немороже_ое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свежеморож_ое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заморож_о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</a:p>
          <a:p>
            <a:pPr>
              <a:buNone/>
            </a:pP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мороже_е-перемороже_ое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Объясните написание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и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Все мои друзья </a:t>
            </a:r>
            <a:r>
              <a:rPr lang="ru-RU" sz="3500" b="1" dirty="0" err="1" smtClean="0">
                <a:solidFill>
                  <a:schemeClr val="tx2">
                    <a:lumMod val="75000"/>
                  </a:schemeClr>
                </a:solidFill>
              </a:rPr>
              <a:t>образова_ы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. Комиссии уже </a:t>
            </a:r>
            <a:r>
              <a:rPr lang="ru-RU" sz="3500" b="1" dirty="0" err="1" smtClean="0">
                <a:solidFill>
                  <a:schemeClr val="tx2">
                    <a:lumMod val="75000"/>
                  </a:schemeClr>
                </a:solidFill>
              </a:rPr>
              <a:t>образова_ы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Лица солдат суровы и </a:t>
            </a:r>
            <a:r>
              <a:rPr lang="ru-RU" sz="3500" b="1" dirty="0" err="1" smtClean="0">
                <a:solidFill>
                  <a:schemeClr val="tx2">
                    <a:lumMod val="75000"/>
                  </a:schemeClr>
                </a:solidFill>
              </a:rPr>
              <a:t>озабоче_ы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. Мы были </a:t>
            </a:r>
            <a:r>
              <a:rPr lang="ru-RU" sz="3500" b="1" dirty="0" err="1" smtClean="0">
                <a:solidFill>
                  <a:schemeClr val="tx2">
                    <a:lumMod val="75000"/>
                  </a:schemeClr>
                </a:solidFill>
              </a:rPr>
              <a:t>озабоче_ы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 зачетом.</a:t>
            </a:r>
          </a:p>
          <a:p>
            <a:pPr marL="514350" indent="-514350">
              <a:buAutoNum type="arabicParenR"/>
            </a:pP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 Сборы прошли </a:t>
            </a:r>
            <a:r>
              <a:rPr lang="ru-RU" sz="3500" b="1" dirty="0" err="1" smtClean="0">
                <a:solidFill>
                  <a:schemeClr val="tx2">
                    <a:lumMod val="75000"/>
                  </a:schemeClr>
                </a:solidFill>
              </a:rPr>
              <a:t>организова_о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3500" b="1" dirty="0" err="1" smtClean="0">
                <a:solidFill>
                  <a:schemeClr val="tx2">
                    <a:lumMod val="75000"/>
                  </a:schemeClr>
                </a:solidFill>
              </a:rPr>
              <a:t>Организова_о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 хорошее питание.</a:t>
            </a:r>
          </a:p>
          <a:p>
            <a:pPr marL="514350" indent="-514350">
              <a:buAutoNum type="arabicParenR"/>
            </a:pP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Шерсть вся </a:t>
            </a:r>
            <a:r>
              <a:rPr lang="ru-RU" sz="3500" b="1" dirty="0" err="1" smtClean="0">
                <a:solidFill>
                  <a:schemeClr val="tx2">
                    <a:lumMod val="75000"/>
                  </a:schemeClr>
                </a:solidFill>
              </a:rPr>
              <a:t>запута_а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 котенком. Эта история </a:t>
            </a:r>
            <a:r>
              <a:rPr lang="ru-RU" sz="3500" b="1" dirty="0" err="1" smtClean="0">
                <a:solidFill>
                  <a:schemeClr val="tx2">
                    <a:lumMod val="75000"/>
                  </a:schemeClr>
                </a:solidFill>
              </a:rPr>
              <a:t>запута_а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 и неясна.</a:t>
            </a:r>
          </a:p>
          <a:p>
            <a:pPr marL="514350" indent="-514350">
              <a:buAutoNum type="arabicParenR"/>
            </a:pP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Море </a:t>
            </a:r>
            <a:r>
              <a:rPr lang="ru-RU" sz="3500" b="1" dirty="0" err="1" smtClean="0">
                <a:solidFill>
                  <a:schemeClr val="tx2">
                    <a:lumMod val="75000"/>
                  </a:schemeClr>
                </a:solidFill>
              </a:rPr>
              <a:t>взволнова_о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 бурей. Говорил </a:t>
            </a:r>
            <a:r>
              <a:rPr lang="ru-RU" sz="3500" b="1" dirty="0" err="1" smtClean="0">
                <a:solidFill>
                  <a:schemeClr val="tx2">
                    <a:lumMod val="75000"/>
                  </a:schemeClr>
                </a:solidFill>
              </a:rPr>
              <a:t>взволнова_о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</a:rPr>
              <a:t>, горячо.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</TotalTime>
  <Words>637</Words>
  <PresentationFormat>Экран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Правописание Н и НН  в словах различных частей речи</vt:lpstr>
      <vt:lpstr>Н – НН в суффиксах </vt:lpstr>
      <vt:lpstr>ЗАПОМНИ </vt:lpstr>
      <vt:lpstr>ПРИМЕЧАНИЯ</vt:lpstr>
      <vt:lpstr>КРАТКИЕ ФОРМЫ</vt:lpstr>
      <vt:lpstr>Образуйте от существительных и глаголов прилагательные </vt:lpstr>
      <vt:lpstr>Образуйте от глаголов прилагательные и причастия </vt:lpstr>
      <vt:lpstr>Объясните написание н и нн в словах</vt:lpstr>
      <vt:lpstr>Объясните написание н и нн</vt:lpstr>
      <vt:lpstr>Объясните написание н и нн </vt:lpstr>
      <vt:lpstr>Объясните написание н и нн </vt:lpstr>
      <vt:lpstr>Укажите номера примеров, в которых пишется одна 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Дамбраускас</dc:creator>
  <cp:lastModifiedBy>Степашка</cp:lastModifiedBy>
  <cp:revision>41</cp:revision>
  <dcterms:created xsi:type="dcterms:W3CDTF">2013-04-01T10:57:02Z</dcterms:created>
  <dcterms:modified xsi:type="dcterms:W3CDTF">2014-12-09T15:11:33Z</dcterms:modified>
</cp:coreProperties>
</file>