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874C5-3102-4D77-81C8-0E0E886878AF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1DE67-5545-4322-A8A4-E180FC8AA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1DE67-5545-4322-A8A4-E180FC8AA50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1DE67-5545-4322-A8A4-E180FC8AA50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A39B9E-C963-4D15-B779-59EAC517E1DA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4883EB-DE9F-401A-ABDD-B4F3F3EC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>
            <a:normAutofit/>
          </a:bodyPr>
          <a:lstStyle/>
          <a:p>
            <a:r>
              <a:rPr lang="ru-RU" dirty="0" smtClean="0"/>
              <a:t>Обобщающий урок</a:t>
            </a:r>
            <a:br>
              <a:rPr lang="ru-RU" dirty="0" smtClean="0"/>
            </a:br>
            <a:r>
              <a:rPr lang="ru-RU" dirty="0" smtClean="0"/>
              <a:t>по теме</a:t>
            </a:r>
            <a:br>
              <a:rPr lang="ru-RU" dirty="0" smtClean="0"/>
            </a:br>
            <a:r>
              <a:rPr lang="ru-RU" dirty="0" smtClean="0"/>
              <a:t>«Сложноподчиненное предложение»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3" y="0"/>
            <a:ext cx="778668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Расставьте запятые.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57188" y="714375"/>
            <a:ext cx="8429625" cy="617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1. Прозрачный лес один чернеет и ель сквозь иней зеленеет и речка подо льдом блестит.</a:t>
            </a:r>
          </a:p>
          <a:p>
            <a:r>
              <a:rPr lang="ru-RU" sz="2400">
                <a:solidFill>
                  <a:srgbClr val="FF0000"/>
                </a:solidFill>
                <a:latin typeface="Monotype Corsiva" pitchFamily="66" charset="0"/>
              </a:rPr>
              <a:t>Прозрачный лес один чернеет, и ель сквозь иней зеленеет, и речка подо льдом блестит.</a:t>
            </a:r>
          </a:p>
          <a:p>
            <a:r>
              <a:rPr lang="ru-RU" sz="2400">
                <a:latin typeface="Monotype Corsiva" pitchFamily="66" charset="0"/>
              </a:rPr>
              <a:t>2. Каждый кто был летом на Севере навсегда запомнит белые ночи.</a:t>
            </a:r>
          </a:p>
          <a:p>
            <a:r>
              <a:rPr lang="ru-RU" sz="2400">
                <a:solidFill>
                  <a:srgbClr val="FF0000"/>
                </a:solidFill>
                <a:latin typeface="Monotype Corsiva" pitchFamily="66" charset="0"/>
              </a:rPr>
              <a:t>Каждый, кто был летом на Севере, навсегда запомнит белые ночи.</a:t>
            </a:r>
          </a:p>
          <a:p>
            <a:r>
              <a:rPr lang="ru-RU" sz="2400">
                <a:latin typeface="Monotype Corsiva" pitchFamily="66" charset="0"/>
              </a:rPr>
              <a:t>3. Никто не знал того откуда у этого ворчливого старика брались ласковые слова.</a:t>
            </a:r>
          </a:p>
          <a:p>
            <a:r>
              <a:rPr lang="ru-RU" sz="2400">
                <a:solidFill>
                  <a:srgbClr val="FF0000"/>
                </a:solidFill>
                <a:latin typeface="Monotype Corsiva" pitchFamily="66" charset="0"/>
              </a:rPr>
              <a:t>Никто не знал того, откуда у этого ворчливого старика  брались ласковые слова.</a:t>
            </a:r>
          </a:p>
          <a:p>
            <a:r>
              <a:rPr lang="ru-RU" sz="2400">
                <a:latin typeface="Monotype Corsiva" pitchFamily="66" charset="0"/>
              </a:rPr>
              <a:t>4. Жизнь пернатых начала замирать зато стала просыпаться жизнь крупных четвероногих.</a:t>
            </a:r>
          </a:p>
          <a:p>
            <a:r>
              <a:rPr lang="ru-RU" sz="2400">
                <a:solidFill>
                  <a:srgbClr val="FF0000"/>
                </a:solidFill>
                <a:latin typeface="Monotype Corsiva" pitchFamily="66" charset="0"/>
              </a:rPr>
              <a:t>Жизнь пернатых начала замирать, зато стала просыпаться жизнь крупных четвероногих.</a:t>
            </a:r>
          </a:p>
          <a:p>
            <a:r>
              <a:rPr lang="ru-RU" sz="2400">
                <a:latin typeface="Monotype Corsiva" pitchFamily="66" charset="0"/>
              </a:rPr>
              <a:t>5. Недаром говорится что дело мастера боится.</a:t>
            </a:r>
          </a:p>
          <a:p>
            <a:r>
              <a:rPr lang="ru-RU" sz="2400">
                <a:solidFill>
                  <a:srgbClr val="FF0000"/>
                </a:solidFill>
                <a:latin typeface="Monotype Corsiva" pitchFamily="66" charset="0"/>
              </a:rPr>
              <a:t>Недаром говорится, что дело мастера боится.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50"/>
                </a:solidFill>
              </a:rPr>
              <a:t>Напишите сочинение-рассуждение на тему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«Нужны ли в тексте СПП</a:t>
            </a:r>
            <a:r>
              <a:rPr lang="ru-RU" sz="4000" dirty="0" smtClean="0">
                <a:solidFill>
                  <a:srgbClr val="C00000"/>
                </a:solidFill>
              </a:rPr>
              <a:t>»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>
                <a:solidFill>
                  <a:srgbClr val="C00000"/>
                </a:solidFill>
              </a:rPr>
              <a:t> Из текста изучаемого произведения выпишите </a:t>
            </a:r>
            <a:r>
              <a:rPr lang="ru-RU" sz="4000" smtClean="0">
                <a:solidFill>
                  <a:srgbClr val="C00000"/>
                </a:solidFill>
              </a:rPr>
              <a:t>пять СПП РАЗНЫХ ТИПОВ 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Заполните схему.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1571612"/>
            <a:ext cx="292895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Предложения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571744"/>
            <a:ext cx="2786082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786190"/>
            <a:ext cx="2000264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3786190"/>
            <a:ext cx="2000264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3786190"/>
            <a:ext cx="214314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5143512"/>
            <a:ext cx="1771656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28992" y="5143512"/>
            <a:ext cx="178595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15008" y="5143512"/>
            <a:ext cx="1714512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857884" y="2571744"/>
            <a:ext cx="2857520" cy="6429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929322" y="1785926"/>
            <a:ext cx="1285884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500430" y="2928934"/>
            <a:ext cx="2786082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714612" y="3214686"/>
            <a:ext cx="1000132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1107257" y="3464719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929190" y="4429132"/>
            <a:ext cx="1285884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3679025" y="4750603"/>
            <a:ext cx="64294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 flipV="1">
            <a:off x="2000232" y="4500570"/>
            <a:ext cx="1143008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1357290" y="1785926"/>
            <a:ext cx="1500198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1571612"/>
            <a:ext cx="292895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Предложения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571744"/>
            <a:ext cx="2786082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сложные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786190"/>
            <a:ext cx="2000264" cy="642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ССП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3786190"/>
            <a:ext cx="2000264" cy="642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СПП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3786190"/>
            <a:ext cx="214314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БСП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5143512"/>
            <a:ext cx="2357454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Определительные придаточные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5143512"/>
            <a:ext cx="2286016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Изъяснительные придаточные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15008" y="5143512"/>
            <a:ext cx="2357454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Обстоятельственные придаточные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57884" y="2571744"/>
            <a:ext cx="2857520" cy="6429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простые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929322" y="1785926"/>
            <a:ext cx="1285884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500430" y="2928934"/>
            <a:ext cx="2786082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714612" y="3214686"/>
            <a:ext cx="1000132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1107257" y="3464719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929190" y="4429132"/>
            <a:ext cx="1285884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3679025" y="4750603"/>
            <a:ext cx="64294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 flipV="1">
            <a:off x="2000232" y="4500570"/>
            <a:ext cx="1143008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1357290" y="1785926"/>
            <a:ext cx="1500198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9"/>
            <a:ext cx="8501122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Найдите     сложноподчинённое предложение</a:t>
            </a:r>
            <a:r>
              <a:rPr lang="ru-RU" sz="3600" b="1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1397000"/>
          <a:ext cx="8429683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29456"/>
                <a:gridCol w="150022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Солнце светило, но оно не грело.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Обильная роса покрывала землю, траву, листья, кусты.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 русской земле столько прелести, что всем художникам хватит на тысячи лет.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Красив и печален русский лес в ранние осенние дни.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Никогда не отказывайтесь от малого в работе, ибо из малого строится</a:t>
                      </a:r>
                      <a:r>
                        <a:rPr lang="ru-RU" sz="2400" b="1" baseline="0" dirty="0" smtClean="0"/>
                        <a:t> великое.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То ли шелест колоса, трепет ветерка, то ли гладит волосы тёплая рука.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5" y="285750"/>
            <a:ext cx="835818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Проверь себя</a:t>
            </a:r>
            <a:endParaRPr lang="ru-RU" sz="28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625" y="1357313"/>
          <a:ext cx="8429683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2263"/>
                <a:gridCol w="21074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Солнце светило, но оно не грело.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ССП</a:t>
                      </a:r>
                      <a:endParaRPr lang="ru-RU" sz="2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Обильная роса покрывала землю, траву, листья, кусты.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ПП</a:t>
                      </a:r>
                      <a:endParaRPr lang="ru-RU" sz="2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 русской земле столько прелести, что всем художникам хватит на тысячи лет.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СПП</a:t>
                      </a:r>
                      <a:endParaRPr lang="ru-RU" sz="2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Красив и печален русский лес в ранние осенние дни.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ПП</a:t>
                      </a:r>
                      <a:endParaRPr lang="ru-RU" sz="2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Никогда не отказывайтесь от малого в работе, ибо из малого строится</a:t>
                      </a:r>
                      <a:r>
                        <a:rPr lang="ru-RU" sz="2400" b="1" baseline="0" dirty="0" smtClean="0"/>
                        <a:t> великое.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СПП</a:t>
                      </a:r>
                      <a:endParaRPr lang="ru-RU" sz="2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То ли шелест колоса, трепет ветерка, то ли гладит волосы тёплая рука.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ССП</a:t>
                      </a:r>
                      <a:endParaRPr lang="ru-RU" sz="2400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142875"/>
            <a:ext cx="8358188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Определите вид сложноподчинённого предложения.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714375"/>
          <a:ext cx="8286808" cy="59534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7913"/>
                <a:gridCol w="1848895"/>
              </a:tblGrid>
              <a:tr h="448073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Молодость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и здоровье ценят тогда, когда они уходят.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8501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В лесу, где всегда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темно и сыро, можно встретить гигантские папоротники.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95611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Кто ищет, тот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всегда найдёт.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8501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Автобус остановился на берегу реки, которая здесь плавно поворачивала к югу.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95611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Та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девушка, что стояла ближе к нему, протянула руку.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95611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Пришлось остановиться, чтобы навести порядок.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8501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Хоть будешь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ты ещё любить, но к чувствам прежним нет возврата.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8501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Все, что окружало его, вызывало в нём досаду 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и раздражение.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78508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Я хотел узнать, когда выйдет очередной номер журнала.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5" y="214313"/>
            <a:ext cx="8358188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Проверь себя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714375"/>
          <a:ext cx="8286808" cy="5962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7913"/>
                <a:gridCol w="1848895"/>
              </a:tblGrid>
              <a:tr h="448073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Молодость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и здоровье ценят тогда, когда они уходят.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Обстоятельс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8501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В лесу, где всегда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темно и сыро, можно встретить гигантские папоротники.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Определит.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95611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Кто ищет, тот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всегда найдёт.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Изъяснит.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8501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Автобус остановился на берегу реки, которая здесь плавно поворачивала к югу.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Определит.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95611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Та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девушка, что стояла ближе к нему, протянула руку.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Определит.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95611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Пришлось остановиться, чтобы навести порядок.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Обстоятельс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..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8501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Хоть будешь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ты ещё любить, но к чувствам прежним нет возврата.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Обстоятельс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8501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Все, что окружало его, вызывало в нём досаду </a:t>
                      </a:r>
                      <a:r>
                        <a:rPr lang="ru-RU" sz="2200" b="1" baseline="0" dirty="0" smtClean="0">
                          <a:latin typeface="Monotype Corsiva" pitchFamily="66" charset="0"/>
                        </a:rPr>
                        <a:t> и раздражение.</a:t>
                      </a:r>
                      <a:endParaRPr lang="ru-RU" sz="22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Изъяснит.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78508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Monotype Corsiva" pitchFamily="66" charset="0"/>
                        </a:rPr>
                        <a:t>Я хотел узнать, когда выйдет очередной номер журнала.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Изъяснит.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214313" y="214313"/>
            <a:ext cx="8643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800" b="1">
                <a:solidFill>
                  <a:srgbClr val="00206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Задание: определите вид придаточного обстоятельственного.</a:t>
            </a:r>
            <a:endParaRPr lang="ru-RU" sz="2800">
              <a:solidFill>
                <a:srgbClr val="002060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1000125"/>
          <a:ext cx="8215370" cy="55368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52376"/>
                <a:gridCol w="2362994"/>
              </a:tblGrid>
              <a:tr h="78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Если исчезнет воображение, то человек перестанет быть человеком.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Дождь лил как из ведра, так что на крыльцо нельзя было выйти.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Ученик всё сделал так, как требовал мастер.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Лес стоял тихий и молчаливый, потому что главные певцы улетели.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Лес стоит молча, неподвижно, словно всматривается куда-то своими верхушками и ждёт чего-то.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Алексей пополз туда, куда ушёл самолёт.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Все молчали, чтобы расслышать шорох цветов.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Ночь была тиха и светла, хотя луны не было.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latin typeface="Monotype Corsiva" pitchFamily="66" charset="0"/>
                        </a:rPr>
                        <a:t>Дедушка приказал не будить Танюшу до тех пор, пока сама не проснётся.</a:t>
                      </a:r>
                      <a:endParaRPr lang="ru-RU" sz="22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88" y="285750"/>
          <a:ext cx="8358246" cy="64055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29390"/>
                <a:gridCol w="1928856"/>
              </a:tblGrid>
              <a:tr h="847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Если исчезнет воображение, то человек перестанет быть человеком.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Условия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7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Дождь лил как из ведра, так что на крыльцо нельзя было выйти.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Следствия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1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Ученик всё сделал так, как требовал мастер.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Образа действия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7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Лес стоял тихий и молчаливый, потому что главные певцы улетели.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Причины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Лес стоит молча, неподвижно, словно всматривается куда-то своими верхушками и ждёт чего-то.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Сравнения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Алексей пополз туда, куда ушёл самолёт.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Места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Все молчали, чтобы расслышать шорох цветов.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Цели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Ночь была тиха и светла, хотя луны не было.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Уступки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7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Дедушка приказал не будить Танюшу до тех пор, пока сама не проснётся.</a:t>
                      </a:r>
                      <a:endParaRPr lang="ru-RU" sz="2400" b="1" dirty="0"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itchFamily="66" charset="0"/>
                          <a:ea typeface="Calibri"/>
                          <a:cs typeface="Times New Roman"/>
                        </a:rPr>
                        <a:t>Времени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</TotalTime>
  <Words>781</Words>
  <Application>Microsoft Office PowerPoint</Application>
  <PresentationFormat>Экран (4:3)</PresentationFormat>
  <Paragraphs>109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Обобщающий урок по теме «Сложноподчиненное предложение»</vt:lpstr>
      <vt:lpstr>Заполните схему.</vt:lpstr>
      <vt:lpstr>Проверь себя.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задание.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Обобщающий урок по теме «Сложноподчиненное предложение»</dc:title>
  <dc:creator>SamLab.ws</dc:creator>
  <cp:lastModifiedBy>Учитель</cp:lastModifiedBy>
  <cp:revision>9</cp:revision>
  <dcterms:created xsi:type="dcterms:W3CDTF">2012-02-28T20:53:17Z</dcterms:created>
  <dcterms:modified xsi:type="dcterms:W3CDTF">2014-11-06T06:18:55Z</dcterms:modified>
</cp:coreProperties>
</file>