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source=wiz&amp;fp=0&amp;img_url=http%3A%2F%2Fcs459.vk.me%2Fg5773475%2Fa_770342d7.jpg&amp;text=%D0%B1%D0%B0%D1%81%D0%BA%D0%B5%D1%82%D0%B1%D0%BE%D0%BB%20%D0%BA%D0%B0%D1%80%D1%82%D0%B8%D0%BD%D0%BA%D0%B8&amp;noreask=1&amp;pos=4&amp;lr=22&amp;rpt=simage&amp;nojs=1" TargetMode="External"/><Relationship Id="rId13" Type="http://schemas.openxmlformats.org/officeDocument/2006/relationships/image" Target="../media/image7.jpeg"/><Relationship Id="rId18" Type="http://schemas.openxmlformats.org/officeDocument/2006/relationships/hyperlink" Target="http://images.yandex.ru/yandsearch?source=wiz&amp;fp=0&amp;img_url=http://img1.liveinternet.ru/images/attach/c/2/68/866/68866126_haircut2.jpg&amp;text=%D0%BF%D0%B0%D1%80%D0%B8%D0%BA%D0%BC%D0%B0%D1%85%D0%B5%D1%80%20%D0%BA%D0%B0%D1%80%D1%82%D0%B8%D0%BD%D0%BA%D0%B8&amp;noreask=1&amp;pos=13&amp;lr=22&amp;rpt=simage&amp;nojs=1" TargetMode="External"/><Relationship Id="rId26" Type="http://schemas.openxmlformats.org/officeDocument/2006/relationships/hyperlink" Target="http://images.yandex.ru/yandsearch?source=wiz&amp;fp=0&amp;img_url=http://f4.foto.rambler.ru/preview/c/190x160/4ae44df4-ab7f-3726-5768-b014e1eb2d27/http_www_fotofata_ru_%D0%98%D0%B7%D0%B2%D0%B5%D1%81%D1%82%D0%BD%D1%8B%D0%B9_%D0%BF%D1%80%D0%BE%D1%84%D0%B5%D1%81%D1%81%D0%B8%D0%BE%D0%BD%D0%B0%D0%BB%D1%8C%D0%BD%D1%8B%D0%B9_%D0%B2%D0%B8%D0%B4%D0%B5%D0%BE%D0%BE%D0%BF%D0%B5%D1%80%D0%B0%D1%82%D0%BE%D1%80_.jpg&amp;text=%D1%81%D0%B2%D0%B0%D0%B4%D1%8C%D0%B1%D0%B0%20%D0%BA%D0%B0%D1%80%D1%82%D0%B8%D0%BD%D0%BA%D0%B8&amp;noreask=1&amp;pos=7&amp;lr=22&amp;rpt=simage&amp;nojs=1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1.jpeg"/><Relationship Id="rId7" Type="http://schemas.openxmlformats.org/officeDocument/2006/relationships/image" Target="../media/image4.jpeg"/><Relationship Id="rId12" Type="http://schemas.openxmlformats.org/officeDocument/2006/relationships/hyperlink" Target="http://images.yandex.ru/yandsearch?source=wiz&amp;fp=0&amp;img_url=http://www.chastnik.ru/wp-content/uploads/2011/03/1195.jpg&amp;text=%D0%B2%D0%BE%D0%BB%D0%B5%D0%B9%D0%B1%D0%BE%D0%BB%20%D0%BA%D0%B0%D1%80%D1%82%D0%B8%D0%BD%D0%BA%D0%B8&amp;noreask=1&amp;pos=0&amp;lr=22&amp;rpt=simage&amp;nojs=1" TargetMode="External"/><Relationship Id="rId17" Type="http://schemas.openxmlformats.org/officeDocument/2006/relationships/image" Target="../media/image9.jpeg"/><Relationship Id="rId25" Type="http://schemas.openxmlformats.org/officeDocument/2006/relationships/image" Target="../media/image13.jpeg"/><Relationship Id="rId2" Type="http://schemas.openxmlformats.org/officeDocument/2006/relationships/hyperlink" Target="http://images.yandex.ru/yandsearch?source=wiz&amp;fp=0&amp;img_url=http://rpod.ru/personal/pictures/00/00/00/26/54/0000000015.jpg&amp;text=%D1%84%D1%83%D1%82%D0%B1%D0%BE%D0%BB%20%D0%BA%D0%B0%D1%80%D1%82%D0%B8%D0%BD%D0%BA%D0%B8&amp;noreask=1&amp;pos=4&amp;lr=22&amp;rpt=simage&amp;nojs=1" TargetMode="External"/><Relationship Id="rId16" Type="http://schemas.openxmlformats.org/officeDocument/2006/relationships/hyperlink" Target="http://images.yandex.ru/yandsearch?source=wiz&amp;fp=0&amp;img_url=http://images.unian.net/photos/2013_04/1365932522.jpg&amp;text=%D0%B0%D1%81%D1%84%D0%B0%D0%BB%D1%8C%D1%82%20%D0%BA%D0%B0%D1%80%D1%82%D0%B8%D0%BD%D0%BA%D0%B8&amp;noreask=1&amp;pos=15&amp;lr=22&amp;rpt=simage&amp;nojs=1" TargetMode="External"/><Relationship Id="rId20" Type="http://schemas.openxmlformats.org/officeDocument/2006/relationships/hyperlink" Target="http://images.yandex.ru/yandsearch?source=wiz&amp;fp=3&amp;img_url=http://www.ostaff.ru/images/04.jpg&amp;p=3&amp;text=%D0%B1%D1%83%D1%85%D0%B3%D0%B0%D0%BB%D1%82%D0%B5%D1%80%20%D0%BA%D0%B0%D1%80%D1%82%D0%B8%D0%BD%D0%BA%D0%B8&amp;noreask=1&amp;pos=107&amp;lr=22&amp;rpt=simage&amp;nojs=1" TargetMode="External"/><Relationship Id="rId29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source=wiz&amp;fp=0&amp;img_url=http://upload.wikimedia.org/wikipedia/commons/thumb/f/f5/Suburban_platforms_of_Belorussky_Rail_Terminal.jpg/300px-Suburban_platforms_of_Belorussky_Rail_Terminal.jpg&amp;text=%D0%B2%D0%BE%D0%BA%D0%B7%D0%B0%D0%BB%20%D0%BA%D0%B0%D1%80%D1%82%D0%B8%D0%BD%D0%BA%D0%B8&amp;noreask=1&amp;pos=24&amp;lr=22&amp;rpt=simage&amp;nojs=1" TargetMode="External"/><Relationship Id="rId11" Type="http://schemas.openxmlformats.org/officeDocument/2006/relationships/image" Target="../media/image6.jpeg"/><Relationship Id="rId24" Type="http://schemas.openxmlformats.org/officeDocument/2006/relationships/hyperlink" Target="http://images.yandex.ru/yandsearch?fp=0&amp;img_url=http://sdelanounas.ru/images/img/expert.ru/x400_data_public_189644_189645_expert_35_062_120x120_jpg_300x200_crop_q85.jpg.jpeg&amp;iorient=&amp;ih=&amp;icolor=&amp;site=&amp;text=%D0%B7%D0%B8%D0%B3%D0%B7%D0%B0%D0%B3%20%D0%BC%D0%BE%D0%BB%D0%BD%D0%B8%D0%B8%20%D0%BA%D0%B0%D1%80%D1%82%D0%B8%D0%BD%D0%BA%D0%B8&amp;iw=&amp;wp=&amp;pos=3&amp;recent=&amp;type=&amp;isize=&amp;rpt=simage&amp;itype=&amp;nojs=1" TargetMode="External"/><Relationship Id="rId5" Type="http://schemas.openxmlformats.org/officeDocument/2006/relationships/image" Target="../media/image3.jpeg"/><Relationship Id="rId15" Type="http://schemas.openxmlformats.org/officeDocument/2006/relationships/image" Target="../media/image8.jpeg"/><Relationship Id="rId23" Type="http://schemas.openxmlformats.org/officeDocument/2006/relationships/image" Target="../media/image12.jpeg"/><Relationship Id="rId28" Type="http://schemas.openxmlformats.org/officeDocument/2006/relationships/hyperlink" Target="http://images.yandex.ru/yandsearch?source=wiz&amp;fp=0&amp;img_url=http://www.scool.info/collection/aw0910/images/39404_big.jpg&amp;text=%D0%BA%D0%BE%D1%84%D1%82%D0%B0%20%D0%BA%D0%B0%D1%80%D1%82%D0%B8%D0%BD%D0%BA%D0%B8&amp;noreask=1&amp;pos=18&amp;lr=22&amp;rpt=simage&amp;nojs=1" TargetMode="External"/><Relationship Id="rId10" Type="http://schemas.openxmlformats.org/officeDocument/2006/relationships/hyperlink" Target="http://images.yandex.ru/yandsearch?source=wiz&amp;fp=0&amp;img_url=http://img1.liveinternet.ru/images/attach/c/3/77/296/77296657_74124_295_771_ArtFile_ru.jpg&amp;text=%D0%B0%D0%B9%D1%81%D0%B1%D0%B5%D1%80%D0%B3%20%D0%BA%D0%B0%D1%80%D1%82%D0%B8%D0%BD%D0%BA%D0%B8&amp;noreask=1&amp;pos=1&amp;lr=22&amp;rpt=simage&amp;nojs=1" TargetMode="External"/><Relationship Id="rId19" Type="http://schemas.openxmlformats.org/officeDocument/2006/relationships/image" Target="../media/image10.jpeg"/><Relationship Id="rId31" Type="http://schemas.openxmlformats.org/officeDocument/2006/relationships/image" Target="../media/image16.jpeg"/><Relationship Id="rId4" Type="http://schemas.openxmlformats.org/officeDocument/2006/relationships/hyperlink" Target="http://images.yandex.ru/yandsearch?source=wiz&amp;fp=0&amp;img_url=http://mdata.yandex.net/i?path=b0329100035_img_id764569740556141462.jpg&amp;text=%D1%80%D1%8E%D0%BA%D0%B7%D0%B0%D0%BA%D0%B8%20%D0%BA%D0%B0%D1%80%D1%82%D0%B8%D0%BD%D0%BA%D0%B8&amp;noreask=1&amp;pos=4&amp;lr=22&amp;rpt=simage&amp;nojs=1" TargetMode="External"/><Relationship Id="rId9" Type="http://schemas.openxmlformats.org/officeDocument/2006/relationships/image" Target="../media/image5.jpeg"/><Relationship Id="rId14" Type="http://schemas.openxmlformats.org/officeDocument/2006/relationships/hyperlink" Target="http://images.yandex.ru/yandsearch?source=wiz&amp;fp=0&amp;img_url=http%3A%2F%2Fwww.proza.ru%2Fpics%2F2009%2F08%2F04%2F1050.jpg&amp;text=%D1%82%D1%80%D0%B0%D0%BC%D0%B2%D0%B0%D0%B9%20%D0%BA%D0%B0%D1%80%D1%82%D0%B8%D0%BD%D0%BA%D0%B8&amp;noreask=1&amp;pos=0&amp;lr=22&amp;rpt=simage&amp;nojs=1" TargetMode="External"/><Relationship Id="rId22" Type="http://schemas.openxmlformats.org/officeDocument/2006/relationships/hyperlink" Target="http://images.yandex.ru/yandsearch?source=wiz&amp;fp=1&amp;img_url=http://saint-petersburg.ru/i/imglibtmp/950_msg-big.jpg&amp;p=1&amp;text=%D1%82%D1%80%D0%BE%D0%BB%D0%BB%D0%B5%D0%B9%D0%B1%D1%83%D1%81%20%D0%BA%D0%B0%D1%80%D1%82%D0%B8%D0%BD%D0%BA%D0%B8&amp;noreask=1&amp;pos=48&amp;lr=22&amp;rpt=simage&amp;nojs=1" TargetMode="External"/><Relationship Id="rId27" Type="http://schemas.openxmlformats.org/officeDocument/2006/relationships/image" Target="../media/image14.jpeg"/><Relationship Id="rId30" Type="http://schemas.openxmlformats.org/officeDocument/2006/relationships/hyperlink" Target="http://images.yandex.ru/yandsearch?source=wiz&amp;fp=0&amp;img_url=http://cs305515.userapi.com/u90772218/-14/p_39ea6c5b.jpg&amp;text=%D0%BB%D0%B8%D1%84%D1%82%20%D0%BA%D0%B0%D1%80%D1%82%D0%B8%D0%BD%D0%BA%D0%B8&amp;noreask=1&amp;pos=1&amp;lr=22&amp;rpt=simage&amp;nojs=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19.jpeg"/><Relationship Id="rId2" Type="http://schemas.openxmlformats.org/officeDocument/2006/relationships/hyperlink" Target="http://images.yandex.ru/yandsearch?source=wiz&amp;fp=0&amp;img_url=http://www.equestrian.ru/photos/user_photos/a_b49f61.jpg&amp;text=%D0%B2%D0%BE%D0%B6%D0%B6%D0%B8%20%D0%BA%D0%B0%D1%80%D1%82%D0%B8%D0%BD%D0%BA%D0%B8&amp;noreask=1&amp;pos=0&amp;lr=22&amp;rpt=simage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source=wiz&amp;fp=0&amp;img_url=http://images.tiu.ru/387835_w200_h200_mozhzh_blu_errou.jpg&amp;text=%D0%BC%D0%BE%D0%B6%D0%B6%D0%B5%D0%B2%D0%B5%D0%BB%D1%8C%D0%BD%D0%B8%D0%BA%20%D0%BA%D0%B0%D1%80%D1%82%D0%B8%D0%BD%D0%BA%D0%B8&amp;noreask=1&amp;pos=4&amp;lr=22&amp;rpt=simage&amp;nojs=1" TargetMode="External"/><Relationship Id="rId5" Type="http://schemas.openxmlformats.org/officeDocument/2006/relationships/image" Target="../media/image18.jpeg"/><Relationship Id="rId4" Type="http://schemas.openxmlformats.org/officeDocument/2006/relationships/hyperlink" Target="http://images.yandex.ru/yandsearch?source=wiz&amp;fp=0&amp;img_url=http%3A%2F%2Fimg1.liveinternet.ru%2Fimages%2Fattach%2Fc%2F6%2F90%2F873%2F90873881_drozhzhi.jpg&amp;text=%D0%B4%D1%80%D0%BE%D0%B6%D0%B6%D0%B8%20%D0%BA%D0%B0%D1%80%D1%82%D0%B8%D0%BD%D0%BA%D0%B8&amp;noreask=1&amp;pos=14&amp;lr=22&amp;rpt=simage&amp;nojs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84321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Непроверяемые и удвоенные согласные в корне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429132"/>
            <a:ext cx="7854696" cy="552004"/>
          </a:xfrm>
        </p:spPr>
        <p:txBody>
          <a:bodyPr/>
          <a:lstStyle/>
          <a:p>
            <a:r>
              <a:rPr lang="ru-RU" dirty="0" smtClean="0"/>
              <a:t>5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Запишите слова, раскрыв скобки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dirty="0" smtClean="0"/>
              <a:t>   </a:t>
            </a:r>
            <a:r>
              <a:rPr lang="ru-RU" sz="3200" b="1" dirty="0" smtClean="0"/>
              <a:t>хо(</a:t>
            </a:r>
            <a:r>
              <a:rPr lang="ru-RU" sz="3200" b="1" dirty="0" err="1" smtClean="0"/>
              <a:t>к,кк</a:t>
            </a:r>
            <a:r>
              <a:rPr lang="ru-RU" sz="3200" b="1" dirty="0" smtClean="0"/>
              <a:t>)ей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Ро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с,сс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ия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ка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с,сс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ир</a:t>
            </a:r>
            <a:r>
              <a:rPr lang="ru-RU" sz="3200" b="1" dirty="0" smtClean="0"/>
              <a:t>, мо(</a:t>
            </a:r>
            <a:r>
              <a:rPr lang="ru-RU" sz="3200" b="1" dirty="0" err="1" smtClean="0"/>
              <a:t>ж,жж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евельник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тро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л,лл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ейбус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дро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ж,жж</a:t>
            </a:r>
            <a:r>
              <a:rPr lang="ru-RU" sz="3200" b="1" dirty="0" smtClean="0"/>
              <a:t>)и </a:t>
            </a:r>
            <a:r>
              <a:rPr lang="ru-RU" sz="3200" b="1" dirty="0" err="1" smtClean="0"/>
              <a:t>гра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м,мм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атика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пе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р,рр</a:t>
            </a:r>
            <a:r>
              <a:rPr lang="ru-RU" sz="3200" b="1" dirty="0" smtClean="0"/>
              <a:t>)он, </a:t>
            </a:r>
            <a:r>
              <a:rPr lang="ru-RU" sz="3200" b="1" dirty="0" err="1" smtClean="0"/>
              <a:t>ма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с,сс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овый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ча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с,сс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овой</a:t>
            </a:r>
            <a:r>
              <a:rPr lang="ru-RU" sz="3200" b="1" dirty="0" smtClean="0"/>
              <a:t>,  </a:t>
            </a:r>
            <a:r>
              <a:rPr lang="ru-RU" sz="3200" b="1" dirty="0" err="1" smtClean="0"/>
              <a:t>тра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с,сс</a:t>
            </a:r>
            <a:r>
              <a:rPr lang="ru-RU" sz="3200" b="1" dirty="0" smtClean="0"/>
              <a:t>)а,  те(</a:t>
            </a:r>
            <a:r>
              <a:rPr lang="ru-RU" sz="3200" b="1" dirty="0" err="1" smtClean="0"/>
              <a:t>р,рр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итория</a:t>
            </a:r>
            <a:r>
              <a:rPr lang="ru-RU" sz="3200" b="1" dirty="0" smtClean="0"/>
              <a:t>, во(</a:t>
            </a:r>
            <a:r>
              <a:rPr lang="ru-RU" sz="3200" b="1" dirty="0" err="1" smtClean="0"/>
              <a:t>ж,жж</a:t>
            </a:r>
            <a:r>
              <a:rPr lang="ru-RU" sz="3200" b="1" dirty="0" smtClean="0"/>
              <a:t>)и, ба(</a:t>
            </a:r>
            <a:r>
              <a:rPr lang="ru-RU" sz="3200" b="1" dirty="0" err="1" smtClean="0"/>
              <a:t>с,сс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ейн</a:t>
            </a:r>
            <a:r>
              <a:rPr lang="ru-RU" sz="3200" b="1" dirty="0" smtClean="0"/>
              <a:t>, ко(</a:t>
            </a:r>
            <a:r>
              <a:rPr lang="ru-RU" sz="3200" b="1" dirty="0" err="1" smtClean="0"/>
              <a:t>л,лл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екция</a:t>
            </a:r>
            <a:r>
              <a:rPr lang="ru-RU" sz="3200" b="1" dirty="0" smtClean="0"/>
              <a:t>, те(</a:t>
            </a:r>
            <a:r>
              <a:rPr lang="ru-RU" sz="3200" b="1" dirty="0" err="1" smtClean="0"/>
              <a:t>р,рр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итория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ма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с,сс</a:t>
            </a:r>
            <a:r>
              <a:rPr lang="ru-RU" sz="3200" b="1" dirty="0" smtClean="0"/>
              <a:t>)а, </a:t>
            </a:r>
            <a:r>
              <a:rPr lang="ru-RU" sz="3200" b="1" dirty="0" err="1" smtClean="0"/>
              <a:t>ка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с,сс</a:t>
            </a:r>
            <a:r>
              <a:rPr lang="ru-RU" sz="3200" b="1" dirty="0" smtClean="0"/>
              <a:t>)а, те(</a:t>
            </a:r>
            <a:r>
              <a:rPr lang="ru-RU" sz="3200" b="1" dirty="0" err="1" smtClean="0"/>
              <a:t>н,нн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ис</a:t>
            </a:r>
            <a:r>
              <a:rPr lang="ru-RU" sz="3200" b="1" dirty="0" smtClean="0"/>
              <a:t>, и(</a:t>
            </a:r>
            <a:r>
              <a:rPr lang="ru-RU" sz="3200" b="1" dirty="0" err="1" smtClean="0"/>
              <a:t>л,лл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юстрация</a:t>
            </a:r>
            <a:r>
              <a:rPr lang="ru-RU" sz="3200" b="1" dirty="0" smtClean="0"/>
              <a:t>, а(</a:t>
            </a:r>
            <a:r>
              <a:rPr lang="ru-RU" sz="3200" b="1" dirty="0" err="1" smtClean="0"/>
              <a:t>л,лл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ея</a:t>
            </a:r>
            <a:r>
              <a:rPr lang="ru-RU" sz="3200" b="1" dirty="0" smtClean="0"/>
              <a:t>, су(</a:t>
            </a:r>
            <a:r>
              <a:rPr lang="ru-RU" sz="3200" b="1" dirty="0" err="1" smtClean="0"/>
              <a:t>ф,фф</a:t>
            </a:r>
            <a:r>
              <a:rPr lang="ru-RU" sz="3200" b="1" dirty="0" smtClean="0"/>
              <a:t>)икс, о(</a:t>
            </a:r>
            <a:r>
              <a:rPr lang="ru-RU" sz="3200" b="1" dirty="0" err="1" smtClean="0"/>
              <a:t>ф,фф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ицер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гра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м,мм</a:t>
            </a:r>
            <a:r>
              <a:rPr lang="ru-RU" sz="3200" b="1" dirty="0" smtClean="0"/>
              <a:t>)</a:t>
            </a:r>
            <a:r>
              <a:rPr lang="ru-RU" sz="3200" b="1" dirty="0" err="1" smtClean="0"/>
              <a:t>ота</a:t>
            </a:r>
            <a:r>
              <a:rPr lang="ru-RU" sz="3200" b="1" dirty="0" smtClean="0"/>
              <a:t>, ми(</a:t>
            </a:r>
            <a:r>
              <a:rPr lang="ru-RU" sz="3200" b="1" dirty="0" err="1" smtClean="0"/>
              <a:t>л,лл</a:t>
            </a:r>
            <a:r>
              <a:rPr lang="ru-RU" sz="3200" b="1" dirty="0" smtClean="0"/>
              <a:t>)ион, </a:t>
            </a:r>
            <a:r>
              <a:rPr lang="ru-RU" sz="3200" b="1" dirty="0" err="1" smtClean="0"/>
              <a:t>гри</a:t>
            </a:r>
            <a:r>
              <a:rPr lang="ru-RU" sz="3200" b="1" dirty="0" smtClean="0"/>
              <a:t>(</a:t>
            </a:r>
            <a:r>
              <a:rPr lang="ru-RU" sz="3200" b="1" dirty="0" err="1" smtClean="0"/>
              <a:t>п,пп</a:t>
            </a:r>
            <a:r>
              <a:rPr lang="ru-RU" sz="3200" b="1" dirty="0" smtClean="0"/>
              <a:t>), ба(</a:t>
            </a:r>
            <a:r>
              <a:rPr lang="ru-RU" sz="3200" b="1" dirty="0" err="1" smtClean="0"/>
              <a:t>л,лл</a:t>
            </a:r>
            <a:r>
              <a:rPr lang="ru-RU" sz="3200" b="1" dirty="0" smtClean="0"/>
              <a:t>)</a:t>
            </a:r>
          </a:p>
          <a:p>
            <a:pPr>
              <a:buNone/>
            </a:pPr>
            <a:endParaRPr lang="ru-RU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07167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Определи, от какого слова образовано каждое из слов. Запиши его слева и вставь, если необходимо, пропущенную букву в образованное от него слово. Удвоенные </a:t>
            </a:r>
            <a:r>
              <a:rPr lang="ru-RU" sz="2400" b="1" dirty="0" smtClean="0"/>
              <a:t>согласные </a:t>
            </a:r>
            <a:r>
              <a:rPr lang="ru-RU" sz="2400" b="1" dirty="0" smtClean="0"/>
              <a:t>буквы подчеркивай.</a:t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6434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200" b="1" dirty="0" smtClean="0"/>
              <a:t>…………………………   </a:t>
            </a:r>
            <a:r>
              <a:rPr lang="ru-RU" sz="3200" b="1" dirty="0" smtClean="0"/>
              <a:t>-   </a:t>
            </a:r>
            <a:r>
              <a:rPr lang="ru-RU" sz="3200" b="1" dirty="0" err="1" smtClean="0"/>
              <a:t>ал_ейка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…………………………  -  </a:t>
            </a:r>
            <a:r>
              <a:rPr lang="ru-RU" sz="3200" b="1" dirty="0" err="1" smtClean="0"/>
              <a:t>ак_уратность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…………………………. – </a:t>
            </a:r>
            <a:r>
              <a:rPr lang="ru-RU" sz="3200" b="1" dirty="0" err="1" smtClean="0"/>
              <a:t>ап_етитный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…………………………. -  </a:t>
            </a:r>
            <a:r>
              <a:rPr lang="ru-RU" sz="3200" b="1" dirty="0" err="1" smtClean="0"/>
              <a:t>грип_озный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…………………………. –  </a:t>
            </a:r>
            <a:r>
              <a:rPr lang="ru-RU" sz="3200" b="1" dirty="0" err="1" smtClean="0"/>
              <a:t>дрес_ировщик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………………………..    -    </a:t>
            </a:r>
            <a:r>
              <a:rPr lang="ru-RU" sz="3200" b="1" dirty="0" err="1" smtClean="0"/>
              <a:t>кас_етный</a:t>
            </a:r>
            <a:r>
              <a:rPr lang="ru-RU" sz="3200" b="1" dirty="0" smtClean="0"/>
              <a:t> </a:t>
            </a:r>
          </a:p>
          <a:p>
            <a:pPr>
              <a:buNone/>
            </a:pPr>
            <a:r>
              <a:rPr lang="ru-RU" sz="3200" b="1" dirty="0" smtClean="0"/>
              <a:t>………………………..   -   </a:t>
            </a:r>
            <a:r>
              <a:rPr lang="ru-RU" sz="3200" b="1" dirty="0" err="1" smtClean="0"/>
              <a:t>кас_овый</a:t>
            </a:r>
            <a:r>
              <a:rPr lang="ru-RU" sz="3200" b="1" dirty="0" smtClean="0"/>
              <a:t> </a:t>
            </a:r>
          </a:p>
          <a:p>
            <a:pPr>
              <a:buNone/>
            </a:pPr>
            <a:r>
              <a:rPr lang="ru-RU" sz="3200" b="1" dirty="0" smtClean="0"/>
              <a:t>……………………….. –   </a:t>
            </a:r>
            <a:r>
              <a:rPr lang="ru-RU" sz="3200" b="1" dirty="0" err="1" smtClean="0"/>
              <a:t>килограм_овый</a:t>
            </a:r>
            <a:endParaRPr lang="ru-RU" sz="3200" b="1" dirty="0" smtClean="0"/>
          </a:p>
          <a:p>
            <a:pPr>
              <a:buNone/>
            </a:pPr>
            <a:endParaRPr lang="ru-RU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Что изображено на картинках?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472518" cy="525305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im3-tub-ru.yandex.net/i?id=24349156-26-72&amp;n=21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14422"/>
            <a:ext cx="1785950" cy="128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2-tub-ru.yandex.net/i?id=110183823-41-72&amp;n=21">
            <a:hlinkClick r:id="rId4" tgtFrame="_blank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1214422"/>
            <a:ext cx="128588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6-tub-ru.yandex.net/i?id=220302023-18-72&amp;n=21">
            <a:hlinkClick r:id="rId6" tgtFrame="_blank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14744" y="928670"/>
            <a:ext cx="157163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 descr="http://im4-tub-ru.yandex.net/i?id=278779130-23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29256" y="1214422"/>
            <a:ext cx="1785950" cy="1285884"/>
          </a:xfrm>
          <a:prstGeom prst="rect">
            <a:avLst/>
          </a:prstGeom>
          <a:noFill/>
        </p:spPr>
      </p:pic>
      <p:pic>
        <p:nvPicPr>
          <p:cNvPr id="8" name="Рисунок 7" descr="http://im1-tub-ru.yandex.net/i?id=53426486-67-72&amp;n=21">
            <a:hlinkClick r:id="rId10" tgtFrame="_blank"/>
          </p:cNvPr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358082" y="1428736"/>
            <a:ext cx="1643074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1-tub-ru.yandex.net/i?id=316261266-25-72&amp;n=21">
            <a:hlinkClick r:id="rId12" tgtFrame="_blank"/>
          </p:cNvPr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7158" y="3000372"/>
            <a:ext cx="14859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http://im0-tub-ru.yandex.net/i?id=108847087-52-72&amp;n=21">
            <a:hlinkClick r:id="rId14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500430" y="2786058"/>
            <a:ext cx="1514475" cy="1500198"/>
          </a:xfrm>
          <a:prstGeom prst="rect">
            <a:avLst/>
          </a:prstGeom>
          <a:noFill/>
        </p:spPr>
      </p:pic>
      <p:pic>
        <p:nvPicPr>
          <p:cNvPr id="12" name="Рисунок 11" descr="http://im3-tub-ru.yandex.net/i?id=292401561-46-72&amp;n=21">
            <a:hlinkClick r:id="rId16" tgtFrame="_blank"/>
          </p:cNvPr>
          <p:cNvPicPr/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214942" y="3000372"/>
            <a:ext cx="1643074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://im1-tub-ru.yandex.net/i?id=235007824-14-72&amp;n=21">
            <a:hlinkClick r:id="rId18" tgtFrame="_blank"/>
          </p:cNvPr>
          <p:cNvPicPr/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2071670" y="2857496"/>
            <a:ext cx="128588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://im7-tub-ru.yandex.net/i?id=168096232-35-72&amp;n=21">
            <a:hlinkClick r:id="rId20" tgtFrame="_blank"/>
          </p:cNvPr>
          <p:cNvPicPr/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7072330" y="3071810"/>
            <a:ext cx="17907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im6-tub-ru.yandex.net/i?id=83727645-28-72&amp;n=21">
            <a:hlinkClick r:id="rId22" tgtFrame="_blank"/>
          </p:cNvPr>
          <p:cNvPicPr/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1928794" y="4714884"/>
            <a:ext cx="1643074" cy="1643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im7-tub-ru.yandex.net/i?id=68139084-64-72&amp;n=21">
            <a:hlinkClick r:id="rId24" tgtFrame="_blank"/>
          </p:cNvPr>
          <p:cNvPicPr/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214282" y="485776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im6-tub-ru.yandex.net/i?id=197179501-42-72&amp;n=21">
            <a:hlinkClick r:id="rId26" tgtFrame="_blank"/>
          </p:cNvPr>
          <p:cNvPicPr/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3786182" y="4786322"/>
            <a:ext cx="157163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im3-tub-ru.yandex.net/i?id=91099557-71-72&amp;n=21">
            <a:hlinkClick r:id="rId28" tgtFrame="_blank"/>
          </p:cNvPr>
          <p:cNvPicPr/>
          <p:nvPr/>
        </p:nvPicPr>
        <p:blipFill>
          <a:blip r:embed="rId29"/>
          <a:srcRect/>
          <a:stretch>
            <a:fillRect/>
          </a:stretch>
        </p:blipFill>
        <p:spPr bwMode="auto">
          <a:xfrm>
            <a:off x="5500694" y="4786322"/>
            <a:ext cx="1500198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im6-tub-ru.yandex.net/i?id=78418310-45-72&amp;n=21">
            <a:hlinkClick r:id="rId30" tgtFrame="_blank"/>
          </p:cNvPr>
          <p:cNvPicPr/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7072330" y="4857760"/>
            <a:ext cx="145256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Проверим себя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038600" cy="499762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800" b="1" dirty="0" smtClean="0"/>
              <a:t>1. Фу</a:t>
            </a:r>
            <a:r>
              <a:rPr lang="ru-RU" sz="2800" b="1" dirty="0" smtClean="0">
                <a:solidFill>
                  <a:srgbClr val="FF0000"/>
                </a:solidFill>
              </a:rPr>
              <a:t>т</a:t>
            </a:r>
            <a:r>
              <a:rPr lang="ru-RU" sz="2800" b="1" dirty="0" smtClean="0"/>
              <a:t>бол</a:t>
            </a:r>
          </a:p>
          <a:p>
            <a:pPr marL="514350" indent="-514350">
              <a:buNone/>
            </a:pPr>
            <a:r>
              <a:rPr lang="ru-RU" sz="2800" b="1" dirty="0" smtClean="0"/>
              <a:t>2. Рю</a:t>
            </a:r>
            <a:r>
              <a:rPr lang="ru-RU" sz="2800" b="1" dirty="0" smtClean="0">
                <a:solidFill>
                  <a:srgbClr val="FF0000"/>
                </a:solidFill>
              </a:rPr>
              <a:t>к</a:t>
            </a:r>
            <a:r>
              <a:rPr lang="ru-RU" sz="2800" b="1" dirty="0" smtClean="0"/>
              <a:t>за</a:t>
            </a:r>
            <a:r>
              <a:rPr lang="ru-RU" sz="2800" b="1" dirty="0" smtClean="0">
                <a:solidFill>
                  <a:srgbClr val="FF0000"/>
                </a:solidFill>
              </a:rPr>
              <a:t>к</a:t>
            </a:r>
          </a:p>
          <a:p>
            <a:pPr marL="514350" indent="-514350">
              <a:buNone/>
            </a:pPr>
            <a:r>
              <a:rPr lang="ru-RU" sz="2800" b="1" dirty="0" smtClean="0"/>
              <a:t>3. Во</a:t>
            </a:r>
            <a:r>
              <a:rPr lang="ru-RU" sz="2800" b="1" dirty="0" smtClean="0">
                <a:solidFill>
                  <a:srgbClr val="FF0000"/>
                </a:solidFill>
              </a:rPr>
              <a:t>к</a:t>
            </a:r>
            <a:r>
              <a:rPr lang="ru-RU" sz="2800" b="1" dirty="0" smtClean="0"/>
              <a:t>зал</a:t>
            </a:r>
          </a:p>
          <a:p>
            <a:pPr marL="514350" indent="-514350">
              <a:buNone/>
            </a:pPr>
            <a:r>
              <a:rPr lang="ru-RU" sz="2800" b="1" dirty="0" smtClean="0"/>
              <a:t>4. Баск</a:t>
            </a:r>
            <a:r>
              <a:rPr lang="ru-RU" sz="2800" b="1" dirty="0" smtClean="0">
                <a:solidFill>
                  <a:srgbClr val="C00000"/>
                </a:solidFill>
              </a:rPr>
              <a:t>ет</a:t>
            </a:r>
            <a:r>
              <a:rPr lang="ru-RU" sz="2800" b="1" dirty="0" smtClean="0"/>
              <a:t>бол</a:t>
            </a:r>
          </a:p>
          <a:p>
            <a:pPr marL="514350" indent="-514350">
              <a:buNone/>
            </a:pPr>
            <a:r>
              <a:rPr lang="ru-RU" sz="2800" b="1" dirty="0" smtClean="0"/>
              <a:t>5. Ай</a:t>
            </a:r>
            <a:r>
              <a:rPr lang="ru-RU" sz="2800" b="1" dirty="0" smtClean="0">
                <a:solidFill>
                  <a:srgbClr val="C00000"/>
                </a:solidFill>
              </a:rPr>
              <a:t>с</a:t>
            </a:r>
            <a:r>
              <a:rPr lang="ru-RU" sz="2800" b="1" dirty="0" smtClean="0"/>
              <a:t>берг</a:t>
            </a:r>
          </a:p>
          <a:p>
            <a:pPr marL="514350" indent="-514350">
              <a:buNone/>
            </a:pPr>
            <a:r>
              <a:rPr lang="ru-RU" sz="2800" b="1" dirty="0" smtClean="0"/>
              <a:t>6. Вол</a:t>
            </a:r>
            <a:r>
              <a:rPr lang="ru-RU" sz="2800" b="1" dirty="0" smtClean="0">
                <a:solidFill>
                  <a:srgbClr val="C00000"/>
                </a:solidFill>
              </a:rPr>
              <a:t>ей</a:t>
            </a:r>
            <a:r>
              <a:rPr lang="ru-RU" sz="2800" b="1" dirty="0" smtClean="0"/>
              <a:t>бол</a:t>
            </a:r>
          </a:p>
          <a:p>
            <a:pPr marL="514350" indent="-514350">
              <a:buNone/>
            </a:pPr>
            <a:r>
              <a:rPr lang="ru-RU" sz="2800" b="1" dirty="0" smtClean="0"/>
              <a:t>7. Пари</a:t>
            </a:r>
            <a:r>
              <a:rPr lang="ru-RU" sz="2800" b="1" dirty="0" smtClean="0">
                <a:solidFill>
                  <a:srgbClr val="C00000"/>
                </a:solidFill>
              </a:rPr>
              <a:t>к</a:t>
            </a:r>
            <a:r>
              <a:rPr lang="ru-RU" sz="2800" b="1" dirty="0" smtClean="0"/>
              <a:t>махер</a:t>
            </a:r>
          </a:p>
          <a:p>
            <a:pPr marL="514350" indent="-514350">
              <a:buNone/>
            </a:pPr>
            <a:r>
              <a:rPr lang="ru-RU" sz="2800" b="1" dirty="0" smtClean="0"/>
              <a:t>8. Тра</a:t>
            </a:r>
            <a:r>
              <a:rPr lang="ru-RU" sz="2800" b="1" dirty="0" smtClean="0">
                <a:solidFill>
                  <a:srgbClr val="C00000"/>
                </a:solidFill>
              </a:rPr>
              <a:t>м</a:t>
            </a:r>
            <a:r>
              <a:rPr lang="ru-RU" sz="2800" b="1" dirty="0" smtClean="0"/>
              <a:t>вай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038600" cy="499762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800" b="1" dirty="0" smtClean="0"/>
              <a:t>9.  Ас</a:t>
            </a:r>
            <a:r>
              <a:rPr lang="ru-RU" sz="2800" b="1" dirty="0" smtClean="0">
                <a:solidFill>
                  <a:srgbClr val="C00000"/>
                </a:solidFill>
              </a:rPr>
              <a:t>ф</a:t>
            </a:r>
            <a:r>
              <a:rPr lang="ru-RU" sz="2800" b="1" dirty="0" smtClean="0"/>
              <a:t>альт</a:t>
            </a:r>
            <a:endParaRPr lang="ru-RU" sz="2800" b="1" dirty="0" smtClean="0"/>
          </a:p>
          <a:p>
            <a:pPr marL="514350" indent="-514350">
              <a:buNone/>
            </a:pPr>
            <a:r>
              <a:rPr lang="ru-RU" sz="2800" b="1" dirty="0" smtClean="0"/>
              <a:t>10. Бу</a:t>
            </a:r>
            <a:r>
              <a:rPr lang="ru-RU" sz="2800" b="1" dirty="0" smtClean="0">
                <a:solidFill>
                  <a:srgbClr val="C00000"/>
                </a:solidFill>
              </a:rPr>
              <a:t>х</a:t>
            </a:r>
            <a:r>
              <a:rPr lang="ru-RU" sz="2800" b="1" dirty="0" smtClean="0"/>
              <a:t>галтер </a:t>
            </a:r>
            <a:endParaRPr lang="ru-RU" sz="2800" b="1" dirty="0" smtClean="0"/>
          </a:p>
          <a:p>
            <a:pPr marL="514350" indent="-514350">
              <a:buNone/>
            </a:pPr>
            <a:r>
              <a:rPr lang="ru-RU" sz="2800" b="1" dirty="0" smtClean="0"/>
              <a:t>11. Зи</a:t>
            </a:r>
            <a:r>
              <a:rPr lang="ru-RU" sz="2800" b="1" dirty="0" smtClean="0">
                <a:solidFill>
                  <a:srgbClr val="C00000"/>
                </a:solidFill>
              </a:rPr>
              <a:t>г</a:t>
            </a:r>
            <a:r>
              <a:rPr lang="ru-RU" sz="2800" b="1" dirty="0" smtClean="0"/>
              <a:t>за</a:t>
            </a:r>
            <a:r>
              <a:rPr lang="ru-RU" sz="2800" b="1" dirty="0" smtClean="0">
                <a:solidFill>
                  <a:srgbClr val="C00000"/>
                </a:solidFill>
              </a:rPr>
              <a:t>г </a:t>
            </a:r>
          </a:p>
          <a:p>
            <a:pPr marL="514350" indent="-514350">
              <a:buNone/>
            </a:pPr>
            <a:r>
              <a:rPr lang="ru-RU" sz="2800" b="1" dirty="0" smtClean="0"/>
              <a:t>12. Тро</a:t>
            </a:r>
            <a:r>
              <a:rPr lang="ru-RU" sz="2800" b="1" dirty="0" smtClean="0">
                <a:solidFill>
                  <a:srgbClr val="C00000"/>
                </a:solidFill>
              </a:rPr>
              <a:t>лл</a:t>
            </a:r>
            <a:r>
              <a:rPr lang="ru-RU" sz="2800" b="1" dirty="0" smtClean="0"/>
              <a:t>е</a:t>
            </a:r>
            <a:r>
              <a:rPr lang="ru-RU" sz="2800" b="1" dirty="0" smtClean="0">
                <a:solidFill>
                  <a:srgbClr val="C00000"/>
                </a:solidFill>
              </a:rPr>
              <a:t>й</a:t>
            </a:r>
            <a:r>
              <a:rPr lang="ru-RU" sz="2800" b="1" dirty="0" smtClean="0"/>
              <a:t>бус</a:t>
            </a:r>
          </a:p>
          <a:p>
            <a:pPr marL="514350" indent="-514350">
              <a:buNone/>
            </a:pPr>
            <a:r>
              <a:rPr lang="ru-RU" sz="2800" b="1" dirty="0" smtClean="0"/>
              <a:t>13. Сва</a:t>
            </a:r>
            <a:r>
              <a:rPr lang="ru-RU" sz="2800" b="1" dirty="0" smtClean="0">
                <a:solidFill>
                  <a:srgbClr val="C00000"/>
                </a:solidFill>
              </a:rPr>
              <a:t>д</a:t>
            </a:r>
            <a:r>
              <a:rPr lang="ru-RU" sz="2800" b="1" dirty="0" smtClean="0"/>
              <a:t>ьба </a:t>
            </a:r>
          </a:p>
          <a:p>
            <a:pPr marL="514350" indent="-514350">
              <a:buNone/>
            </a:pPr>
            <a:r>
              <a:rPr lang="ru-RU" sz="2800" b="1" dirty="0" smtClean="0"/>
              <a:t>14. Ко</a:t>
            </a:r>
            <a:r>
              <a:rPr lang="ru-RU" sz="2800" b="1" dirty="0" smtClean="0">
                <a:solidFill>
                  <a:srgbClr val="C00000"/>
                </a:solidFill>
              </a:rPr>
              <a:t>ф</a:t>
            </a:r>
            <a:r>
              <a:rPr lang="ru-RU" sz="2800" b="1" dirty="0" smtClean="0"/>
              <a:t>та</a:t>
            </a:r>
          </a:p>
          <a:p>
            <a:pPr marL="514350" indent="-514350">
              <a:buNone/>
            </a:pPr>
            <a:r>
              <a:rPr lang="ru-RU" sz="2800" b="1" dirty="0" smtClean="0"/>
              <a:t>15. Ли</a:t>
            </a:r>
            <a:r>
              <a:rPr lang="ru-RU" sz="2800" b="1" dirty="0" smtClean="0">
                <a:solidFill>
                  <a:srgbClr val="C00000"/>
                </a:solidFill>
              </a:rPr>
              <a:t>ф</a:t>
            </a:r>
            <a:r>
              <a:rPr lang="ru-RU" sz="2800" b="1" dirty="0" smtClean="0"/>
              <a:t>т </a:t>
            </a:r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2857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ГРАММАТИКА И ГРАМОТА</a:t>
            </a:r>
            <a:br>
              <a:rPr lang="ru-RU" sz="3600" b="1" dirty="0" smtClean="0"/>
            </a:b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3602"/>
          </a:xfrm>
        </p:spPr>
        <p:txBody>
          <a:bodyPr>
            <a:normAutofit fontScale="47500" lnSpcReduction="20000"/>
          </a:bodyPr>
          <a:lstStyle/>
          <a:p>
            <a:r>
              <a:rPr lang="ru-RU" sz="5200" b="1" dirty="0" smtClean="0"/>
              <a:t>В русских словах часто встречаются </a:t>
            </a:r>
            <a:r>
              <a:rPr lang="ru-RU" sz="5200" b="1" dirty="0" smtClean="0"/>
              <a:t>удвоенные </a:t>
            </a:r>
            <a:r>
              <a:rPr lang="ru-RU" sz="5200" b="1" dirty="0" smtClean="0"/>
              <a:t>согласные буквы. А зачем они нужны?</a:t>
            </a:r>
          </a:p>
          <a:p>
            <a:r>
              <a:rPr lang="ru-RU" sz="5200" b="1" dirty="0" smtClean="0"/>
              <a:t>Иногда   на  этот  вопрос   ответить   очень легко. Вот, например, слово </a:t>
            </a:r>
            <a:r>
              <a:rPr lang="ru-RU" sz="5200" b="1" i="1" dirty="0" smtClean="0"/>
              <a:t>рассеял.</a:t>
            </a:r>
            <a:r>
              <a:rPr lang="ru-RU" sz="5200" b="1" dirty="0" smtClean="0"/>
              <a:t> В нём </a:t>
            </a:r>
            <a:r>
              <a:rPr lang="ru-RU" sz="5200" b="1" dirty="0" smtClean="0"/>
              <a:t>совершенно </a:t>
            </a:r>
            <a:r>
              <a:rPr lang="ru-RU" sz="5200" b="1" dirty="0" smtClean="0"/>
              <a:t>отчётливо произносится долгий, </a:t>
            </a:r>
            <a:r>
              <a:rPr lang="ru-RU" sz="5200" b="1" dirty="0" smtClean="0"/>
              <a:t>удвоенный </a:t>
            </a:r>
            <a:r>
              <a:rPr lang="ru-RU" sz="5200" b="1" dirty="0" smtClean="0"/>
              <a:t>звук [с']. Один из звуков [с'] </a:t>
            </a:r>
            <a:r>
              <a:rPr lang="ru-RU" sz="5200" b="1" dirty="0" smtClean="0"/>
              <a:t>принадлежит </a:t>
            </a:r>
            <a:r>
              <a:rPr lang="ru-RU" sz="5200" b="1" dirty="0" smtClean="0"/>
              <a:t>корню, другой   –   приставке. Как же обозначить этот двойной звук на письме? </a:t>
            </a:r>
            <a:r>
              <a:rPr lang="ru-RU" sz="5200" b="1" dirty="0" smtClean="0"/>
              <a:t>Только </a:t>
            </a:r>
            <a:r>
              <a:rPr lang="ru-RU" sz="5200" b="1" dirty="0" smtClean="0"/>
              <a:t>удвоенной буквой. По этой же причине пишутся две буквы Н в слове </a:t>
            </a:r>
            <a:r>
              <a:rPr lang="ru-RU" sz="5200" b="1" i="1" dirty="0" smtClean="0"/>
              <a:t>лунный</a:t>
            </a:r>
            <a:r>
              <a:rPr lang="ru-RU" sz="5200" b="1" dirty="0" smtClean="0"/>
              <a:t>. Только в нём они обозначают двойной звук [</a:t>
            </a:r>
            <a:r>
              <a:rPr lang="ru-RU" sz="5200" b="1" dirty="0" err="1" smtClean="0"/>
              <a:t>н</a:t>
            </a:r>
            <a:r>
              <a:rPr lang="ru-RU" sz="5200" b="1" dirty="0" smtClean="0"/>
              <a:t>] на стыке корня и суффикса. Изредка долгие согласные звуки встречаются в корне (</a:t>
            </a:r>
            <a:r>
              <a:rPr lang="ru-RU" sz="5200" b="1" i="1" dirty="0" smtClean="0"/>
              <a:t>ванна</a:t>
            </a:r>
            <a:r>
              <a:rPr lang="ru-RU" sz="5200" b="1" dirty="0" smtClean="0"/>
              <a:t>) или в суффиксе (</a:t>
            </a:r>
            <a:r>
              <a:rPr lang="ru-RU" sz="5200" b="1" i="1" dirty="0" smtClean="0"/>
              <a:t>станционный</a:t>
            </a:r>
            <a:r>
              <a:rPr lang="ru-RU" sz="5200" b="1" dirty="0" smtClean="0"/>
              <a:t>). В таких случаях тоже понятно, зачем в слове пишется </a:t>
            </a:r>
            <a:r>
              <a:rPr lang="ru-RU" sz="5200" b="1" dirty="0" smtClean="0"/>
              <a:t>удвоенная </a:t>
            </a:r>
            <a:r>
              <a:rPr lang="ru-RU" sz="5200" b="1" dirty="0" smtClean="0"/>
              <a:t>согласная буква.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ГРАММАТИКА И ГРАМОТА</a:t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Но не всегда всё так просто. Зачем, например, мы пишем две буквы М в слове </a:t>
            </a:r>
            <a:r>
              <a:rPr lang="ru-RU" b="1" i="1" dirty="0" smtClean="0"/>
              <a:t>грамматика</a:t>
            </a:r>
            <a:r>
              <a:rPr lang="ru-RU" b="1" dirty="0" smtClean="0"/>
              <a:t>? Как ни прислушивайся, </a:t>
            </a:r>
            <a:r>
              <a:rPr lang="ru-RU" b="1" dirty="0" smtClean="0"/>
              <a:t>никакого </a:t>
            </a:r>
            <a:r>
              <a:rPr lang="ru-RU" b="1" dirty="0" smtClean="0"/>
              <a:t>долгого согласного в нём нет. А всё дело в том, что слово это заимствовано из греческого языка, а там оно и произносилось с долгим [м], и писалось с двумя буквами М. Вот это-то первоначальное написание и сохраняется до сих пор. Смысла оно, конечно, никакого не имеет, но так уж принято писать это слово. И не только его. Удвоенные согласные буквы пишутся и в словах </a:t>
            </a:r>
            <a:r>
              <a:rPr lang="ru-RU" b="1" i="1" dirty="0" smtClean="0"/>
              <a:t>грамм</a:t>
            </a:r>
            <a:r>
              <a:rPr lang="ru-RU" b="1" dirty="0" smtClean="0"/>
              <a:t> (оно, кстати, близкий родственник слова </a:t>
            </a:r>
            <a:r>
              <a:rPr lang="ru-RU" b="1" i="1" dirty="0" smtClean="0"/>
              <a:t>грамматика</a:t>
            </a:r>
            <a:r>
              <a:rPr lang="ru-RU" b="1" dirty="0" smtClean="0"/>
              <a:t>), </a:t>
            </a:r>
            <a:r>
              <a:rPr lang="ru-RU" b="1" i="1" dirty="0" smtClean="0"/>
              <a:t>грипп, класс, миллион</a:t>
            </a:r>
            <a:r>
              <a:rPr lang="ru-RU" b="1" dirty="0" smtClean="0"/>
              <a:t> и многих других, заимствованных из разных языков. Такое написание как бы напоминает об иноземном происхождении этих слов.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ГРАММАТИКА И ГРАМОТА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ru-RU" b="1" dirty="0" smtClean="0"/>
              <a:t>А вот когда это происхождение забывается, когда слово становится совсем «своим», </a:t>
            </a:r>
            <a:r>
              <a:rPr lang="ru-RU" b="1" dirty="0" smtClean="0"/>
              <a:t>удвоенную </a:t>
            </a:r>
            <a:r>
              <a:rPr lang="ru-RU" b="1" dirty="0" smtClean="0"/>
              <a:t>согласную букву чаще всего писать перестают. Ведь слова </a:t>
            </a:r>
            <a:r>
              <a:rPr lang="ru-RU" b="1" i="1" dirty="0" smtClean="0"/>
              <a:t>грамота, грамотей, грамотный</a:t>
            </a:r>
            <a:r>
              <a:rPr lang="ru-RU" b="1" dirty="0" smtClean="0"/>
              <a:t> мы пишем с одним М, хотя все они произошли от того же греческого корня, кото­рый мы находим в словах </a:t>
            </a:r>
            <a:r>
              <a:rPr lang="ru-RU" b="1" i="1" dirty="0" smtClean="0"/>
              <a:t>грамм </a:t>
            </a:r>
            <a:r>
              <a:rPr lang="ru-RU" b="1" dirty="0" smtClean="0"/>
              <a:t>и </a:t>
            </a:r>
            <a:r>
              <a:rPr lang="ru-RU" b="1" i="1" dirty="0" smtClean="0"/>
              <a:t>грамматика</a:t>
            </a:r>
            <a:r>
              <a:rPr lang="ru-RU" b="1" dirty="0" smtClean="0"/>
              <a:t>.   Точно  так  же  никто  сейчас  не напишет </a:t>
            </a:r>
            <a:r>
              <a:rPr lang="ru-RU" b="1" i="1" dirty="0" err="1" smtClean="0"/>
              <a:t>оффицер</a:t>
            </a:r>
            <a:r>
              <a:rPr lang="ru-RU" b="1" dirty="0" smtClean="0"/>
              <a:t>, </a:t>
            </a:r>
            <a:r>
              <a:rPr lang="ru-RU" b="1" i="1" dirty="0" err="1" smtClean="0"/>
              <a:t>аррест</a:t>
            </a:r>
            <a:r>
              <a:rPr lang="ru-RU" b="1" dirty="0" smtClean="0"/>
              <a:t> или </a:t>
            </a:r>
            <a:r>
              <a:rPr lang="ru-RU" b="1" i="1" dirty="0" err="1" smtClean="0"/>
              <a:t>баттарея</a:t>
            </a:r>
            <a:r>
              <a:rPr lang="ru-RU" b="1" dirty="0" smtClean="0"/>
              <a:t>. А сравнительно недавно именно так и писались эти слова</a:t>
            </a:r>
            <a:r>
              <a:rPr lang="ru-RU" b="1" dirty="0" smtClean="0"/>
              <a:t>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ГРАММАТИКА И ГРАМОТА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А вот когда это происхождение забывается, когда слово становится совсем «своим», </a:t>
            </a:r>
            <a:r>
              <a:rPr lang="ru-RU" b="1" dirty="0" smtClean="0"/>
              <a:t>удвоенную </a:t>
            </a:r>
            <a:r>
              <a:rPr lang="ru-RU" b="1" dirty="0" smtClean="0"/>
              <a:t>согласную букву чаще всего писать перестают. Ведь слова </a:t>
            </a:r>
            <a:r>
              <a:rPr lang="ru-RU" b="1" i="1" dirty="0" smtClean="0"/>
              <a:t>грамота, грамотей, грамотный</a:t>
            </a:r>
            <a:r>
              <a:rPr lang="ru-RU" b="1" dirty="0" smtClean="0"/>
              <a:t> мы пишем с одним М, хотя все они произошли от того же греческого корня, кото­рый мы находим в словах </a:t>
            </a:r>
            <a:r>
              <a:rPr lang="ru-RU" b="1" i="1" dirty="0" smtClean="0"/>
              <a:t>грамм </a:t>
            </a:r>
            <a:r>
              <a:rPr lang="ru-RU" b="1" dirty="0" smtClean="0"/>
              <a:t>и </a:t>
            </a:r>
            <a:r>
              <a:rPr lang="ru-RU" b="1" i="1" dirty="0" smtClean="0"/>
              <a:t>грамматика</a:t>
            </a:r>
            <a:r>
              <a:rPr lang="ru-RU" b="1" dirty="0" smtClean="0"/>
              <a:t>.   Точно  так  же  никто  сейчас  не напишет </a:t>
            </a:r>
            <a:r>
              <a:rPr lang="ru-RU" b="1" i="1" dirty="0" err="1" smtClean="0"/>
              <a:t>оффицер</a:t>
            </a:r>
            <a:r>
              <a:rPr lang="ru-RU" b="1" dirty="0" smtClean="0"/>
              <a:t>, </a:t>
            </a:r>
            <a:r>
              <a:rPr lang="ru-RU" b="1" i="1" dirty="0" err="1" smtClean="0"/>
              <a:t>аррест</a:t>
            </a:r>
            <a:r>
              <a:rPr lang="ru-RU" b="1" dirty="0" smtClean="0"/>
              <a:t> или </a:t>
            </a:r>
            <a:r>
              <a:rPr lang="ru-RU" b="1" i="1" dirty="0" err="1" smtClean="0"/>
              <a:t>баттарея</a:t>
            </a:r>
            <a:r>
              <a:rPr lang="ru-RU" b="1" dirty="0" smtClean="0"/>
              <a:t>. А сравнительно недавно именно так и писались эти слова</a:t>
            </a:r>
            <a:r>
              <a:rPr lang="ru-RU" b="1" dirty="0" smtClean="0"/>
              <a:t>.</a:t>
            </a:r>
          </a:p>
          <a:p>
            <a:r>
              <a:rPr lang="ru-RU" b="1" i="1" dirty="0" smtClean="0"/>
              <a:t>О какой орфограмме рассказывается в тексте? </a:t>
            </a:r>
            <a:endParaRPr lang="ru-RU" b="1" i="1" dirty="0" smtClean="0"/>
          </a:p>
          <a:p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228601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Запишите в алфавитном порядке сначала женские, а затем мужские имена. Какая </a:t>
            </a:r>
            <a:r>
              <a:rPr lang="ru-RU" sz="2800" b="1" dirty="0" smtClean="0"/>
              <a:t>особенность </a:t>
            </a:r>
            <a:r>
              <a:rPr lang="ru-RU" sz="2800" b="1" dirty="0" smtClean="0"/>
              <a:t>в написании этих имён указывает на то, что они заимствованы из других языков?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3956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   </a:t>
            </a:r>
            <a:r>
              <a:rPr lang="ru-RU" sz="3600" b="1" dirty="0" smtClean="0"/>
              <a:t>Савва</a:t>
            </a:r>
            <a:r>
              <a:rPr lang="ru-RU" sz="3600" b="1" dirty="0" smtClean="0"/>
              <a:t>, Изабелла, Анна, Ипполит, </a:t>
            </a:r>
            <a:r>
              <a:rPr lang="ru-RU" sz="3600" b="1" dirty="0" err="1" smtClean="0"/>
              <a:t>Нонна</a:t>
            </a:r>
            <a:r>
              <a:rPr lang="ru-RU" sz="3600" b="1" dirty="0" smtClean="0"/>
              <a:t>, </a:t>
            </a:r>
            <a:r>
              <a:rPr lang="ru-RU" sz="3600" b="1" dirty="0" err="1" smtClean="0"/>
              <a:t>Виолетта</a:t>
            </a:r>
            <a:r>
              <a:rPr lang="ru-RU" sz="3600" b="1" dirty="0" smtClean="0"/>
              <a:t>, Филипп, Нелли, Инна, Геннадий, Иннокентий, Римма, Жанна, Алла</a:t>
            </a:r>
          </a:p>
          <a:p>
            <a:pPr>
              <a:buNone/>
            </a:pPr>
            <a:endParaRPr lang="ru-RU" sz="3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Как правильно записать слова во[ж']и, </a:t>
            </a:r>
            <a:r>
              <a:rPr lang="ru-RU" sz="3200" b="1" dirty="0" err="1" smtClean="0"/>
              <a:t>дро</a:t>
            </a:r>
            <a:r>
              <a:rPr lang="ru-RU" sz="3200" b="1" dirty="0" smtClean="0"/>
              <a:t>[ж']и, мо[ж']</a:t>
            </a:r>
            <a:r>
              <a:rPr lang="ru-RU" sz="3200" b="1" dirty="0" err="1" smtClean="0"/>
              <a:t>евельник</a:t>
            </a:r>
            <a:r>
              <a:rPr lang="ru-RU" sz="3200" b="1" dirty="0" smtClean="0"/>
              <a:t>?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r>
              <a:rPr lang="ru-RU" dirty="0" smtClean="0"/>
              <a:t>Составь и запиши предложения с этими </a:t>
            </a:r>
            <a:r>
              <a:rPr lang="ru-RU" dirty="0" smtClean="0"/>
              <a:t>словами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http://im7-tub-ru.yandex.net/i?id=106663450-29-72&amp;n=21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643314"/>
            <a:ext cx="257176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http://im1-tub-ru.yandex.net/i?id=318970743-4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214554"/>
            <a:ext cx="2428892" cy="1857388"/>
          </a:xfrm>
          <a:prstGeom prst="rect">
            <a:avLst/>
          </a:prstGeom>
          <a:noFill/>
        </p:spPr>
      </p:pic>
      <p:pic>
        <p:nvPicPr>
          <p:cNvPr id="6" name="Рисунок 5" descr="http://im2-tub-ru.yandex.net/i?id=188586954-18-72&amp;n=21">
            <a:hlinkClick r:id="rId6" tgtFrame="_blank"/>
          </p:cNvPr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143636" y="3643314"/>
            <a:ext cx="2500330" cy="192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94</TotalTime>
  <Words>691</Words>
  <PresentationFormat>Экран (4:3)</PresentationFormat>
  <Paragraphs>45</Paragraphs>
  <Slides>11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Непроверяемые и удвоенные согласные в корне</vt:lpstr>
      <vt:lpstr>Что изображено на картинках?</vt:lpstr>
      <vt:lpstr>Проверим себя</vt:lpstr>
      <vt:lpstr>ГРАММАТИКА И ГРАМОТА </vt:lpstr>
      <vt:lpstr>ГРАММАТИКА И ГРАМОТА </vt:lpstr>
      <vt:lpstr>ГРАММАТИКА И ГРАМОТА</vt:lpstr>
      <vt:lpstr>ГРАММАТИКА И ГРАМОТА</vt:lpstr>
      <vt:lpstr>Запишите в алфавитном порядке сначала женские, а затем мужские имена. Какая особенность в написании этих имён указывает на то, что они заимствованы из других языков? </vt:lpstr>
      <vt:lpstr>Как правильно записать слова во[ж']и, дро[ж']и, мо[ж']евельник?</vt:lpstr>
      <vt:lpstr>Запишите слова, раскрыв скобки</vt:lpstr>
      <vt:lpstr>Определи, от какого слова образовано каждое из слов. Запиши его слева и вставь, если необходимо, пропущенную букву в образованное от него слово. Удвоенные согласные буквы подчеркивай.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Непроверяемые и удвоенные согласные в корне</dc:title>
  <dc:creator>Дамбраускас</dc:creator>
  <cp:lastModifiedBy>Степашка</cp:lastModifiedBy>
  <cp:revision>15</cp:revision>
  <dcterms:created xsi:type="dcterms:W3CDTF">2014-02-17T15:36:52Z</dcterms:created>
  <dcterms:modified xsi:type="dcterms:W3CDTF">2014-02-17T17:23:32Z</dcterms:modified>
</cp:coreProperties>
</file>