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Слова́рь</a:t>
            </a:r>
            <a:r>
              <a:rPr lang="ru-RU" dirty="0"/>
              <a:t> — книга, информация в которой упорядочена c помощью разбивки на небольшие статьи, отсортированные по названию или тематике. Различают энциклопедические и лингвистические словари.</a:t>
            </a:r>
          </a:p>
          <a:p>
            <a:endParaRPr lang="ru-RU" dirty="0"/>
          </a:p>
          <a:p>
            <a:r>
              <a:rPr lang="ru-RU" dirty="0"/>
              <a:t>С развитием компьютерной техники всё большее распространение получают электронные словари и онлайн-словари.</a:t>
            </a:r>
          </a:p>
          <a:p>
            <a:endParaRPr lang="ru-RU" dirty="0"/>
          </a:p>
          <a:p>
            <a:r>
              <a:rPr lang="ru-RU" dirty="0"/>
              <a:t>Первый словарь появился в </a:t>
            </a:r>
            <a:r>
              <a:rPr lang="ru-RU" dirty="0" smtClean="0"/>
              <a:t>Китае. Первым </a:t>
            </a:r>
            <a:r>
              <a:rPr lang="ru-RU" dirty="0"/>
              <a:t>русским словарем принято считать Азбуковник, помещенный в списке Кормчей книги 1282 года и содержащий 174 </a:t>
            </a:r>
            <a:r>
              <a:rPr lang="ru-RU" dirty="0" smtClean="0"/>
              <a:t>слова.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7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Фразеологический словарь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Фразеологический словарь — словарь устойчивых словосочетаний (фразеологических единиц), которые сравнительно легко выделяются из контекста как единое целое, состоящее из нескольких слов, в отличие от свободных сочетаний слов, где каждое слово самостоятельно. </a:t>
            </a:r>
            <a:endParaRPr lang="ru-RU" sz="1200" dirty="0" smtClean="0"/>
          </a:p>
          <a:p>
            <a:r>
              <a:rPr lang="ru-RU" sz="1200" dirty="0"/>
              <a:t>Классификация фразеологических словарей</a:t>
            </a:r>
          </a:p>
          <a:p>
            <a:r>
              <a:rPr lang="ru-RU" sz="1200" dirty="0" smtClean="0"/>
              <a:t>одноязычные </a:t>
            </a:r>
            <a:r>
              <a:rPr lang="ru-RU" sz="1200" dirty="0"/>
              <a:t>(на материале одного языка)</a:t>
            </a:r>
          </a:p>
          <a:p>
            <a:r>
              <a:rPr lang="ru-RU" sz="1200" dirty="0"/>
              <a:t>двуязычные (на материале двух языков)</a:t>
            </a:r>
          </a:p>
          <a:p>
            <a:r>
              <a:rPr lang="ru-RU" sz="1200" dirty="0"/>
              <a:t>многоязычные (на материале нескольких языков</a:t>
            </a:r>
            <a:r>
              <a:rPr lang="ru-RU" sz="1200" dirty="0" smtClean="0"/>
              <a:t>)</a:t>
            </a:r>
          </a:p>
          <a:p>
            <a:r>
              <a:rPr lang="ru-RU" sz="1200" dirty="0"/>
              <a:t>Двуязычный фразеологический словарь даёт не только эквиваленты, но и перевод однозначных словосочетаний, представляющих собой самодовлеющее предложение (напр., пословицу, цитату, афоризм и т. д.).</a:t>
            </a:r>
          </a:p>
          <a:p>
            <a:endParaRPr lang="ru-RU" sz="1200" dirty="0"/>
          </a:p>
          <a:p>
            <a:r>
              <a:rPr lang="ru-RU" sz="1200" dirty="0"/>
              <a:t>Как правило, фразеологические единицы располагаются в алфавитном порядке, но не по первому слову, а по главным в смысловом отношении словам словосочетания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Пример</a:t>
            </a:r>
          </a:p>
          <a:p>
            <a:r>
              <a:rPr lang="ru-RU" sz="1200" dirty="0"/>
              <a:t>Ахиллесова пята</a:t>
            </a:r>
          </a:p>
          <a:p>
            <a:r>
              <a:rPr lang="ru-RU" sz="1200" dirty="0"/>
              <a:t>Без году неделя (неделю)</a:t>
            </a:r>
          </a:p>
          <a:p>
            <a:r>
              <a:rPr lang="ru-RU" sz="1200" dirty="0"/>
              <a:t>Без лишних слов</a:t>
            </a:r>
          </a:p>
          <a:p>
            <a:r>
              <a:rPr lang="ru-RU" sz="1200" dirty="0"/>
              <a:t>Без пяти минут</a:t>
            </a:r>
          </a:p>
          <a:p>
            <a:r>
              <a:rPr lang="ru-RU" sz="1200" dirty="0"/>
              <a:t>Без сучка без задоринки</a:t>
            </a:r>
          </a:p>
          <a:p>
            <a:r>
              <a:rPr lang="ru-RU" sz="1200" dirty="0"/>
              <a:t>Белый свет</a:t>
            </a:r>
          </a:p>
          <a:p>
            <a:r>
              <a:rPr lang="ru-RU" sz="1200" dirty="0"/>
              <a:t>Битый час</a:t>
            </a:r>
          </a:p>
          <a:p>
            <a:r>
              <a:rPr lang="ru-RU" sz="1200" dirty="0"/>
              <a:t>Бить баклуши</a:t>
            </a:r>
          </a:p>
        </p:txBody>
      </p:sp>
    </p:spTree>
    <p:extLst>
      <p:ext uri="{BB962C8B-B14F-4D97-AF65-F5344CB8AC3E}">
        <p14:creationId xmlns:p14="http://schemas.microsoft.com/office/powerpoint/2010/main" val="18156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ударений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</a:p>
          <a:p>
            <a:r>
              <a:rPr lang="ru-RU" dirty="0" err="1" smtClean="0"/>
              <a:t>ЗвонИт</a:t>
            </a:r>
            <a:endParaRPr lang="ru-RU" dirty="0" smtClean="0"/>
          </a:p>
          <a:p>
            <a:r>
              <a:rPr lang="ru-RU" dirty="0" err="1" smtClean="0"/>
              <a:t>КрасИвее</a:t>
            </a:r>
            <a:endParaRPr lang="ru-RU" dirty="0" smtClean="0"/>
          </a:p>
          <a:p>
            <a:r>
              <a:rPr lang="ru-RU" dirty="0" smtClean="0"/>
              <a:t>Искра</a:t>
            </a:r>
          </a:p>
          <a:p>
            <a:r>
              <a:rPr lang="ru-RU" dirty="0" err="1" smtClean="0"/>
              <a:t>ДокумЕнт</a:t>
            </a:r>
            <a:endParaRPr lang="ru-RU" dirty="0" smtClean="0"/>
          </a:p>
          <a:p>
            <a:r>
              <a:rPr lang="ru-RU" dirty="0" err="1" smtClean="0"/>
              <a:t>ДоговОр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2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словарей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Словарь — это вселенная в алфавитном порядке. — Франсуа Вольтер Мари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07" y="1628801"/>
            <a:ext cx="2271993" cy="19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232247" cy="200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89609"/>
            <a:ext cx="2701705" cy="249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33614"/>
            <a:ext cx="3024336" cy="244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798"/>
            <a:ext cx="1656184" cy="196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01" y="1638523"/>
            <a:ext cx="1940289" cy="196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592" y="3633614"/>
            <a:ext cx="2410863" cy="244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Даль Владимир Иванович (</a:t>
            </a:r>
            <a:r>
              <a:rPr lang="ru-RU" dirty="0" err="1"/>
              <a:t>псевдон</a:t>
            </a:r>
            <a:r>
              <a:rPr lang="ru-RU" dirty="0"/>
              <a:t>. Казак Луганский)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«Язык есть вековой труд целого поколения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endParaRPr lang="ru-RU" sz="4900" dirty="0" smtClean="0"/>
          </a:p>
          <a:p>
            <a:r>
              <a:rPr lang="ru-RU" sz="5600" b="1" dirty="0" smtClean="0"/>
              <a:t>Толковый словарь Даля </a:t>
            </a:r>
            <a:endParaRPr lang="ru-RU" sz="5600" b="1" dirty="0"/>
          </a:p>
          <a:p>
            <a:r>
              <a:rPr lang="ru-RU" sz="4900" dirty="0" smtClean="0"/>
              <a:t>школа </a:t>
            </a:r>
            <a:r>
              <a:rPr lang="ru-RU" sz="4900" dirty="0"/>
              <a:t>ж. лат. </a:t>
            </a:r>
            <a:r>
              <a:rPr lang="ru-RU" sz="4900" dirty="0" err="1"/>
              <a:t>немецк</a:t>
            </a:r>
            <a:r>
              <a:rPr lang="ru-RU" sz="4900" dirty="0"/>
              <a:t>. училище, и бол. низшее. </a:t>
            </a:r>
          </a:p>
          <a:p>
            <a:r>
              <a:rPr lang="ru-RU" sz="4900" dirty="0" smtClean="0"/>
              <a:t>лесничие </a:t>
            </a:r>
            <a:r>
              <a:rPr lang="ru-RU" sz="4900" dirty="0"/>
              <a:t>рассадник дерев, посевы и присадки разных возрастов, для разводки плодовых или лесных деревьев. </a:t>
            </a:r>
          </a:p>
          <a:p>
            <a:r>
              <a:rPr lang="ru-RU" sz="4900" dirty="0"/>
              <a:t>в верховой езде, манежная, берейторская выучка лошади, вся постепенность </a:t>
            </a:r>
            <a:r>
              <a:rPr lang="ru-RU" sz="4900" dirty="0" smtClean="0"/>
              <a:t>искусственной </a:t>
            </a:r>
            <a:r>
              <a:rPr lang="ru-RU" sz="4900" dirty="0"/>
              <a:t>езды. </a:t>
            </a:r>
          </a:p>
          <a:p>
            <a:r>
              <a:rPr lang="ru-RU" sz="4900" dirty="0"/>
              <a:t>*всякое положенье человека, где он волей-неволей приобретает находчивость, опытность и знание. не выучит школа, а выучит охота. школьное ученье. школьная езда, манежная. </a:t>
            </a:r>
            <a:r>
              <a:rPr lang="ru-RU" sz="4900" dirty="0" smtClean="0"/>
              <a:t>школьная </a:t>
            </a:r>
            <a:r>
              <a:rPr lang="ru-RU" sz="4900" dirty="0"/>
              <a:t>вор. училище. школить кого, учить; </a:t>
            </a:r>
          </a:p>
          <a:p>
            <a:r>
              <a:rPr lang="ru-RU" sz="4900" dirty="0"/>
              <a:t>держать строго, под присмотром, воспитывать, приучать к порядку, расторопности, держать в руках. </a:t>
            </a:r>
          </a:p>
          <a:p>
            <a:r>
              <a:rPr lang="ru-RU" sz="4900" dirty="0"/>
              <a:t>учить, в знач. </a:t>
            </a:r>
            <a:r>
              <a:rPr lang="ru-RU" sz="4900" dirty="0" err="1"/>
              <a:t>посекать</a:t>
            </a:r>
            <a:r>
              <a:rPr lang="ru-RU" sz="4900" dirty="0"/>
              <a:t> или наказывать; -</a:t>
            </a:r>
            <a:r>
              <a:rPr lang="ru-RU" sz="4900" dirty="0" err="1"/>
              <a:t>ся</a:t>
            </a:r>
            <a:r>
              <a:rPr lang="ru-RU" sz="4900" dirty="0"/>
              <a:t>, </a:t>
            </a:r>
            <a:r>
              <a:rPr lang="ru-RU" sz="4900" dirty="0" err="1"/>
              <a:t>страдат</a:t>
            </a:r>
            <a:r>
              <a:rPr lang="ru-RU" sz="4900" dirty="0"/>
              <a:t>. школенье, действ. по знач. глаг. школьник, -</a:t>
            </a:r>
            <a:r>
              <a:rPr lang="ru-RU" sz="4900" dirty="0" err="1"/>
              <a:t>ница</a:t>
            </a:r>
            <a:r>
              <a:rPr lang="ru-RU" sz="4900" dirty="0"/>
              <a:t>, школяр, -</a:t>
            </a:r>
            <a:r>
              <a:rPr lang="ru-RU" sz="4900" dirty="0" err="1"/>
              <a:t>рка</a:t>
            </a:r>
            <a:r>
              <a:rPr lang="ru-RU" sz="4900" dirty="0"/>
              <a:t>, ученик, кто ходит в школу. школьник приходской школы. бывших кантонистов звали нередко школьниками. боится школьник лозы - пуще грозы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340768"/>
            <a:ext cx="4032448" cy="1143000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424847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Дале…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Даль Владимир Иванович (псевдоним Казак Луганский) (1801, Луганск — 1872, Москва), писатель, этнограф, лингвист, лексикограф, автор сборника «Пословицы русского народа» и фундаментального «Толкового словаря живого великорусского языка»; член-корреспондент (1838), почетный академик (1863) Петербургской Академии наук.</a:t>
            </a:r>
          </a:p>
          <a:p>
            <a:r>
              <a:rPr lang="ru-RU" dirty="0"/>
              <a:t>Даль с 1819 стал собирать слова, выражения, обороты живого народного языка; в 1830 опубликовал в «Московском телеграфе» Н.А. Полевого повесть «Цыганка», напечатал в Москве сборник «Русские сказки...», высоко оценённый А.С. Пушкиным, который посоветовал Далю заняться составлением словаря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Даль поселился в Москве в собственном доме (Большая Грузинская улица, 4, во дворе), уйдя в отставку в 1859. Здесь он завершил свой полувековой труд над словарём, «работая, как батрак», и лишь раз в день, независимо от погоды, выходя на прогулку через Пресненское поле к Ваганьковскому кладбищу. В его дом часто наведывались писатели, педагоги, художники. Московское Общество любителей российской словесности (с 1859 Даль — действительный член общества) ссудило Далю 3 тыс. рублей на издание первого тома словаря. В Москве в 1861 вышло собрание сочинений Даля. Последнее произведение Даля — «Картины русского быта» — опубликовано в московском журнале «Русский вестник» (1867—68). Памятью о проживании Даля в Москве осталась посаженная им вблизи дома лиственница, которую можно видеть и </a:t>
            </a:r>
            <a:r>
              <a:rPr lang="ru-RU" dirty="0" smtClean="0"/>
              <a:t>сегодня.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2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Сергей Иванович ОЖЕГОВ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/>
              <a:t>АББРЕВИАТУРА</a:t>
            </a:r>
          </a:p>
          <a:p>
            <a:r>
              <a:rPr lang="ru-RU" dirty="0"/>
              <a:t>-ы, ж. В словообразовании: существительное, образованное из усеченных отрезков слов (напр., исполком, комсомол), из таких же отрезков в сочетании с целым словом (напр., роддом, запчасти), а также из начальных звуков слов или названий их начальных букв (напр., вуз, АТС, МХАТ, ЭВМ, СКВ), сложносокращенное слово. || прил. аббревиатурный, -</a:t>
            </a:r>
            <a:r>
              <a:rPr lang="ru-RU" dirty="0" err="1"/>
              <a:t>ая</a:t>
            </a:r>
            <a:r>
              <a:rPr lang="ru-RU" dirty="0"/>
              <a:t>,-</a:t>
            </a:r>
            <a:r>
              <a:rPr lang="ru-RU" dirty="0" err="1"/>
              <a:t>ое</a:t>
            </a:r>
            <a:r>
              <a:rPr lang="ru-RU" dirty="0"/>
              <a:t>.</a:t>
            </a:r>
          </a:p>
          <a:p>
            <a:r>
              <a:rPr lang="ru-RU" dirty="0" smtClean="0"/>
              <a:t>ШАХТЁР</a:t>
            </a:r>
            <a:endParaRPr lang="ru-RU" dirty="0"/>
          </a:p>
          <a:p>
            <a:r>
              <a:rPr lang="ru-RU" dirty="0"/>
              <a:t>-а, м. Горнорабочий, работающий в шахтах. || ж. шахтерка, -и (устар.). || прил. шахтерский,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русского языка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03244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«Высокая культура речи Заключается в умении найти не только точное средство для выражения Своей мысли, но и наиболее </a:t>
            </a:r>
            <a:r>
              <a:rPr lang="ru-RU" dirty="0" smtClean="0"/>
              <a:t>доходчивое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Сергей Иванович Ожегов - выдающийся русский языковед, лексикограф и лексиколог, историк литературного языка, профессор, автор всемирно известного «Словаря русского языка».</a:t>
            </a:r>
          </a:p>
          <a:p>
            <a:endParaRPr lang="ru-RU" sz="1000" dirty="0"/>
          </a:p>
          <a:p>
            <a:r>
              <a:rPr lang="ru-RU" sz="1000" dirty="0"/>
              <a:t>Первое издание «Словаря русского языка» С.И. Ожегова вышло в 1949 году. С того времени по 1991 год </a:t>
            </a:r>
            <a:r>
              <a:rPr lang="ru-RU" sz="1000" dirty="0" err="1"/>
              <a:t>ожеговский</a:t>
            </a:r>
            <a:r>
              <a:rPr lang="ru-RU" sz="1000" dirty="0"/>
              <a:t> словарь выдержал 23 издания, общим тиражом свыше 7 миллионов экземпляров. Он стал поистине настольной книгой «правильной русской речи» для всех, кому дорог и кому настоятельно нужен русский язык. К нему обращаются учителя, журналисты, писатели, актеры и режиссеры, дикторы радио и телевидения, студенты и школьники. Научная достоверность и высокая информативность в сочетании с компактностью - вот основные достоинства, которые определили необычайную долговечность этой книги, намного пережившей своего творца и составителя. История создания «Словаря русского языка» С.И. Ожегова началась задолго до выхода в свет первого издания. Ей предшествовала работа Ожегова в составе редакционной коллегии знаменитого четырехтомного «Толкового словаря русского языка». Словарь под редакцией профессора Дмитрия Николаевича Ушакова («</a:t>
            </a:r>
            <a:r>
              <a:rPr lang="ru-RU" sz="1000" dirty="0" err="1"/>
              <a:t>Ушаковский</a:t>
            </a:r>
            <a:r>
              <a:rPr lang="ru-RU" sz="1000" dirty="0"/>
              <a:t> словарь») вышел в свет в 1935-1940 годах и, воплотив в себе лучшие традиции русской лексикографической науки, явился первым толковым словарем советской эпохи.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(то есть наиболее выразительное) и наиболее уместное (то есть самое подходящее для данного случая)».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В процессе работы над Ушаковским словарем у Ожегова возникла идея создания краткого толкового словаря для самого широкого использования. Время активной работы над «Словарем русского языка» пришлось на разгар Великой Отечественной войны. В 1942 году в эвакуации в Ташкенте умер Д.Н. Ушаков. </a:t>
            </a:r>
            <a:r>
              <a:rPr lang="ru-RU" dirty="0" smtClean="0"/>
              <a:t>Первое </a:t>
            </a:r>
            <a:r>
              <a:rPr lang="ru-RU" dirty="0"/>
              <a:t>издание «Словаря русского языка», составленного С. И. Ожеговым (при участии Г. О. Винокура и В. А. Петросяна), под общей редакцией акад. С. П. Обнорского вышло спустя четыре года после окончания войны. Работая над созданием однотомного словаря, Ожегов преследовал определенные задачи. В рамках одного тома надо было отразить с достаточной полнотой основной состав лексики современного русского языка; включить в него наиболее важные неологизмы, выработать компактную структуру словарной статьи и принципы экономной подачи иллюстративного материала. Необходимо было также учесть и новые научные достижения в области лексикологии, лексикографии, орфоэпии, грамматики и стилистики. Поэтому словарь Ожегова отнюдь не был «сокращенным «Толковым словарем русского языка», «кратким Ушаковым», как потом нередко говорили </a:t>
            </a:r>
            <a:r>
              <a:rPr lang="ru-RU" dirty="0" err="1"/>
              <a:t>ожеговские</a:t>
            </a:r>
            <a:r>
              <a:rPr lang="ru-RU" dirty="0"/>
              <a:t> недоброжелатели</a:t>
            </a:r>
            <a:r>
              <a:rPr lang="ru-RU" dirty="0" smtClean="0"/>
              <a:t>.</a:t>
            </a:r>
          </a:p>
          <a:p>
            <a:r>
              <a:rPr lang="ru-RU" dirty="0"/>
              <a:t>Сегодня знаменитый словарь выходит под двумя фамилиями — Сергея Ивановича Ожегова и Натальи Юльевны Шведовой. Называется он «Толковый словарь русского языка» (последнее издание, исправленное и дополненное, вышло в 1997 году).</a:t>
            </a:r>
          </a:p>
          <a:p>
            <a:endParaRPr lang="ru-RU" dirty="0"/>
          </a:p>
          <a:p>
            <a:r>
              <a:rPr lang="ru-RU" dirty="0"/>
              <a:t>Наталья Юльевна Шведова при жизни Сергея Ивановича была редактором-лексикографом, а после его смерти продолжила работать над словарем.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Рабата над словарем…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1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/>
              <a:t>Отважный-мужественный…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Синонимические словари описывают слова, разные по звучанию и написанию, но тождественные или близкие по значению. «Словарь русских синонимов и сходных по смыслу выражений» Н. Абрамова впервые был опубликован в 1890 г. и с тех пор не раз переиздавался. Словарь содержит простые перечни слов, расположенных группами.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акварель см. картина</a:t>
            </a:r>
          </a:p>
          <a:p>
            <a:endParaRPr lang="ru-RU" dirty="0"/>
          </a:p>
          <a:p>
            <a:r>
              <a:rPr lang="ru-RU" dirty="0"/>
              <a:t>аквариум см. бассейн, помещение</a:t>
            </a:r>
          </a:p>
          <a:p>
            <a:endParaRPr lang="ru-RU" dirty="0"/>
          </a:p>
          <a:p>
            <a:r>
              <a:rPr lang="ru-RU" dirty="0"/>
              <a:t>аквилон см. ветер</a:t>
            </a:r>
          </a:p>
          <a:p>
            <a:endParaRPr lang="ru-RU" dirty="0"/>
          </a:p>
          <a:p>
            <a:r>
              <a:rPr lang="ru-RU" dirty="0"/>
              <a:t>Аким-простота см. наивный</a:t>
            </a:r>
          </a:p>
          <a:p>
            <a:endParaRPr lang="ru-RU" dirty="0"/>
          </a:p>
          <a:p>
            <a:r>
              <a:rPr lang="ru-RU" dirty="0"/>
              <a:t>акклиматизироваться см. привыкать, приспособляться</a:t>
            </a:r>
          </a:p>
          <a:p>
            <a:endParaRPr lang="ru-RU" dirty="0"/>
          </a:p>
          <a:p>
            <a:r>
              <a:rPr lang="ru-RU" dirty="0"/>
              <a:t>аккомпанемент см. сопровождение</a:t>
            </a:r>
          </a:p>
          <a:p>
            <a:endParaRPr lang="ru-RU" dirty="0"/>
          </a:p>
          <a:p>
            <a:r>
              <a:rPr lang="ru-RU" dirty="0"/>
              <a:t>аккомпанировать см. сопровождать</a:t>
            </a:r>
          </a:p>
          <a:p>
            <a:endParaRPr lang="ru-RU" dirty="0"/>
          </a:p>
          <a:p>
            <a:r>
              <a:rPr lang="ru-RU" dirty="0"/>
              <a:t>аккорд см. звук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Словари синонимов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Михаил Ростиславович Львов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dirty="0"/>
              <a:t>Лодырь</a:t>
            </a:r>
          </a:p>
          <a:p>
            <a:endParaRPr lang="ru-RU" dirty="0"/>
          </a:p>
          <a:p>
            <a:r>
              <a:rPr lang="ru-RU" dirty="0"/>
              <a:t>лодырь</a:t>
            </a:r>
          </a:p>
          <a:p>
            <a:r>
              <a:rPr lang="ru-RU" dirty="0"/>
              <a:t>ЛО́ДЫРЬ -я; м. Разг. Бездельник, лентяй. Известный л. Прослыть лодырем. Лодыря гонять (=</a:t>
            </a:r>
            <a:r>
              <a:rPr lang="ru-RU" dirty="0" err="1"/>
              <a:t>безде́льничать</a:t>
            </a:r>
            <a:r>
              <a:rPr lang="ru-RU" dirty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Словарь содержит более 2000 пар антонимов - слов с противоположным значением. К антонимам приводятся синонимы (синонимичные пары антонимов). Все они иллюстрируются цитатами из художественной, научной, публицистической литературы. В цитатах содержатся оба противопоставленных слова. В словаре дается указатель и приложение. В настоящем издании увеличен словник словаря, пополнены синонимические гнезда антонимов, частично обновлен иллюстративный материал.</a:t>
            </a:r>
          </a:p>
          <a:p>
            <a:r>
              <a:rPr lang="ru-RU" dirty="0"/>
              <a:t>Словарь предназначен для специалистов-филологов, переводчиков, работников печати и радио, он может быть рекомендован в качестве справочного пособия для лиц, изучающих русский язык как неродной или иностранный. Словарь представляет </a:t>
            </a:r>
            <a:r>
              <a:rPr lang="ru-RU" dirty="0" smtClean="0"/>
              <a:t>интерес </a:t>
            </a:r>
            <a:r>
              <a:rPr lang="ru-RU" dirty="0"/>
              <a:t>и для широкого круга читателей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 антонимов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03244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5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1595" y="1009582"/>
            <a:ext cx="1700808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endParaRPr lang="ru-RU" sz="4000" dirty="0"/>
          </a:p>
          <a:p>
            <a:r>
              <a:rPr lang="ru-RU" sz="4000" dirty="0" smtClean="0"/>
              <a:t>Львов </a:t>
            </a:r>
            <a:r>
              <a:rPr lang="ru-RU" sz="4000" dirty="0"/>
              <a:t>Михаил Ростиславович (р. 9.2.1927, с. </a:t>
            </a:r>
            <a:r>
              <a:rPr lang="ru-RU" sz="4000" dirty="0" err="1"/>
              <a:t>Паваренис</a:t>
            </a:r>
            <a:r>
              <a:rPr lang="ru-RU" sz="4000" dirty="0"/>
              <a:t>, ныне в </a:t>
            </a:r>
            <a:r>
              <a:rPr lang="ru-RU" sz="4000" dirty="0" err="1"/>
              <a:t>Алитусском</a:t>
            </a:r>
            <a:r>
              <a:rPr lang="ru-RU" sz="4000" dirty="0"/>
              <a:t> районе Литвы), педагог, методист по русскому языку, член-корреспондент РАО (1993; член-корреспондент АПН СССР с 1978), доктор педагогических наук и профессор (1976). В 1953 окончил Барнаульский педагогический институт. С 1947 преподавал в школе г. Славгорода Алтайского края. С 1961 на научно-педагогической работе: в МГПИ им. В.И. Ленина (1961-64 и с 1975), Магнитогорском педагогическом институте (1964-75).</a:t>
            </a:r>
          </a:p>
          <a:p>
            <a:r>
              <a:rPr lang="ru-RU" sz="4000" dirty="0"/>
              <a:t>Л. - автор работы по проблемам обучения и развития речи в начальной школе («Методика развития речи младших школьников»), в которой успешное языковое становление речи ребёнка Л. ставит в зависимость от активизации его речевой деятельности, создания ситуаций, стимулирующих общение, формирования особой культуры речевой среды (речь родителей, учителей, привлечение «языка» художественной литературы, театра, кино). В развитии речи младших школьников Л. методически обосновал 3 направления: работа над словом, предусматривающая расширение источников изучения речи, углубление способов </a:t>
            </a:r>
            <a:r>
              <a:rPr lang="ru-RU" sz="4000" dirty="0" err="1"/>
              <a:t>семантизации</a:t>
            </a:r>
            <a:r>
              <a:rPr lang="ru-RU" sz="4000" dirty="0"/>
              <a:t> лексики, освоение синонимов и антонимов в языке; работа над словосочетанием и предложением с опорой на систему упражнений конструктивного и творческого характера; работа над связной речью с разработанной типологией и методикой сочинений</a:t>
            </a:r>
            <a:r>
              <a:rPr lang="ru-RU" sz="40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731520"/>
            <a:ext cx="1368152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600" dirty="0" smtClean="0"/>
              <a:t>Опираясь </a:t>
            </a:r>
            <a:r>
              <a:rPr lang="ru-RU" sz="2600" dirty="0"/>
              <a:t>на экспериментальные исследования (под руководством Л. в 1967-72), сформулировал ведущие тенденции речевого развития учащихся: рост объёма и структурное усложнение единиц речи (до 3-го класса); увеличение разнообразия речевых средств (4-7-е классы); стабилизация средств речи (8-10-е классы). Эти исследования обобщены в труде «Тенденции развития речи учащихся» (в. 1-2, 1978-79).</a:t>
            </a:r>
          </a:p>
          <a:p>
            <a:r>
              <a:rPr lang="ru-RU" sz="2600" dirty="0"/>
              <a:t>Л. - соавтор общих методических пособий: «Методика обучения русскому языку в начальных классах» (1979), составитель хрестоматии «Развитие речи учащихся в начальной школе» (1965), отразившей изучение данного вопроса в отечественной филологической науке от Ф.И. Буслаева и А.Я. Острогорского до М.А. Рыбниковой и </a:t>
            </a:r>
            <a:r>
              <a:rPr lang="ru-RU" sz="2600" dirty="0" smtClean="0"/>
              <a:t>др</a:t>
            </a:r>
            <a:r>
              <a:rPr lang="ru-RU" sz="26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создателе…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944216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073"/>
            <a:ext cx="2016224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1836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Словари</vt:lpstr>
      <vt:lpstr>Примеры словарей</vt:lpstr>
      <vt:lpstr>Презентация PowerPoint</vt:lpstr>
      <vt:lpstr>О Дале…</vt:lpstr>
      <vt:lpstr>Словарь русского языка</vt:lpstr>
      <vt:lpstr>Рабата над словарем…</vt:lpstr>
      <vt:lpstr>Словари синонимов</vt:lpstr>
      <vt:lpstr>Словари антонимов</vt:lpstr>
      <vt:lpstr>О создателе…</vt:lpstr>
      <vt:lpstr>Фразеологический словарь</vt:lpstr>
      <vt:lpstr>Словарь ударений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2014-07-04T17:29:39Z</dcterms:created>
  <dcterms:modified xsi:type="dcterms:W3CDTF">2014-07-04T18:40:44Z</dcterms:modified>
</cp:coreProperties>
</file>