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61" r:id="rId6"/>
    <p:sldId id="262" r:id="rId7"/>
    <p:sldId id="263" r:id="rId8"/>
    <p:sldId id="264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4C10E96-9E55-4DD4-909A-234F57598751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55124CD-CADA-48FD-9519-687B1DAEB4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072074"/>
            <a:ext cx="7335663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Муниципальное общеобразовательное учреждение</a:t>
            </a:r>
          </a:p>
          <a:p>
            <a:pPr algn="ctr"/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Средняя общеобразовательная школа № 53</a:t>
            </a:r>
          </a:p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Г.Комсомольска-на-Амуре</a:t>
            </a:r>
            <a:endParaRPr lang="ru-RU" sz="1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Учитель русского языка и литературы</a:t>
            </a:r>
          </a:p>
          <a:p>
            <a:pPr algn="ctr"/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Шабанова Елена Игоревна</a:t>
            </a:r>
          </a:p>
          <a:p>
            <a:pPr algn="ctr"/>
            <a:endParaRPr lang="ru-RU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71480"/>
            <a:ext cx="892971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Иван Андреевич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Крылов – великий</a:t>
            </a:r>
          </a:p>
          <a:p>
            <a:pPr algn="ctr"/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усский баснописец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928802"/>
            <a:ext cx="226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ВОЛК НА ПСАРНЕ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52863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Псы залились в хлевах и рвутся вон на драку;</a:t>
            </a:r>
            <a:br>
              <a:rPr lang="ru-RU" dirty="0" smtClean="0"/>
            </a:br>
            <a:r>
              <a:rPr lang="ru-RU" dirty="0" smtClean="0"/>
              <a:t>Псари кричат: "Ахти, ребята, вор!"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429000"/>
            <a:ext cx="2217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ДЕМЬЯНОВА УХА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17859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Как будто янтарем подернулась она.</a:t>
            </a:r>
            <a:br>
              <a:rPr lang="ru-RU" dirty="0" smtClean="0"/>
            </a:br>
            <a:r>
              <a:rPr lang="ru-RU" dirty="0" smtClean="0"/>
              <a:t>Потешь же, миленький дружочек!</a:t>
            </a:r>
            <a:br>
              <a:rPr lang="ru-RU" dirty="0" smtClean="0"/>
            </a:br>
            <a:r>
              <a:rPr lang="ru-RU" dirty="0" smtClean="0"/>
              <a:t>Вот лещик, потроха, вот стерляди кусочек!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357826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СВИНЬЯ ПОД ДУБОМ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335756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Ничуть меня то не тревожит,</a:t>
            </a:r>
            <a:br>
              <a:rPr lang="ru-RU" dirty="0" smtClean="0"/>
            </a:br>
            <a:r>
              <a:rPr lang="ru-RU" dirty="0" smtClean="0"/>
              <a:t>В нем проку мало вижу я;</a:t>
            </a:r>
            <a:br>
              <a:rPr lang="ru-RU" dirty="0" smtClean="0"/>
            </a:br>
            <a:r>
              <a:rPr lang="ru-RU" dirty="0" smtClean="0"/>
              <a:t>Хоть век его не будь, ничуть не пожалею…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85728"/>
            <a:ext cx="737092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Соедини название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Басни и отрывок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.blog.fontanka.ru/photos/2013/02/800x600_sYc65EnH87ZNrWNQeww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1643074" cy="18777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643578"/>
            <a:ext cx="43404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Ворона и лисица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4286256"/>
            <a:ext cx="39172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Волк на псарне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000372"/>
            <a:ext cx="38543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Демьянова Уха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1785926"/>
            <a:ext cx="46072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Свинья под дубом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img1.liveinternet.ru/images/attach/b/0/9617/9617986_hodvm_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500306"/>
            <a:ext cx="1571636" cy="15267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14414" y="428604"/>
            <a:ext cx="672010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Соедини название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иллюстрацию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320" name="AutoShape 8" descr="http://thelib.ru/books/00/00/83/00008339/i_04.png"/>
          <p:cNvSpPr>
            <a:spLocks noChangeAspect="1" noChangeArrowheads="1"/>
          </p:cNvSpPr>
          <p:nvPr/>
        </p:nvSpPr>
        <p:spPr bwMode="auto">
          <a:xfrm>
            <a:off x="155575" y="-1858963"/>
            <a:ext cx="289560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http://thelib.ru/books/00/00/83/00008339/i_0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714752"/>
            <a:ext cx="1357322" cy="1821669"/>
          </a:xfrm>
          <a:prstGeom prst="rect">
            <a:avLst/>
          </a:prstGeom>
          <a:noFill/>
        </p:spPr>
      </p:pic>
      <p:pic>
        <p:nvPicPr>
          <p:cNvPr id="13324" name="Picture 12" descr="http://im6-tub-ru.yandex.net/i?id=342263260-05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5000636"/>
            <a:ext cx="20859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428604"/>
            <a:ext cx="65886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Угадай басню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иллюстрации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714620"/>
            <a:ext cx="2143140" cy="200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71744"/>
            <a:ext cx="1928826" cy="202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29198"/>
            <a:ext cx="35718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714620"/>
            <a:ext cx="2143140" cy="192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i/literatura/Strekoza-i-muravej/0004-001-Rodilsja-2-fevralja-14-fevralja-n.s.-v-Moskve-v-seme-bedn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3500462" cy="4958989"/>
          </a:xfrm>
          <a:prstGeom prst="rect">
            <a:avLst/>
          </a:prstGeom>
          <a:noFill/>
        </p:spPr>
      </p:pic>
      <p:sp>
        <p:nvSpPr>
          <p:cNvPr id="23556" name="AutoShape 4" descr="http://www.ruslania.com/pictures/big/9785170494583.jpg"/>
          <p:cNvSpPr>
            <a:spLocks noChangeAspect="1" noChangeArrowheads="1"/>
          </p:cNvSpPr>
          <p:nvPr/>
        </p:nvSpPr>
        <p:spPr bwMode="auto">
          <a:xfrm>
            <a:off x="155575" y="-1858963"/>
            <a:ext cx="2981325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928670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З</a:t>
            </a:r>
            <a:r>
              <a:rPr lang="ru-RU" sz="2000" dirty="0" smtClean="0"/>
              <a:t>наменитый русский баснописец, родился 2 февраля 1769 г.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171448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Крылов завоевал всемирную известность своими баснями (они переведены на десятки иностранных языков). 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3071810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 По его басням учились грамоте представители высших сословий и дети из простых семей. Тиражи произведений Ивана Андреевича многократно превышали тиражи сочинений современных ему писателей и поэтов.</a:t>
            </a:r>
          </a:p>
          <a:p>
            <a:r>
              <a:rPr lang="ru-RU" sz="2000" dirty="0" smtClean="0"/>
              <a:t>Многие выражения из басен Крылова вошли в русский язык как крылатые выражения.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krilov.velchel.ru/img/gallery/g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786214" cy="58293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6248" y="4143380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Пчелы и муравьи, незаметные труженики, довольствующиеся своим скромным положением и той "пользой", которую они приносят обществу.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642918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Крылов написал более </a:t>
            </a:r>
            <a:r>
              <a:rPr lang="ru-RU" sz="2000" b="1" dirty="0" smtClean="0"/>
              <a:t>200</a:t>
            </a:r>
            <a:r>
              <a:rPr lang="ru-RU" sz="2000" dirty="0" smtClean="0"/>
              <a:t> басен с 1809 по 1843 год, они вышли в свет в девяти частях и переиздавались очень большими по тем временам тиражами. В 1842 году его произведения вышли в немецком переводе. Сюжеты многих басен заимствованы из </a:t>
            </a:r>
            <a:r>
              <a:rPr lang="ru-RU" sz="2000" b="1" dirty="0" smtClean="0"/>
              <a:t>Эзопа</a:t>
            </a:r>
            <a:r>
              <a:rPr lang="ru-RU" sz="2000" dirty="0" smtClean="0"/>
              <a:t> и </a:t>
            </a:r>
            <a:r>
              <a:rPr lang="ru-RU" sz="2000" b="1" dirty="0" smtClean="0"/>
              <a:t>Лафонтена</a:t>
            </a:r>
            <a:r>
              <a:rPr lang="ru-RU" sz="2000" dirty="0" smtClean="0"/>
              <a:t>, хотя большинство его произведений носит оригинальный характер.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 descr="http://im4-tub-ru.yandex.net/i?id=233667834-21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2382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14356"/>
            <a:ext cx="2903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Басня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928802"/>
            <a:ext cx="86439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Басня</a:t>
            </a:r>
            <a:r>
              <a:rPr lang="ru-RU" sz="3200" dirty="0" smtClean="0"/>
              <a:t> — стихотворное или прозаическое литературное произведение нравоучительного, сатирического характера.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428736"/>
            <a:ext cx="371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Попрыгунья Стрекоза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Лето красное пропела: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Оглянуться не успела,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зима катит в глаза.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Помертвело чисто поле;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уж дней тех светлых боле,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под каждым ей листком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 готов и стол, и дом.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Всё прошло: с зимой холодной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Нужда, голод настаёт;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Стрекоза уж не поёт: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кому же в ум пойдёт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желудок петь голодный!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Злой тоской удручена,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Муравью ползёт она: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img0.liveinternet.ru/images/attach/c/1/48/846/48846420_u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85926"/>
            <a:ext cx="3271841" cy="458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57224" y="571480"/>
            <a:ext cx="7715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Стрекоза и Муравей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000108"/>
            <a:ext cx="378621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“Не оставь меня, кум милой!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Дай ты мне собраться с силой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до вешних только дней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Прокорми и обогрей!”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“Кумушка, мне странно это: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 работала ль ты в лето?” —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Говорит ей Муравей.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“До того ль, голубчик, было?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мягких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муравах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нас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Песни, резвость всякий час,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Так, что голову вскружило”.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“А, так ты…” — “Я без души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Лето целое всё пела”. —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“Ты всё пела? Это дело: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поди же, попляши!”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И.А. Крылов (1808)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top-antropos.com/images/15/Krylov/%D0%98%D1%80%D0%B8%D0%BD%D0%B0%20%D0%9F%D0%B5%D1%82%D0%B5%D0%BB%D0%B8%D0%BD%D0%B0%20%D0%A1%D1%82%D1%80%D0%B5%D0%BA%D0%BE%D0%B7%D0%B0%20%D0%B8%20%D0%BC%D1%83%D1%80%D0%B0%D0%B2%D0%B5%D0%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928670"/>
            <a:ext cx="3214710" cy="4930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857232"/>
            <a:ext cx="535785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летнюю пору гулял муравей по пашне и собирал по зёрнышку пшеницу и ячмень, чтобы запастись кормом на зиму. Увидал его жук и посочувствовал, что ему приходится так трудиться даже в такое время года, когда все остальные животные отдыхают от тягот и предаются праздности.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Промолчал тогда муравей; но когда пришла зима и навоз дождями размыло, остался жук голодным, и пришёл он просить у муравья корму.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Сказал муравей: “Эх, жук, кабы ты тогда работал, когда меня трудом попрекал, не пришлось бы тебе теперь сидеть без корму”.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Эзоп (VI в. до н.э)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500042"/>
            <a:ext cx="57711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Муравей и жук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482" name="Picture 2" descr="http://im7-tub-ru.yandex.net/i?id=413905151-1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643314"/>
            <a:ext cx="3524261" cy="2643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857364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 Почему слова “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Стрекоза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Муравей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” Крылов написал с прописной буквы как имена собственные?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143248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3</a:t>
            </a:r>
            <a:r>
              <a:rPr lang="ru-RU" sz="2800" i="1" dirty="0" smtClean="0"/>
              <a:t>. Какие качества человека иносказательно изображают и высмеивают обе басни?</a:t>
            </a:r>
            <a:endParaRPr lang="ru-RU" sz="28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572008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4</a:t>
            </a:r>
            <a:r>
              <a:rPr lang="ru-RU" sz="2400" i="1" dirty="0" smtClean="0"/>
              <a:t>. В каких словах выражена мораль (нравоучение) басен?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5357826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5</a:t>
            </a:r>
            <a:r>
              <a:rPr lang="ru-RU" sz="2400" i="1" dirty="0" smtClean="0"/>
              <a:t>. Какое выражение из басни </a:t>
            </a:r>
            <a:r>
              <a:rPr lang="ru-RU" sz="2400" b="1" i="1" dirty="0" smtClean="0"/>
              <a:t>«Стрекоза и Муравей</a:t>
            </a:r>
            <a:r>
              <a:rPr lang="ru-RU" sz="2400" i="1" dirty="0" smtClean="0"/>
              <a:t>» стало </a:t>
            </a:r>
            <a:r>
              <a:rPr lang="ru-RU" sz="2400" i="1" u="sng" dirty="0" smtClean="0"/>
              <a:t>афоризмом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000108"/>
            <a:ext cx="7191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1.Почему эти басни можно сравнивать?</a:t>
            </a:r>
            <a:endParaRPr lang="ru-RU" sz="28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ruslania.com/pictures/big/9785170494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85794"/>
            <a:ext cx="4429156" cy="577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177</TotalTime>
  <Words>298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18</cp:revision>
  <dcterms:created xsi:type="dcterms:W3CDTF">2013-10-30T08:59:38Z</dcterms:created>
  <dcterms:modified xsi:type="dcterms:W3CDTF">2013-10-30T11:57:22Z</dcterms:modified>
</cp:coreProperties>
</file>