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5" r:id="rId7"/>
    <p:sldId id="266" r:id="rId8"/>
    <p:sldId id="269" r:id="rId9"/>
    <p:sldId id="272" r:id="rId10"/>
    <p:sldId id="276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FC21D"/>
    <a:srgbClr val="B98EDC"/>
    <a:srgbClr val="B29CD0"/>
    <a:srgbClr val="E6CCF4"/>
    <a:srgbClr val="D6ADED"/>
    <a:srgbClr val="D9ACDC"/>
    <a:srgbClr val="12DEE8"/>
    <a:srgbClr val="026D78"/>
    <a:srgbClr val="47474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E285-BBCC-412C-89CF-3AFD2CCA4598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6CE1-C20A-4415-8DA9-2188671E5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E285-BBCC-412C-89CF-3AFD2CCA4598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6CE1-C20A-4415-8DA9-2188671E5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E285-BBCC-412C-89CF-3AFD2CCA4598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6CE1-C20A-4415-8DA9-2188671E5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E285-BBCC-412C-89CF-3AFD2CCA4598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6CE1-C20A-4415-8DA9-2188671E5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E285-BBCC-412C-89CF-3AFD2CCA4598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6CE1-C20A-4415-8DA9-2188671E5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E285-BBCC-412C-89CF-3AFD2CCA4598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6CE1-C20A-4415-8DA9-2188671E5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E285-BBCC-412C-89CF-3AFD2CCA4598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6CE1-C20A-4415-8DA9-2188671E5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E285-BBCC-412C-89CF-3AFD2CCA4598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6CE1-C20A-4415-8DA9-2188671E5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E285-BBCC-412C-89CF-3AFD2CCA4598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6CE1-C20A-4415-8DA9-2188671E5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E285-BBCC-412C-89CF-3AFD2CCA4598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6CE1-C20A-4415-8DA9-2188671E5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E285-BBCC-412C-89CF-3AFD2CCA4598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6CE1-C20A-4415-8DA9-2188671E5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5E285-BBCC-412C-89CF-3AFD2CCA4598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06CE1-C20A-4415-8DA9-2188671E5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D:\11лена\Картинки\фон для презентации\1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14250" y="2071678"/>
            <a:ext cx="892975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Модель </a:t>
            </a:r>
          </a:p>
          <a:p>
            <a:pPr algn="ctr"/>
            <a:r>
              <a:rPr lang="ru-RU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развития педагога</a:t>
            </a:r>
            <a:endParaRPr lang="ru-RU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14348" y="5143512"/>
            <a:ext cx="792961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Личность педагога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объективным самопознанием, позитивной Я – концепцией, способная к самовоспитанию, самообразованию, саморазвитию, адекватному взаимодействию с социумом.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04800" y="0"/>
            <a:ext cx="8839200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Муниципальное бюджетное дошкольное  образовательное учреждение детский сад компенсирующего вида № 46</a:t>
            </a:r>
            <a:b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«Кот в сапогах»</a:t>
            </a: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D:\11лена\Картинки\фон для презентации\1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71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89000">
                <a:schemeClr val="accent4">
                  <a:lumMod val="60000"/>
                  <a:lumOff val="40000"/>
                  <a:tint val="23500"/>
                  <a:satMod val="160000"/>
                  <a:alpha val="46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</p:pic>
      <p:sp>
        <p:nvSpPr>
          <p:cNvPr id="24" name="Рамка 23"/>
          <p:cNvSpPr/>
          <p:nvPr/>
        </p:nvSpPr>
        <p:spPr>
          <a:xfrm>
            <a:off x="500034" y="357166"/>
            <a:ext cx="8358246" cy="571504"/>
          </a:xfrm>
          <a:prstGeom prst="fram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  развития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компетентности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2" name="Группа 71"/>
          <p:cNvGrpSpPr/>
          <p:nvPr/>
        </p:nvGrpSpPr>
        <p:grpSpPr>
          <a:xfrm>
            <a:off x="571472" y="1214422"/>
            <a:ext cx="8286808" cy="920041"/>
            <a:chOff x="571472" y="1214422"/>
            <a:chExt cx="8286808" cy="920041"/>
          </a:xfrm>
        </p:grpSpPr>
        <p:grpSp>
          <p:nvGrpSpPr>
            <p:cNvPr id="63" name="Группа 62"/>
            <p:cNvGrpSpPr/>
            <p:nvPr/>
          </p:nvGrpSpPr>
          <p:grpSpPr>
            <a:xfrm>
              <a:off x="571472" y="1225375"/>
              <a:ext cx="8286808" cy="909088"/>
              <a:chOff x="571472" y="1225375"/>
              <a:chExt cx="8286808" cy="909088"/>
            </a:xfrm>
          </p:grpSpPr>
          <p:sp>
            <p:nvSpPr>
              <p:cNvPr id="38" name="AutoShape 35"/>
              <p:cNvSpPr>
                <a:spLocks noChangeArrowheads="1"/>
              </p:cNvSpPr>
              <p:nvPr/>
            </p:nvSpPr>
            <p:spPr bwMode="gray">
              <a:xfrm>
                <a:off x="571472" y="1545197"/>
                <a:ext cx="4109442" cy="589266"/>
              </a:xfrm>
              <a:prstGeom prst="bevel">
                <a:avLst>
                  <a:gd name="adj" fmla="val 3718"/>
                </a:avLst>
              </a:prstGeom>
              <a:solidFill>
                <a:schemeClr val="accent4">
                  <a:lumMod val="60000"/>
                  <a:lumOff val="40000"/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400" b="1" dirty="0" smtClean="0">
                    <a:latin typeface="Times New Roman" pitchFamily="18" charset="0"/>
                    <a:cs typeface="Times New Roman" pitchFamily="18" charset="0"/>
                  </a:rPr>
                  <a:t> этап</a:t>
                </a:r>
                <a:endParaRPr lang="zh-CN" altLang="en-US" sz="2400" dirty="0"/>
              </a:p>
            </p:txBody>
          </p:sp>
          <p:sp>
            <p:nvSpPr>
              <p:cNvPr id="40" name="AutoShape 37"/>
              <p:cNvSpPr>
                <a:spLocks noChangeArrowheads="1"/>
              </p:cNvSpPr>
              <p:nvPr/>
            </p:nvSpPr>
            <p:spPr bwMode="gray">
              <a:xfrm>
                <a:off x="4724171" y="1545197"/>
                <a:ext cx="4109442" cy="589266"/>
              </a:xfrm>
              <a:prstGeom prst="bevel">
                <a:avLst>
                  <a:gd name="adj" fmla="val 3718"/>
                </a:avLst>
              </a:prstGeom>
              <a:solidFill>
                <a:srgbClr val="99CC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sz="2400" b="1" dirty="0" smtClean="0">
                    <a:latin typeface="Times New Roman" pitchFamily="18" charset="0"/>
                    <a:cs typeface="Times New Roman" pitchFamily="18" charset="0"/>
                  </a:rPr>
                  <a:t>2 этап</a:t>
                </a:r>
                <a:endParaRPr lang="zh-CN" altLang="en-US" sz="2400" dirty="0"/>
              </a:p>
            </p:txBody>
          </p:sp>
          <p:sp>
            <p:nvSpPr>
              <p:cNvPr id="30" name="Freeform 46"/>
              <p:cNvSpPr>
                <a:spLocks/>
              </p:cNvSpPr>
              <p:nvPr/>
            </p:nvSpPr>
            <p:spPr bwMode="gray">
              <a:xfrm>
                <a:off x="571473" y="1225375"/>
                <a:ext cx="8286807" cy="274799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624" y="0"/>
                  </a:cxn>
                  <a:cxn ang="0">
                    <a:pos x="3529" y="0"/>
                  </a:cxn>
                  <a:cxn ang="0">
                    <a:pos x="3984" y="144"/>
                  </a:cxn>
                  <a:cxn ang="0">
                    <a:pos x="0" y="144"/>
                  </a:cxn>
                </a:cxnLst>
                <a:rect l="0" t="0" r="r" b="b"/>
                <a:pathLst>
                  <a:path w="3984" h="144">
                    <a:moveTo>
                      <a:pt x="0" y="144"/>
                    </a:moveTo>
                    <a:lnTo>
                      <a:pt x="624" y="0"/>
                    </a:lnTo>
                    <a:lnTo>
                      <a:pt x="3529" y="0"/>
                    </a:lnTo>
                    <a:lnTo>
                      <a:pt x="3984" y="144"/>
                    </a:lnTo>
                    <a:lnTo>
                      <a:pt x="0" y="144"/>
                    </a:lnTo>
                    <a:close/>
                  </a:path>
                </a:pathLst>
              </a:custGeom>
              <a:ln>
                <a:headEnd/>
                <a:tailEnd/>
              </a:ln>
              <a:effectLst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2" name="Line 47"/>
            <p:cNvSpPr>
              <a:spLocks noChangeShapeType="1"/>
            </p:cNvSpPr>
            <p:nvPr/>
          </p:nvSpPr>
          <p:spPr bwMode="gray">
            <a:xfrm flipV="1">
              <a:off x="4717991" y="1214422"/>
              <a:ext cx="364597" cy="28477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28398" dir="9206097" algn="ctr" rotWithShape="0">
                <a:schemeClr val="tx1">
                  <a:alpha val="50000"/>
                </a:scheme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571472" y="2134463"/>
            <a:ext cx="8252846" cy="1231752"/>
            <a:chOff x="571472" y="2134463"/>
            <a:chExt cx="8252846" cy="1231752"/>
          </a:xfrm>
        </p:grpSpPr>
        <p:sp>
          <p:nvSpPr>
            <p:cNvPr id="37" name="AutoShape 34"/>
            <p:cNvSpPr>
              <a:spLocks noChangeArrowheads="1"/>
            </p:cNvSpPr>
            <p:nvPr/>
          </p:nvSpPr>
          <p:spPr bwMode="gray">
            <a:xfrm>
              <a:off x="571472" y="2134463"/>
              <a:ext cx="4109442" cy="1223099"/>
            </a:xfrm>
            <a:prstGeom prst="bevel">
              <a:avLst>
                <a:gd name="adj" fmla="val 1648"/>
              </a:avLst>
            </a:prstGeom>
            <a:gradFill flip="none" rotWithShape="1">
              <a:gsLst>
                <a:gs pos="0">
                  <a:schemeClr val="bg2">
                    <a:lumMod val="75000"/>
                  </a:schemeClr>
                </a:gs>
                <a:gs pos="21000">
                  <a:schemeClr val="bg2">
                    <a:lumMod val="75000"/>
                    <a:shade val="67500"/>
                    <a:satMod val="115000"/>
                  </a:schemeClr>
                </a:gs>
                <a:gs pos="48000">
                  <a:schemeClr val="bg2">
                    <a:lumMod val="75000"/>
                    <a:shade val="100000"/>
                    <a:satMod val="115000"/>
                    <a:alpha val="55000"/>
                  </a:schemeClr>
                </a:gs>
              </a:gsLst>
              <a:lin ang="135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Выявление уровня </a:t>
              </a:r>
            </a:p>
            <a:p>
              <a:pPr algn="ctr">
                <a:defRPr/>
              </a:pP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профессиональной  </a:t>
              </a: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компетентности</a:t>
              </a:r>
            </a:p>
            <a:p>
              <a:pPr algn="ctr">
                <a:defRPr/>
              </a:pP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педагога</a:t>
              </a:r>
              <a:endParaRPr lang="zh-CN" altLang="en-US" dirty="0"/>
            </a:p>
          </p:txBody>
        </p:sp>
        <p:sp>
          <p:nvSpPr>
            <p:cNvPr id="46" name="AutoShape 34"/>
            <p:cNvSpPr>
              <a:spLocks noChangeArrowheads="1"/>
            </p:cNvSpPr>
            <p:nvPr/>
          </p:nvSpPr>
          <p:spPr bwMode="gray">
            <a:xfrm>
              <a:off x="4714876" y="2143116"/>
              <a:ext cx="4109442" cy="1223099"/>
            </a:xfrm>
            <a:prstGeom prst="bevel">
              <a:avLst>
                <a:gd name="adj" fmla="val 1648"/>
              </a:avLst>
            </a:prstGeom>
            <a:gradFill flip="none" rotWithShape="1">
              <a:gsLst>
                <a:gs pos="0">
                  <a:schemeClr val="bg2">
                    <a:lumMod val="75000"/>
                  </a:schemeClr>
                </a:gs>
                <a:gs pos="21000">
                  <a:schemeClr val="bg2">
                    <a:lumMod val="75000"/>
                    <a:shade val="67500"/>
                    <a:satMod val="115000"/>
                  </a:schemeClr>
                </a:gs>
                <a:gs pos="48000">
                  <a:schemeClr val="bg2">
                    <a:lumMod val="75000"/>
                    <a:shade val="100000"/>
                    <a:satMod val="115000"/>
                    <a:alpha val="55000"/>
                  </a:schemeClr>
                </a:gs>
              </a:gsLst>
              <a:lin ang="135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Развитие</a:t>
              </a:r>
              <a:endPara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профессиональной  компетентности </a:t>
              </a:r>
            </a:p>
            <a:p>
              <a:pPr algn="ctr">
                <a:defRPr/>
              </a:pP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педагога (механизмы)</a:t>
              </a:r>
              <a:endPara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endParaRPr lang="zh-CN" altLang="en-US" dirty="0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571472" y="3357562"/>
            <a:ext cx="4071966" cy="1223099"/>
            <a:chOff x="571472" y="3357562"/>
            <a:chExt cx="4071966" cy="1223099"/>
          </a:xfrm>
        </p:grpSpPr>
        <p:sp>
          <p:nvSpPr>
            <p:cNvPr id="45" name="AutoShape 34"/>
            <p:cNvSpPr>
              <a:spLocks noChangeArrowheads="1"/>
            </p:cNvSpPr>
            <p:nvPr/>
          </p:nvSpPr>
          <p:spPr bwMode="gray">
            <a:xfrm>
              <a:off x="571472" y="3357562"/>
              <a:ext cx="1357322" cy="1223099"/>
            </a:xfrm>
            <a:prstGeom prst="bevel">
              <a:avLst>
                <a:gd name="adj" fmla="val 1648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333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47" name="AutoShape 34"/>
            <p:cNvSpPr>
              <a:spLocks noChangeArrowheads="1"/>
            </p:cNvSpPr>
            <p:nvPr/>
          </p:nvSpPr>
          <p:spPr bwMode="gray">
            <a:xfrm>
              <a:off x="1928794" y="3357562"/>
              <a:ext cx="1357322" cy="1223099"/>
            </a:xfrm>
            <a:prstGeom prst="bevel">
              <a:avLst>
                <a:gd name="adj" fmla="val 1648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333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48" name="AutoShape 34"/>
            <p:cNvSpPr>
              <a:spLocks noChangeArrowheads="1"/>
            </p:cNvSpPr>
            <p:nvPr/>
          </p:nvSpPr>
          <p:spPr bwMode="gray">
            <a:xfrm>
              <a:off x="3286116" y="3357562"/>
              <a:ext cx="1357322" cy="1223099"/>
            </a:xfrm>
            <a:prstGeom prst="bevel">
              <a:avLst>
                <a:gd name="adj" fmla="val 1648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333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642910" y="3714752"/>
              <a:ext cx="121444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диагностирование</a:t>
              </a:r>
              <a:endParaRPr lang="ru-RU" dirty="0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2143108" y="3714752"/>
              <a:ext cx="100013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тестирование</a:t>
              </a:r>
              <a:endParaRPr lang="ru-RU" dirty="0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3286116" y="3857628"/>
              <a:ext cx="135732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самоанализ</a:t>
              </a:r>
              <a:endParaRPr lang="ru-RU" dirty="0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4714876" y="3357562"/>
            <a:ext cx="4071966" cy="1223099"/>
            <a:chOff x="4572000" y="5634901"/>
            <a:chExt cx="4071966" cy="1223099"/>
          </a:xfrm>
        </p:grpSpPr>
        <p:grpSp>
          <p:nvGrpSpPr>
            <p:cNvPr id="68" name="Группа 67"/>
            <p:cNvGrpSpPr/>
            <p:nvPr/>
          </p:nvGrpSpPr>
          <p:grpSpPr>
            <a:xfrm>
              <a:off x="5929322" y="5634901"/>
              <a:ext cx="2714644" cy="1223099"/>
              <a:chOff x="6072198" y="3357562"/>
              <a:chExt cx="2714644" cy="1223099"/>
            </a:xfrm>
          </p:grpSpPr>
          <p:sp>
            <p:nvSpPr>
              <p:cNvPr id="54" name="AutoShape 34"/>
              <p:cNvSpPr>
                <a:spLocks noChangeArrowheads="1"/>
              </p:cNvSpPr>
              <p:nvPr/>
            </p:nvSpPr>
            <p:spPr bwMode="gray">
              <a:xfrm>
                <a:off x="7429520" y="3357562"/>
                <a:ext cx="1357322" cy="1223099"/>
              </a:xfrm>
              <a:prstGeom prst="bevel">
                <a:avLst>
                  <a:gd name="adj" fmla="val 1648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3333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dirty="0"/>
              </a:p>
            </p:txBody>
          </p:sp>
          <p:sp>
            <p:nvSpPr>
              <p:cNvPr id="55" name="AutoShape 34"/>
              <p:cNvSpPr>
                <a:spLocks noChangeArrowheads="1"/>
              </p:cNvSpPr>
              <p:nvPr/>
            </p:nvSpPr>
            <p:spPr bwMode="gray">
              <a:xfrm>
                <a:off x="6072198" y="3357562"/>
                <a:ext cx="1357322" cy="1223099"/>
              </a:xfrm>
              <a:prstGeom prst="bevel">
                <a:avLst>
                  <a:gd name="adj" fmla="val 1648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3333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dirty="0"/>
              </a:p>
            </p:txBody>
          </p:sp>
        </p:grpSp>
        <p:grpSp>
          <p:nvGrpSpPr>
            <p:cNvPr id="67" name="Группа 66"/>
            <p:cNvGrpSpPr/>
            <p:nvPr/>
          </p:nvGrpSpPr>
          <p:grpSpPr>
            <a:xfrm>
              <a:off x="4572000" y="5634901"/>
              <a:ext cx="4071966" cy="1223099"/>
              <a:chOff x="4714876" y="3357562"/>
              <a:chExt cx="4000528" cy="1223099"/>
            </a:xfrm>
          </p:grpSpPr>
          <p:sp>
            <p:nvSpPr>
              <p:cNvPr id="56" name="AutoShape 34"/>
              <p:cNvSpPr>
                <a:spLocks noChangeArrowheads="1"/>
              </p:cNvSpPr>
              <p:nvPr/>
            </p:nvSpPr>
            <p:spPr bwMode="gray">
              <a:xfrm>
                <a:off x="4714876" y="3357562"/>
                <a:ext cx="1357322" cy="1223099"/>
              </a:xfrm>
              <a:prstGeom prst="bevel">
                <a:avLst>
                  <a:gd name="adj" fmla="val 1648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3333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dirty="0"/>
              </a:p>
            </p:txBody>
          </p:sp>
          <p:sp>
            <p:nvSpPr>
              <p:cNvPr id="58" name="Прямоугольник 57"/>
              <p:cNvSpPr/>
              <p:nvPr/>
            </p:nvSpPr>
            <p:spPr>
              <a:xfrm>
                <a:off x="4714876" y="3571876"/>
                <a:ext cx="1357322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план самообразования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" name="Прямоугольник 58"/>
              <p:cNvSpPr/>
              <p:nvPr/>
            </p:nvSpPr>
            <p:spPr>
              <a:xfrm>
                <a:off x="6048385" y="3357562"/>
                <a:ext cx="1403694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выполнение плана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самообразования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7358082" y="3357562"/>
                <a:ext cx="1357322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dirty="0" smtClean="0"/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анализ плана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самообразования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70" name="Группа 69"/>
          <p:cNvGrpSpPr/>
          <p:nvPr/>
        </p:nvGrpSpPr>
        <p:grpSpPr>
          <a:xfrm>
            <a:off x="533996" y="4572008"/>
            <a:ext cx="8252846" cy="1071570"/>
            <a:chOff x="605434" y="4500570"/>
            <a:chExt cx="8252846" cy="1071570"/>
          </a:xfrm>
        </p:grpSpPr>
        <p:sp>
          <p:nvSpPr>
            <p:cNvPr id="49" name="AutoShape 35"/>
            <p:cNvSpPr>
              <a:spLocks noChangeArrowheads="1"/>
            </p:cNvSpPr>
            <p:nvPr/>
          </p:nvSpPr>
          <p:spPr bwMode="gray">
            <a:xfrm>
              <a:off x="605434" y="4500570"/>
              <a:ext cx="4109442" cy="1071570"/>
            </a:xfrm>
            <a:prstGeom prst="bevel">
              <a:avLst>
                <a:gd name="adj" fmla="val 3718"/>
              </a:avLst>
            </a:prstGeom>
            <a:gradFill flip="none" rotWithShape="1">
              <a:gsLst>
                <a:gs pos="15000">
                  <a:schemeClr val="accent3">
                    <a:lumMod val="75000"/>
                    <a:alpha val="89000"/>
                  </a:schemeClr>
                </a:gs>
                <a:gs pos="69000">
                  <a:schemeClr val="accent3">
                    <a:lumMod val="50000"/>
                    <a:tint val="44500"/>
                    <a:satMod val="160000"/>
                    <a:alpha val="80000"/>
                  </a:schemeClr>
                </a:gs>
                <a:gs pos="100000">
                  <a:schemeClr val="accent3">
                    <a:lumMod val="5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 dirty="0"/>
            </a:p>
          </p:txBody>
        </p:sp>
        <p:grpSp>
          <p:nvGrpSpPr>
            <p:cNvPr id="69" name="Группа 68"/>
            <p:cNvGrpSpPr/>
            <p:nvPr/>
          </p:nvGrpSpPr>
          <p:grpSpPr>
            <a:xfrm>
              <a:off x="642910" y="4500570"/>
              <a:ext cx="8215370" cy="1071570"/>
              <a:chOff x="571472" y="4000504"/>
              <a:chExt cx="8215370" cy="1071570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571472" y="4071942"/>
                <a:ext cx="40005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определение путей совершенствования     профессиональной </a:t>
                </a:r>
                <a:r>
                  <a:rPr lang="ru-RU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компетентности</a:t>
                </a:r>
                <a:endParaRPr lang="ru-RU" dirty="0"/>
              </a:p>
            </p:txBody>
          </p:sp>
          <p:sp>
            <p:nvSpPr>
              <p:cNvPr id="61" name="AutoShape 35"/>
              <p:cNvSpPr>
                <a:spLocks noChangeArrowheads="1"/>
              </p:cNvSpPr>
              <p:nvPr/>
            </p:nvSpPr>
            <p:spPr bwMode="gray">
              <a:xfrm>
                <a:off x="4643438" y="4000504"/>
                <a:ext cx="4143404" cy="1071570"/>
              </a:xfrm>
              <a:prstGeom prst="bevel">
                <a:avLst>
                  <a:gd name="adj" fmla="val 3718"/>
                </a:avLst>
              </a:prstGeom>
              <a:gradFill flip="none" rotWithShape="1">
                <a:gsLst>
                  <a:gs pos="10000">
                    <a:srgbClr val="B29CD0"/>
                  </a:gs>
                  <a:gs pos="66000">
                    <a:schemeClr val="accent4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4">
                      <a:lumMod val="60000"/>
                      <a:lumOff val="40000"/>
                      <a:tint val="23500"/>
                      <a:satMod val="160000"/>
                      <a:alpha val="46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 dirty="0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4714876" y="4572008"/>
              <a:ext cx="400052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совершенствование     профессиональной</a:t>
              </a:r>
            </a:p>
            <a:p>
              <a:pPr algn="ctr"/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компетентности</a:t>
              </a:r>
              <a:endParaRPr lang="ru-RU" dirty="0"/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500034" y="5768967"/>
            <a:ext cx="4154885" cy="883396"/>
            <a:chOff x="500034" y="5768967"/>
            <a:chExt cx="4154885" cy="883396"/>
          </a:xfrm>
        </p:grpSpPr>
        <p:sp>
          <p:nvSpPr>
            <p:cNvPr id="75" name="AutoShape 34"/>
            <p:cNvSpPr>
              <a:spLocks noChangeArrowheads="1"/>
            </p:cNvSpPr>
            <p:nvPr/>
          </p:nvSpPr>
          <p:spPr bwMode="gray">
            <a:xfrm>
              <a:off x="500034" y="6143644"/>
              <a:ext cx="2214578" cy="508719"/>
            </a:xfrm>
            <a:prstGeom prst="bevel">
              <a:avLst>
                <a:gd name="adj" fmla="val 1648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333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500034" y="6215082"/>
              <a:ext cx="221457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администрация</a:t>
              </a:r>
              <a:endParaRPr lang="ru-RU" dirty="0"/>
            </a:p>
          </p:txBody>
        </p:sp>
        <p:sp>
          <p:nvSpPr>
            <p:cNvPr id="79" name="TextBox 78"/>
            <p:cNvSpPr txBox="1"/>
            <p:nvPr/>
          </p:nvSpPr>
          <p:spPr>
            <a:xfrm rot="20270646">
              <a:off x="2638367" y="5867314"/>
              <a:ext cx="20165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стимулирование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Штриховая стрелка вправо 79"/>
            <p:cNvSpPr/>
            <p:nvPr/>
          </p:nvSpPr>
          <p:spPr>
            <a:xfrm rot="20216491">
              <a:off x="2562452" y="5768967"/>
              <a:ext cx="2082505" cy="609784"/>
            </a:xfrm>
            <a:prstGeom prst="striped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4643438" y="5643578"/>
            <a:ext cx="4143404" cy="642942"/>
            <a:chOff x="4643438" y="5572140"/>
            <a:chExt cx="4143404" cy="642942"/>
          </a:xfrm>
        </p:grpSpPr>
        <p:sp>
          <p:nvSpPr>
            <p:cNvPr id="82" name="AutoShape 35"/>
            <p:cNvSpPr>
              <a:spLocks noChangeArrowheads="1"/>
            </p:cNvSpPr>
            <p:nvPr/>
          </p:nvSpPr>
          <p:spPr bwMode="gray">
            <a:xfrm>
              <a:off x="4643438" y="5572140"/>
              <a:ext cx="4143404" cy="642942"/>
            </a:xfrm>
            <a:prstGeom prst="bevel">
              <a:avLst>
                <a:gd name="adj" fmla="val 3718"/>
              </a:avLst>
            </a:prstGeom>
            <a:gradFill>
              <a:gsLst>
                <a:gs pos="19000">
                  <a:schemeClr val="accent5">
                    <a:lumMod val="75000"/>
                  </a:schemeClr>
                </a:gs>
                <a:gs pos="71000">
                  <a:schemeClr val="accent4">
                    <a:lumMod val="60000"/>
                    <a:lumOff val="40000"/>
                    <a:tint val="44500"/>
                    <a:satMod val="160000"/>
                  </a:schemeClr>
                </a:gs>
                <a:gs pos="89000">
                  <a:schemeClr val="accent4">
                    <a:lumMod val="60000"/>
                    <a:lumOff val="40000"/>
                    <a:tint val="23500"/>
                    <a:satMod val="160000"/>
                    <a:alpha val="46000"/>
                  </a:schemeClr>
                </a:gs>
              </a:gsLst>
              <a:lin ang="162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714876" y="5786454"/>
              <a:ext cx="4000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новый «виток» самообразования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7" name="Штриховая стрелка вправо 86"/>
          <p:cNvSpPr/>
          <p:nvPr/>
        </p:nvSpPr>
        <p:spPr>
          <a:xfrm rot="13857813">
            <a:off x="1890146" y="3563093"/>
            <a:ext cx="4812762" cy="496923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kaslimmc.ucoz.ru/1/f1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1428736"/>
            <a:ext cx="1143008" cy="1165755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D:\11лена\Картинки\фон для презентации\1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" name="Рамка 23"/>
          <p:cNvSpPr/>
          <p:nvPr/>
        </p:nvSpPr>
        <p:spPr>
          <a:xfrm>
            <a:off x="500034" y="214290"/>
            <a:ext cx="8358246" cy="571504"/>
          </a:xfrm>
          <a:prstGeom prst="fram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Модель  развития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компетентности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kaslimmc.ucoz.ru/1/f1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142852"/>
            <a:ext cx="801151" cy="817095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grpSp>
        <p:nvGrpSpPr>
          <p:cNvPr id="17" name="Группа 16"/>
          <p:cNvGrpSpPr/>
          <p:nvPr/>
        </p:nvGrpSpPr>
        <p:grpSpPr>
          <a:xfrm rot="19412767">
            <a:off x="4453412" y="2450263"/>
            <a:ext cx="2357454" cy="1098533"/>
            <a:chOff x="2819345" y="2368084"/>
            <a:chExt cx="2357454" cy="1098533"/>
          </a:xfrm>
        </p:grpSpPr>
        <p:sp>
          <p:nvSpPr>
            <p:cNvPr id="18" name="Овал 17"/>
            <p:cNvSpPr/>
            <p:nvPr/>
          </p:nvSpPr>
          <p:spPr>
            <a:xfrm rot="1443931">
              <a:off x="2927787" y="2368084"/>
              <a:ext cx="2067681" cy="1098533"/>
            </a:xfrm>
            <a:prstGeom prst="ellipse">
              <a:avLst/>
            </a:prstGeom>
            <a:solidFill>
              <a:srgbClr val="B98ED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/>
            </a:p>
          </p:txBody>
        </p:sp>
        <p:sp>
          <p:nvSpPr>
            <p:cNvPr id="19" name="TextBox 18"/>
            <p:cNvSpPr txBox="1"/>
            <p:nvPr/>
          </p:nvSpPr>
          <p:spPr>
            <a:xfrm rot="1179652">
              <a:off x="2819345" y="2638589"/>
              <a:ext cx="2357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Социально - личностная</a:t>
              </a:r>
              <a:endPara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 rot="20876646">
            <a:off x="3976342" y="3295647"/>
            <a:ext cx="1081053" cy="2119404"/>
            <a:chOff x="2778955" y="2368084"/>
            <a:chExt cx="2354259" cy="1098533"/>
          </a:xfrm>
        </p:grpSpPr>
        <p:sp>
          <p:nvSpPr>
            <p:cNvPr id="23" name="Овал 22"/>
            <p:cNvSpPr/>
            <p:nvPr/>
          </p:nvSpPr>
          <p:spPr>
            <a:xfrm rot="1443931">
              <a:off x="2927787" y="2368084"/>
              <a:ext cx="2067681" cy="1098533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 rot="1179652">
              <a:off x="2778955" y="2582529"/>
              <a:ext cx="2354259" cy="685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Профессионально-творческая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643174" y="2357430"/>
            <a:ext cx="2357454" cy="1098533"/>
            <a:chOff x="2819345" y="2368084"/>
            <a:chExt cx="2357454" cy="1098533"/>
          </a:xfrm>
        </p:grpSpPr>
        <p:sp>
          <p:nvSpPr>
            <p:cNvPr id="14" name="Овал 13"/>
            <p:cNvSpPr/>
            <p:nvPr/>
          </p:nvSpPr>
          <p:spPr>
            <a:xfrm rot="1443931">
              <a:off x="2927787" y="2368084"/>
              <a:ext cx="2067681" cy="109853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/>
            </a:p>
          </p:txBody>
        </p:sp>
        <p:sp>
          <p:nvSpPr>
            <p:cNvPr id="15" name="TextBox 14"/>
            <p:cNvSpPr txBox="1"/>
            <p:nvPr/>
          </p:nvSpPr>
          <p:spPr>
            <a:xfrm rot="1179652">
              <a:off x="2819345" y="2638589"/>
              <a:ext cx="2357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Профессионально - </a:t>
              </a:r>
              <a:r>
                <a:rPr lang="ru-RU" sz="16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деятельностная</a:t>
              </a:r>
              <a:endPara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Овал 25"/>
          <p:cNvSpPr/>
          <p:nvPr/>
        </p:nvSpPr>
        <p:spPr>
          <a:xfrm>
            <a:off x="4572000" y="3143248"/>
            <a:ext cx="357190" cy="428628"/>
          </a:xfrm>
          <a:prstGeom prst="ellipse">
            <a:avLst/>
          </a:prstGeom>
          <a:solidFill>
            <a:srgbClr val="EFC21D">
              <a:alpha val="71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1" name="Группа 120"/>
          <p:cNvGrpSpPr/>
          <p:nvPr/>
        </p:nvGrpSpPr>
        <p:grpSpPr>
          <a:xfrm>
            <a:off x="5143504" y="1071546"/>
            <a:ext cx="1143008" cy="1429554"/>
            <a:chOff x="5000628" y="1071546"/>
            <a:chExt cx="1143008" cy="1429554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5000628" y="1071546"/>
              <a:ext cx="114300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Рефлексия</a:t>
              </a:r>
              <a:endParaRPr lang="ru-RU" sz="16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0" name="Прямая со стрелкой 69"/>
            <p:cNvCxnSpPr/>
            <p:nvPr/>
          </p:nvCxnSpPr>
          <p:spPr>
            <a:xfrm rot="5400000" flipH="1" flipV="1">
              <a:off x="4786314" y="1928802"/>
              <a:ext cx="114300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Группа 121"/>
          <p:cNvGrpSpPr/>
          <p:nvPr/>
        </p:nvGrpSpPr>
        <p:grpSpPr>
          <a:xfrm>
            <a:off x="5643571" y="1065898"/>
            <a:ext cx="1785949" cy="1434410"/>
            <a:chOff x="5643571" y="1065898"/>
            <a:chExt cx="1785949" cy="1434410"/>
          </a:xfrm>
        </p:grpSpPr>
        <p:sp>
          <p:nvSpPr>
            <p:cNvPr id="49" name="TextBox 48"/>
            <p:cNvSpPr txBox="1"/>
            <p:nvPr/>
          </p:nvSpPr>
          <p:spPr>
            <a:xfrm>
              <a:off x="6000760" y="1065898"/>
              <a:ext cx="142876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Чтение литературы, периодики</a:t>
              </a:r>
            </a:p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СМИ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1" name="Прямая со стрелкой 70"/>
            <p:cNvCxnSpPr/>
            <p:nvPr/>
          </p:nvCxnSpPr>
          <p:spPr>
            <a:xfrm rot="5400000" flipH="1" flipV="1">
              <a:off x="5500695" y="1857365"/>
              <a:ext cx="785819" cy="50006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Группа 122"/>
          <p:cNvGrpSpPr/>
          <p:nvPr/>
        </p:nvGrpSpPr>
        <p:grpSpPr>
          <a:xfrm>
            <a:off x="5929322" y="1000108"/>
            <a:ext cx="3000396" cy="1428760"/>
            <a:chOff x="5929322" y="1000108"/>
            <a:chExt cx="3000396" cy="1428760"/>
          </a:xfrm>
        </p:grpSpPr>
        <p:sp>
          <p:nvSpPr>
            <p:cNvPr id="54" name="TextBox 53"/>
            <p:cNvSpPr txBox="1"/>
            <p:nvPr/>
          </p:nvSpPr>
          <p:spPr>
            <a:xfrm>
              <a:off x="7215206" y="1000108"/>
              <a:ext cx="171451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Продуктивное взаимодействие с педагогами, родителями, детьми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3" name="Прямая со стрелкой 72"/>
            <p:cNvCxnSpPr/>
            <p:nvPr/>
          </p:nvCxnSpPr>
          <p:spPr>
            <a:xfrm flipV="1">
              <a:off x="5929322" y="1857364"/>
              <a:ext cx="1500198" cy="5715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Группа 123"/>
          <p:cNvGrpSpPr/>
          <p:nvPr/>
        </p:nvGrpSpPr>
        <p:grpSpPr>
          <a:xfrm>
            <a:off x="6643702" y="2357430"/>
            <a:ext cx="2224102" cy="830997"/>
            <a:chOff x="6643702" y="2357430"/>
            <a:chExt cx="2224102" cy="830997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7143768" y="2357430"/>
              <a:ext cx="172403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Участие в психологических тренингах</a:t>
              </a:r>
              <a:endParaRPr lang="ru-RU" sz="16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0" name="Прямая со стрелкой 79"/>
            <p:cNvCxnSpPr>
              <a:endCxn id="53" idx="1"/>
            </p:cNvCxnSpPr>
            <p:nvPr/>
          </p:nvCxnSpPr>
          <p:spPr>
            <a:xfrm flipV="1">
              <a:off x="6643702" y="2772929"/>
              <a:ext cx="500066" cy="131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Группа 136"/>
          <p:cNvGrpSpPr/>
          <p:nvPr/>
        </p:nvGrpSpPr>
        <p:grpSpPr>
          <a:xfrm>
            <a:off x="5000628" y="3429000"/>
            <a:ext cx="3929090" cy="830997"/>
            <a:chOff x="5000628" y="3429000"/>
            <a:chExt cx="3929090" cy="830997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7643834" y="3429000"/>
              <a:ext cx="128588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Решение проблемных задач</a:t>
              </a:r>
              <a:endParaRPr lang="ru-RU" sz="16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2" name="Прямая со стрелкой 81"/>
            <p:cNvCxnSpPr>
              <a:endCxn id="46" idx="1"/>
            </p:cNvCxnSpPr>
            <p:nvPr/>
          </p:nvCxnSpPr>
          <p:spPr>
            <a:xfrm flipV="1">
              <a:off x="5000628" y="3844499"/>
              <a:ext cx="2643206" cy="2988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Группа 137"/>
          <p:cNvGrpSpPr/>
          <p:nvPr/>
        </p:nvGrpSpPr>
        <p:grpSpPr>
          <a:xfrm>
            <a:off x="4929190" y="4357694"/>
            <a:ext cx="3929090" cy="830997"/>
            <a:chOff x="4929190" y="4357694"/>
            <a:chExt cx="3929090" cy="830997"/>
          </a:xfrm>
        </p:grpSpPr>
        <p:sp>
          <p:nvSpPr>
            <p:cNvPr id="40" name="TextBox 39"/>
            <p:cNvSpPr txBox="1"/>
            <p:nvPr/>
          </p:nvSpPr>
          <p:spPr>
            <a:xfrm>
              <a:off x="7572396" y="4357694"/>
              <a:ext cx="12858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Создание новых технологий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4" name="Прямая со стрелкой 83"/>
            <p:cNvCxnSpPr>
              <a:endCxn id="40" idx="1"/>
            </p:cNvCxnSpPr>
            <p:nvPr/>
          </p:nvCxnSpPr>
          <p:spPr>
            <a:xfrm>
              <a:off x="4929190" y="4429132"/>
              <a:ext cx="2643206" cy="3440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Группа 138"/>
          <p:cNvGrpSpPr/>
          <p:nvPr/>
        </p:nvGrpSpPr>
        <p:grpSpPr>
          <a:xfrm>
            <a:off x="4929190" y="4656576"/>
            <a:ext cx="4010052" cy="1953251"/>
            <a:chOff x="4929190" y="4656576"/>
            <a:chExt cx="4010052" cy="1953251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7358082" y="5286388"/>
              <a:ext cx="158116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Организация и участие в деловых, ролевых играх; дискуссиях</a:t>
              </a:r>
              <a:endParaRPr lang="ru-RU" sz="16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7" name="Прямая со стрелкой 86"/>
            <p:cNvCxnSpPr/>
            <p:nvPr/>
          </p:nvCxnSpPr>
          <p:spPr>
            <a:xfrm>
              <a:off x="4929190" y="4656576"/>
              <a:ext cx="2500330" cy="7012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Группа 139"/>
          <p:cNvGrpSpPr/>
          <p:nvPr/>
        </p:nvGrpSpPr>
        <p:grpSpPr>
          <a:xfrm>
            <a:off x="4786314" y="4870890"/>
            <a:ext cx="2571768" cy="1707030"/>
            <a:chOff x="4786314" y="4870890"/>
            <a:chExt cx="2571768" cy="1707030"/>
          </a:xfrm>
        </p:grpSpPr>
        <p:sp>
          <p:nvSpPr>
            <p:cNvPr id="52" name="TextBox 51"/>
            <p:cNvSpPr txBox="1"/>
            <p:nvPr/>
          </p:nvSpPr>
          <p:spPr>
            <a:xfrm>
              <a:off x="5929322" y="5500702"/>
              <a:ext cx="142876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Участие в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мероприятиях различного уровня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0" name="Прямая со стрелкой 89"/>
            <p:cNvCxnSpPr/>
            <p:nvPr/>
          </p:nvCxnSpPr>
          <p:spPr>
            <a:xfrm>
              <a:off x="4786314" y="4870890"/>
              <a:ext cx="1714512" cy="7012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Группа 140"/>
          <p:cNvGrpSpPr/>
          <p:nvPr/>
        </p:nvGrpSpPr>
        <p:grpSpPr>
          <a:xfrm>
            <a:off x="4786314" y="5072074"/>
            <a:ext cx="1571636" cy="785818"/>
            <a:chOff x="4786314" y="5072074"/>
            <a:chExt cx="1571636" cy="785818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4857752" y="5273117"/>
              <a:ext cx="150019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Создание среды</a:t>
              </a:r>
              <a:endParaRPr lang="ru-RU" sz="16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2" name="Прямая со стрелкой 91"/>
            <p:cNvCxnSpPr/>
            <p:nvPr/>
          </p:nvCxnSpPr>
          <p:spPr>
            <a:xfrm>
              <a:off x="4786314" y="5072074"/>
              <a:ext cx="357190" cy="2857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Группа 142"/>
          <p:cNvGrpSpPr/>
          <p:nvPr/>
        </p:nvGrpSpPr>
        <p:grpSpPr>
          <a:xfrm>
            <a:off x="2285984" y="4656576"/>
            <a:ext cx="1928826" cy="1953251"/>
            <a:chOff x="2285984" y="4656576"/>
            <a:chExt cx="1928826" cy="1953251"/>
          </a:xfrm>
        </p:grpSpPr>
        <p:sp>
          <p:nvSpPr>
            <p:cNvPr id="39" name="TextBox 38"/>
            <p:cNvSpPr txBox="1"/>
            <p:nvPr/>
          </p:nvSpPr>
          <p:spPr>
            <a:xfrm>
              <a:off x="2285984" y="5286388"/>
              <a:ext cx="192882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Создание собственных публикаций (литература, периодика, сайт)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7" name="Прямая со стрелкой 96"/>
            <p:cNvCxnSpPr>
              <a:endCxn id="39" idx="0"/>
            </p:cNvCxnSpPr>
            <p:nvPr/>
          </p:nvCxnSpPr>
          <p:spPr>
            <a:xfrm rot="10800000" flipV="1">
              <a:off x="3250398" y="4656576"/>
              <a:ext cx="678661" cy="6298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Группа 143"/>
          <p:cNvGrpSpPr/>
          <p:nvPr/>
        </p:nvGrpSpPr>
        <p:grpSpPr>
          <a:xfrm>
            <a:off x="428596" y="4299386"/>
            <a:ext cx="3571900" cy="2270910"/>
            <a:chOff x="428596" y="4299386"/>
            <a:chExt cx="3571900" cy="2270910"/>
          </a:xfrm>
        </p:grpSpPr>
        <p:sp>
          <p:nvSpPr>
            <p:cNvPr id="37" name="TextBox 36"/>
            <p:cNvSpPr txBox="1"/>
            <p:nvPr/>
          </p:nvSpPr>
          <p:spPr>
            <a:xfrm>
              <a:off x="428596" y="5000636"/>
              <a:ext cx="207170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Участие в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творческих группах (проектная, аналитическая, исследовательская деятельность)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9" name="Прямая со стрелкой 98"/>
            <p:cNvCxnSpPr/>
            <p:nvPr/>
          </p:nvCxnSpPr>
          <p:spPr>
            <a:xfrm rot="10800000" flipV="1">
              <a:off x="2143108" y="4299386"/>
              <a:ext cx="1857388" cy="844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Группа 117"/>
          <p:cNvGrpSpPr/>
          <p:nvPr/>
        </p:nvGrpSpPr>
        <p:grpSpPr>
          <a:xfrm>
            <a:off x="2428860" y="1000108"/>
            <a:ext cx="1643074" cy="1357322"/>
            <a:chOff x="2428860" y="1000108"/>
            <a:chExt cx="1643074" cy="1357322"/>
          </a:xfrm>
        </p:grpSpPr>
        <p:sp>
          <p:nvSpPr>
            <p:cNvPr id="55" name="TextBox 54"/>
            <p:cNvSpPr txBox="1"/>
            <p:nvPr/>
          </p:nvSpPr>
          <p:spPr>
            <a:xfrm>
              <a:off x="2428860" y="1000108"/>
              <a:ext cx="1643074" cy="1077218"/>
            </a:xfrm>
            <a:prstGeom prst="rect">
              <a:avLst/>
            </a:prstGeom>
            <a:noFill/>
            <a:ln>
              <a:noFill/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Изучение спец. литературы, периодики, СМИ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1" name="Прямая со стрелкой 100"/>
            <p:cNvCxnSpPr/>
            <p:nvPr/>
          </p:nvCxnSpPr>
          <p:spPr>
            <a:xfrm rot="16200000" flipV="1">
              <a:off x="3357556" y="2071680"/>
              <a:ext cx="500065" cy="714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Группа 141"/>
          <p:cNvGrpSpPr/>
          <p:nvPr/>
        </p:nvGrpSpPr>
        <p:grpSpPr>
          <a:xfrm>
            <a:off x="3929058" y="5371750"/>
            <a:ext cx="1500198" cy="1277608"/>
            <a:chOff x="3929058" y="5371750"/>
            <a:chExt cx="1500198" cy="1277608"/>
          </a:xfrm>
        </p:grpSpPr>
        <p:sp>
          <p:nvSpPr>
            <p:cNvPr id="38" name="TextBox 37"/>
            <p:cNvSpPr txBox="1"/>
            <p:nvPr/>
          </p:nvSpPr>
          <p:spPr>
            <a:xfrm>
              <a:off x="3929058" y="5572140"/>
              <a:ext cx="150019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Участие в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конкурсах различного уровня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3" name="Прямая со стрелкой 102"/>
            <p:cNvCxnSpPr/>
            <p:nvPr/>
          </p:nvCxnSpPr>
          <p:spPr>
            <a:xfrm rot="5400000">
              <a:off x="4149937" y="5507267"/>
              <a:ext cx="27262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Группа 119"/>
          <p:cNvGrpSpPr/>
          <p:nvPr/>
        </p:nvGrpSpPr>
        <p:grpSpPr>
          <a:xfrm>
            <a:off x="357158" y="2214554"/>
            <a:ext cx="2428892" cy="1323439"/>
            <a:chOff x="357158" y="2214554"/>
            <a:chExt cx="2428892" cy="1323439"/>
          </a:xfrm>
        </p:grpSpPr>
        <p:sp>
          <p:nvSpPr>
            <p:cNvPr id="30" name="TextBox 29"/>
            <p:cNvSpPr txBox="1"/>
            <p:nvPr/>
          </p:nvSpPr>
          <p:spPr>
            <a:xfrm>
              <a:off x="357158" y="2214554"/>
              <a:ext cx="218439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Участие в ГМО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педсоветах, семинарах, конференциях (слушатель)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5" name="Прямая со стрелкой 104"/>
            <p:cNvCxnSpPr/>
            <p:nvPr/>
          </p:nvCxnSpPr>
          <p:spPr>
            <a:xfrm rot="10800000" flipV="1">
              <a:off x="2214546" y="2857496"/>
              <a:ext cx="571504" cy="714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Группа 118"/>
          <p:cNvGrpSpPr/>
          <p:nvPr/>
        </p:nvGrpSpPr>
        <p:grpSpPr>
          <a:xfrm>
            <a:off x="571472" y="1500174"/>
            <a:ext cx="2428892" cy="857256"/>
            <a:chOff x="571472" y="1500174"/>
            <a:chExt cx="2428892" cy="857256"/>
          </a:xfrm>
        </p:grpSpPr>
        <p:sp>
          <p:nvSpPr>
            <p:cNvPr id="31" name="TextBox 30"/>
            <p:cNvSpPr txBox="1"/>
            <p:nvPr/>
          </p:nvSpPr>
          <p:spPr>
            <a:xfrm>
              <a:off x="571472" y="1500174"/>
              <a:ext cx="164307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Повышение квалификации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9" name="Прямая со стрелкой 108"/>
            <p:cNvCxnSpPr/>
            <p:nvPr/>
          </p:nvCxnSpPr>
          <p:spPr>
            <a:xfrm rot="10800000">
              <a:off x="2071670" y="1928802"/>
              <a:ext cx="928694" cy="4286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Группа 116"/>
          <p:cNvGrpSpPr/>
          <p:nvPr/>
        </p:nvGrpSpPr>
        <p:grpSpPr>
          <a:xfrm>
            <a:off x="1071538" y="1071546"/>
            <a:ext cx="2143140" cy="1214446"/>
            <a:chOff x="1071538" y="1071546"/>
            <a:chExt cx="2143140" cy="1214446"/>
          </a:xfrm>
        </p:grpSpPr>
        <p:sp>
          <p:nvSpPr>
            <p:cNvPr id="32" name="TextBox 31"/>
            <p:cNvSpPr txBox="1"/>
            <p:nvPr/>
          </p:nvSpPr>
          <p:spPr>
            <a:xfrm>
              <a:off x="1071538" y="1071546"/>
              <a:ext cx="12858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Аттестация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1" name="Прямая со стрелкой 110"/>
            <p:cNvCxnSpPr/>
            <p:nvPr/>
          </p:nvCxnSpPr>
          <p:spPr>
            <a:xfrm rot="10800000">
              <a:off x="2143108" y="1428736"/>
              <a:ext cx="1071570" cy="8572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Группа 144"/>
          <p:cNvGrpSpPr/>
          <p:nvPr/>
        </p:nvGrpSpPr>
        <p:grpSpPr>
          <a:xfrm>
            <a:off x="428596" y="3786190"/>
            <a:ext cx="3643338" cy="1077218"/>
            <a:chOff x="428596" y="3786190"/>
            <a:chExt cx="3643338" cy="1077218"/>
          </a:xfrm>
        </p:grpSpPr>
        <p:sp>
          <p:nvSpPr>
            <p:cNvPr id="36" name="TextBox 35"/>
            <p:cNvSpPr txBox="1"/>
            <p:nvPr/>
          </p:nvSpPr>
          <p:spPr>
            <a:xfrm>
              <a:off x="428596" y="3786190"/>
              <a:ext cx="221457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Участие в ГМО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педсоветах, семинарах, конференциях (представление опыта)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3" name="Прямая со стрелкой 112"/>
            <p:cNvCxnSpPr/>
            <p:nvPr/>
          </p:nvCxnSpPr>
          <p:spPr>
            <a:xfrm rot="10800000" flipV="1">
              <a:off x="2500298" y="4143380"/>
              <a:ext cx="1571636" cy="583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Группа 130"/>
          <p:cNvGrpSpPr/>
          <p:nvPr/>
        </p:nvGrpSpPr>
        <p:grpSpPr>
          <a:xfrm>
            <a:off x="3920275" y="928670"/>
            <a:ext cx="1294667" cy="1716312"/>
            <a:chOff x="3920275" y="928670"/>
            <a:chExt cx="1294667" cy="1716312"/>
          </a:xfrm>
        </p:grpSpPr>
        <p:sp>
          <p:nvSpPr>
            <p:cNvPr id="126" name="TextBox 125"/>
            <p:cNvSpPr txBox="1"/>
            <p:nvPr/>
          </p:nvSpPr>
          <p:spPr>
            <a:xfrm>
              <a:off x="3929058" y="928670"/>
              <a:ext cx="128588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Изучение, внедрение</a:t>
              </a:r>
            </a:p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новых технологий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7" name="Прямая со стрелкой 126"/>
            <p:cNvCxnSpPr>
              <a:stCxn id="15" idx="0"/>
            </p:cNvCxnSpPr>
            <p:nvPr/>
          </p:nvCxnSpPr>
          <p:spPr>
            <a:xfrm rot="5400000" flipH="1" flipV="1">
              <a:off x="3817404" y="2103906"/>
              <a:ext cx="643947" cy="4382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D:\11лена\Картинки\фон для презентации\1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" name="Прямоугольник с двумя вырезанными противолежащими углами 18">
            <a:hlinkClick r:id="rId3" action="ppaction://hlinksldjump"/>
          </p:cNvPr>
          <p:cNvSpPr/>
          <p:nvPr/>
        </p:nvSpPr>
        <p:spPr>
          <a:xfrm>
            <a:off x="2500298" y="142852"/>
            <a:ext cx="3786214" cy="1357322"/>
          </a:xfrm>
          <a:prstGeom prst="snip2DiagRect">
            <a:avLst/>
          </a:prstGeom>
          <a:solidFill>
            <a:srgbClr val="FFCC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00298" y="22846"/>
            <a:ext cx="37862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Специальные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персональные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социально-правовые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экстремальные</a:t>
            </a: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аутокомпетенции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>
            <a:stCxn id="7" idx="0"/>
            <a:endCxn id="19" idx="1"/>
          </p:cNvCxnSpPr>
          <p:nvPr/>
        </p:nvCxnSpPr>
        <p:spPr>
          <a:xfrm rot="16200000" flipV="1">
            <a:off x="4339827" y="1553752"/>
            <a:ext cx="142876" cy="35719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Прямоугольник с двумя вырезанными противолежащими углами 24">
            <a:hlinkClick r:id="rId4" action="ppaction://hlinksldjump"/>
          </p:cNvPr>
          <p:cNvSpPr/>
          <p:nvPr/>
        </p:nvSpPr>
        <p:spPr>
          <a:xfrm flipH="1">
            <a:off x="785786" y="5214950"/>
            <a:ext cx="3786214" cy="1357322"/>
          </a:xfrm>
          <a:prstGeom prst="snip2DiagRect">
            <a:avLst/>
          </a:prstGeom>
          <a:solidFill>
            <a:srgbClr val="FFCC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вырезанными противолежащими углами 25">
            <a:hlinkClick r:id="rId5" action="ppaction://hlinksldjump"/>
          </p:cNvPr>
          <p:cNvSpPr/>
          <p:nvPr/>
        </p:nvSpPr>
        <p:spPr>
          <a:xfrm>
            <a:off x="4643438" y="5214950"/>
            <a:ext cx="3786214" cy="1357322"/>
          </a:xfrm>
          <a:prstGeom prst="snip2DiagRect">
            <a:avLst/>
          </a:prstGeom>
          <a:solidFill>
            <a:srgbClr val="FFCC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kaslimmc.ucoz.ru/1/f10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14744" y="2714620"/>
            <a:ext cx="1571636" cy="1602913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3" name="Скругленная прямоугольная выноска 12"/>
          <p:cNvSpPr/>
          <p:nvPr/>
        </p:nvSpPr>
        <p:spPr>
          <a:xfrm>
            <a:off x="1785918" y="4000504"/>
            <a:ext cx="2537013" cy="1071570"/>
          </a:xfrm>
          <a:prstGeom prst="wedgeRoundRectCallout">
            <a:avLst>
              <a:gd name="adj1" fmla="val 41464"/>
              <a:gd name="adj2" fmla="val -73756"/>
              <a:gd name="adj3" fmla="val 16667"/>
            </a:avLst>
          </a:prstGeom>
          <a:solidFill>
            <a:srgbClr val="0099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Профессионально-творческая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компетентность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786312" y="4000504"/>
            <a:ext cx="2500331" cy="1071570"/>
          </a:xfrm>
          <a:prstGeom prst="wedgeRoundRectCallout">
            <a:avLst>
              <a:gd name="adj1" fmla="val -41183"/>
              <a:gd name="adj2" fmla="val -68251"/>
              <a:gd name="adj3" fmla="val 16667"/>
            </a:avLst>
          </a:prstGeom>
          <a:solidFill>
            <a:srgbClr val="0099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Социально-личностная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компетентность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3000364" y="1643050"/>
            <a:ext cx="2857520" cy="1071570"/>
          </a:xfrm>
          <a:prstGeom prst="wedgeRoundRectCallout">
            <a:avLst>
              <a:gd name="adj1" fmla="val 15296"/>
              <a:gd name="adj2" fmla="val 63876"/>
              <a:gd name="adj3" fmla="val 16667"/>
            </a:avLst>
          </a:prstGeom>
          <a:solidFill>
            <a:srgbClr val="0099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Профессионально -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деятельностная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компетентность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57224" y="5214950"/>
            <a:ext cx="36433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Интеллектуальные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исследовательские</a:t>
            </a: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креативные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организаторские</a:t>
            </a: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эвриологические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компетенции</a:t>
            </a:r>
          </a:p>
          <a:p>
            <a:pPr algn="ctr"/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16200000" flipV="1">
            <a:off x="2661033" y="5054214"/>
            <a:ext cx="142876" cy="35719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V="1">
            <a:off x="6018619" y="5054214"/>
            <a:ext cx="142876" cy="35719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4643438" y="5143512"/>
            <a:ext cx="37862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Ценностно-смысловые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содержательно-информационные</a:t>
            </a: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практические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коммуникативные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результативно-оценочные</a:t>
            </a:r>
          </a:p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 rot="19331619">
            <a:off x="345695" y="1844869"/>
            <a:ext cx="28275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ea typeface="Adobe Song Std L" pitchFamily="18" charset="-128"/>
              </a:rPr>
              <a:t>Интегративные качества педагога дошкольного образования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Monotype Corsiva" pitchFamily="66" charset="0"/>
              <a:ea typeface="Adobe Song Std L" pitchFamily="18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 rot="2640785">
            <a:off x="6178197" y="2437248"/>
            <a:ext cx="2827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ea typeface="Adobe Song Std L" pitchFamily="18" charset="-128"/>
              </a:rPr>
              <a:t>Профессиональная компетентность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Monotype Corsiva" pitchFamily="66" charset="0"/>
              <a:ea typeface="Adobe Song Std L" pitchFamily="18" charset="-128"/>
            </a:endParaRPr>
          </a:p>
        </p:txBody>
      </p:sp>
      <p:sp>
        <p:nvSpPr>
          <p:cNvPr id="20" name="Управляющая кнопка: далее 19">
            <a:hlinkClick r:id="rId7" action="ppaction://hlinksldjump" highlightClick="1"/>
          </p:cNvPr>
          <p:cNvSpPr/>
          <p:nvPr/>
        </p:nvSpPr>
        <p:spPr>
          <a:xfrm>
            <a:off x="8643966" y="6286520"/>
            <a:ext cx="285752" cy="357190"/>
          </a:xfrm>
          <a:prstGeom prst="actionButtonForwardNex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D:\11лена\Картинки\фон для презентации\1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1214414" y="142876"/>
            <a:ext cx="7000924" cy="500042"/>
          </a:xfrm>
          <a:prstGeom prst="wedgeRoundRectCallout">
            <a:avLst>
              <a:gd name="adj1" fmla="val 545"/>
              <a:gd name="adj2" fmla="val 95335"/>
              <a:gd name="adj3" fmla="val 16667"/>
            </a:avLst>
          </a:prstGeom>
          <a:solidFill>
            <a:srgbClr val="0099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Профессиональная компетентность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28628" y="280359"/>
            <a:ext cx="8786842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Профессионализм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— особое свойство людей систематически, эффективно и надёжно выполнять сложную (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профессиональную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деятельность в самых разнообразных условиях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Основными компонентами профессиональной компетентности являются:</a:t>
            </a:r>
          </a:p>
          <a:p>
            <a:pPr>
              <a:buFont typeface="Arial" pitchFamily="34" charset="0"/>
              <a:buChar char="•"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социально-правовые компетенции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знания и умения в области взаимодействия с общественными институтами и людьми, а также владение приемами профессионального общения и поведения;</a:t>
            </a:r>
          </a:p>
          <a:p>
            <a:pPr>
              <a:buFont typeface="Arial" pitchFamily="34" charset="0"/>
              <a:buChar char="•"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персональные компетенции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способность к постоянному профессиональному росту и повышению квалификации, а также реализации себя в профессиональном труде;</a:t>
            </a:r>
          </a:p>
          <a:p>
            <a:pPr>
              <a:buFont typeface="Arial" pitchFamily="34" charset="0"/>
              <a:buChar char="•"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специальные компетенции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подготовленность к самостоятельному выполнению конкретных видов деятельности, умение решать типовые профессиональные задачи и оценивать результаты своего труда, способность самостоятельно приобретать новые знания и умения по специальности;</a:t>
            </a:r>
          </a:p>
          <a:p>
            <a:pPr>
              <a:buFont typeface="Arial" pitchFamily="34" charset="0"/>
              <a:buChar char="•"/>
            </a:pPr>
            <a:r>
              <a:rPr lang="ru-RU" sz="2000" u="sng" dirty="0" err="1" smtClean="0">
                <a:latin typeface="Times New Roman" pitchFamily="18" charset="0"/>
                <a:cs typeface="Times New Roman" pitchFamily="18" charset="0"/>
              </a:rPr>
              <a:t>аутокомпетенции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адекватное представление о своих социально-профессиональных характеристиках и владение технологиями преодоления профессиональных деструкции;</a:t>
            </a:r>
          </a:p>
          <a:p>
            <a:pPr>
              <a:buFont typeface="Arial" pitchFamily="34" charset="0"/>
              <a:buChar char="•"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экстремальные компетенции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способность действовать во внезапно усложнившихся условиях, при авариях, нарушениях технологических процессов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D:\11лена\Картинки\фон для презентации\1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32" cy="685802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71472" y="-214338"/>
            <a:ext cx="8572528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Профессиональная компетентность оценивается уровнем сформированности профессионально-педагогических умений: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гностические умения – познавательные умения в области приобретения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общепрофессиональных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производственных и психолого-педагогических знаний, предусматривающих получение новой информации, выделение в ней главного, существенного, обобщение и систематизация собственного педагогического опыта, опыта новаторов и рационализаторов производства;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идеологические умения – социально-значимые умения проведения патриотической воспитательной работы среди воспитанников;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дидактические умения – общепедагогические умения определения конкретных целей обучения и воспитания, выбора адекватных форм, методов и средств, конструирования педагогических ситуаций, объяснения учебного материала, демонстрации объектов и приемов работы;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организационно-методические умения – реализация учебно-воспитательного процесса, формирования мотивации учения, организации деятельности воспитанников, установление педагогически оправданных взаимоотношений, формирования детского коллектива;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коммуникативно-режиссерские умения – общепедагогические умения, включающие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перцептивные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экспрессивные,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сугистивные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ораторские и умения в сфере педагогической режиссуры;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прогностические умения – общепедагогические умения прогнозирования успешности учебно-воспитательного процесса, включающие диагностику личности и коллектива детей, анализ педагогических ситуаций, построение альтернативных моделей педагогической деятельности, проектирование развития личности и коллектива, контроль за процессом и результатом;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рефлексивные умения – способность к самопознанию, самооценка профессиональной деятельности и профессионального поведения,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самоактуализация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организационно-педагогические умения – общепедагогические умения планирования воспитательного процесса, выбора оптимальных средств педагогического воздействия и взаимодействия, организации самовоспитания и самоуправления;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конструктивные умения – интегративные умения разработки учебной и методической документации, составление педагогических карт, направляющих тестов, дидактического материала, новых технологий;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технологические умения – количественные умения анализа педагогических ситуаций, планирования, рациональной организации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педпроцесса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эксплуатации технологических устройств;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производственно-операционные умения –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общетрудовые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 смежным профессиям;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специальные умения – узкопрофессиональные умения в рамках какой-либо одной отрасли образования.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правляющая кнопка: далее 10">
            <a:hlinkClick r:id="rId3" action="ppaction://hlinksldjump" highlightClick="1"/>
          </p:cNvPr>
          <p:cNvSpPr/>
          <p:nvPr/>
        </p:nvSpPr>
        <p:spPr>
          <a:xfrm>
            <a:off x="8643966" y="6286520"/>
            <a:ext cx="285752" cy="357190"/>
          </a:xfrm>
          <a:prstGeom prst="actionButtonForwardNex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D:\11лена\Картинки\фон для презентации\1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1214414" y="142876"/>
            <a:ext cx="7000924" cy="500042"/>
          </a:xfrm>
          <a:prstGeom prst="wedgeRoundRectCallout">
            <a:avLst>
              <a:gd name="adj1" fmla="val 545"/>
              <a:gd name="adj2" fmla="val 95335"/>
              <a:gd name="adj3" fmla="val 16667"/>
            </a:avLst>
          </a:prstGeom>
          <a:solidFill>
            <a:srgbClr val="0099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Творческая компетентность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42" y="846498"/>
            <a:ext cx="864396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Творческая компетентность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это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проявления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креативной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способности, психологическую основу которой составляет способность творческой фантазии, понимаемой как синтез воображения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эмпатии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(перевоплощения).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Профессионально-творческая компетентность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является средством и способом творческой самореализации и саморазвития человека.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Основными показателями творческой компетентности являются: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интеллектуальная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исследовательская, психологическая,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креативная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компетенции;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технологическая мобильность,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эвриологическая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организаторская,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инновационная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компетенции;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творческий характер деятельности,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эмпатийность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рефлексивность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проницательность,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коммуникативность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импровизационность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D:\11лена\Картинки\фон для презентации\1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71472" y="428604"/>
            <a:ext cx="85725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Творческая компетентность оценивается уровнем сформированности умений: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Умение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творчески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развивающее образовательное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пространство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Творческое использование имеющихся педагогических инноваций.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Умение описывать свой опыт, оформлять его в виде сообщени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проектов, презентаций.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Участие в педагогическом эксперименте, владение методикой экспериментальной работы; наличие публикаций, отражающих результаты эксперимента; участие в работе творческих групп.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Способность и подготовленность педагога к повышению качества и эффективности профессиональной деятельности путем создания новых оригинальных приемов или подходов,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авторских разработок, программ, инновационных технологий,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проведение открытых мероприятий, внедрением дополнительных образовательных услуг с анализом авторской позиции.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Умение осмысливать и интегрировать инновации в контексте региональных и национальных особенностей.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Участие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досуговых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развлекательных мероприятиях разного уровня.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правляющая кнопка: далее 10">
            <a:hlinkClick r:id="rId3" action="ppaction://hlinksldjump" highlightClick="1"/>
          </p:cNvPr>
          <p:cNvSpPr/>
          <p:nvPr/>
        </p:nvSpPr>
        <p:spPr>
          <a:xfrm>
            <a:off x="8643966" y="6286520"/>
            <a:ext cx="285752" cy="357190"/>
          </a:xfrm>
          <a:prstGeom prst="actionButtonForwardNex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D:\11лена\Картинки\фон для презентации\1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1214414" y="142852"/>
            <a:ext cx="7000924" cy="500042"/>
          </a:xfrm>
          <a:prstGeom prst="wedgeRoundRectCallout">
            <a:avLst>
              <a:gd name="adj1" fmla="val 545"/>
              <a:gd name="adj2" fmla="val 95335"/>
              <a:gd name="adj3" fmla="val 16667"/>
            </a:avLst>
          </a:prstGeom>
          <a:solidFill>
            <a:srgbClr val="0099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Социально - личностная компетентность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642918"/>
            <a:ext cx="8572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Социально-личностная компетентность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– это совокупность компетенций, относящихся к самому человеку как 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личности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к взаимодействию личности с другими людьми, группой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обществом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643050"/>
            <a:ext cx="87154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Основными показателями социально-личностной компетентности являются:</a:t>
            </a:r>
          </a:p>
          <a:p>
            <a:pPr>
              <a:buFont typeface="Arial" pitchFamily="34" charset="0"/>
              <a:buChar char="•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енностно-смысловые </a:t>
            </a:r>
            <a:r>
              <a:rPr lang="ru-RU" sz="2000" u="sng" dirty="0" err="1" smtClean="0">
                <a:latin typeface="Times New Roman" pitchFamily="18" charset="0"/>
                <a:cs typeface="Times New Roman" pitchFamily="18" charset="0"/>
              </a:rPr>
              <a:t>компетнции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осознание ценностей и смысла педагогической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профессии, жизни и здоровья ребенка, его духовно-нравственного и гражданского становления; потребность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личностном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профессиональном самосовершенствовании, саморазвитии, самореализации и личностной рефлексии;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одержательно-информационные 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знание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социальном мире, обществе, сфере образования, о функциях педагогической деятельности в современных условиях образования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России;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 err="1" smtClean="0">
                <a:latin typeface="Times New Roman" pitchFamily="18" charset="0"/>
                <a:cs typeface="Times New Roman" pitchFamily="18" charset="0"/>
              </a:rPr>
              <a:t>деятельностно-практические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включают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умения и навыки поведения в социальной действительности; владение способами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самоопределения,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самоактуализации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профессионально-личностном становлении;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результативно-оценочные компетенции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включают способность действовать самостоятельно и ответственно в решении педагогических задач, способность к личностной оценке собственного жизненного и педагогического опыта.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D:\11лена\Картинки\фон для презентации\1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00034" y="214290"/>
            <a:ext cx="83582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коммуникативные компетенции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социальное взаимодействие с обществом, уважение и принятие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воспитанников,  родителей, педагогов,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толерантность; владение технологиями диалогового общения, сотрудничества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воспитанниками, родителями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коллегами; способность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соотносить свои устремления с интересами других людей и социальных групп, продуктивно взаимодействовать с людьми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02991" y="2143116"/>
            <a:ext cx="8641009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так же такие качества как: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ысокая гражданская активность и социальная ответственность.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Гуманистическая направленность, духовные потребности, эрудиция.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Честность, искренность, сочувствие в отношении детей и взрослых.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Способность видеть и утверждать личность в воспитаннике, вера в его силы, готовность и умение придти на помощь.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Доброжелательность в сочетании с разумной требовательностью к себе и другим.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Интеллигентность.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Инициативность, оптимизм, жизнерадостность.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Искусство общения,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коммуникативность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культура речи.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Педагогическая интуиция. Чувство нового.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Эмоциональная уравновешенность.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Добросовестность, трудолюбие.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Управляющая кнопка: далее 4">
            <a:hlinkClick r:id="rId3" action="ppaction://hlinksldjump" highlightClick="1"/>
          </p:cNvPr>
          <p:cNvSpPr/>
          <p:nvPr/>
        </p:nvSpPr>
        <p:spPr>
          <a:xfrm>
            <a:off x="8643966" y="6286520"/>
            <a:ext cx="285752" cy="357190"/>
          </a:xfrm>
          <a:prstGeom prst="actionButtonForwardNex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D:\11лена\Картинки\фон для презентации\1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20" name="Трапеция 19"/>
          <p:cNvSpPr/>
          <p:nvPr/>
        </p:nvSpPr>
        <p:spPr>
          <a:xfrm>
            <a:off x="1785918" y="5429264"/>
            <a:ext cx="5429288" cy="500066"/>
          </a:xfrm>
          <a:prstGeom prst="trapezoid">
            <a:avLst>
              <a:gd name="adj" fmla="val 62536"/>
            </a:avLst>
          </a:prstGeom>
          <a:solidFill>
            <a:srgbClr val="0000FF">
              <a:alpha val="70196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</a:t>
            </a:r>
            <a:endParaRPr lang="ru-RU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Трапеция 20"/>
          <p:cNvSpPr/>
          <p:nvPr/>
        </p:nvSpPr>
        <p:spPr>
          <a:xfrm>
            <a:off x="2071670" y="4929198"/>
            <a:ext cx="4857784" cy="500066"/>
          </a:xfrm>
          <a:prstGeom prst="trapezoid">
            <a:avLst>
              <a:gd name="adj" fmla="val 62536"/>
            </a:avLst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</a:t>
            </a:r>
            <a:endParaRPr lang="ru-RU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Трапеция 21"/>
          <p:cNvSpPr/>
          <p:nvPr/>
        </p:nvSpPr>
        <p:spPr>
          <a:xfrm>
            <a:off x="2357422" y="4429132"/>
            <a:ext cx="4286280" cy="500066"/>
          </a:xfrm>
          <a:prstGeom prst="trapezoid">
            <a:avLst>
              <a:gd name="adj" fmla="val 62536"/>
            </a:avLst>
          </a:prstGeom>
          <a:solidFill>
            <a:srgbClr val="9900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Трапеция 23"/>
          <p:cNvSpPr/>
          <p:nvPr/>
        </p:nvSpPr>
        <p:spPr>
          <a:xfrm>
            <a:off x="2643174" y="3929066"/>
            <a:ext cx="3714776" cy="500066"/>
          </a:xfrm>
          <a:prstGeom prst="trapezoid">
            <a:avLst>
              <a:gd name="adj" fmla="val 62536"/>
            </a:avLst>
          </a:prstGeom>
          <a:solidFill>
            <a:srgbClr val="C71F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E5E5E"/>
                </a:solidFill>
                <a:latin typeface="Times New Roman" pitchFamily="18" charset="0"/>
                <a:cs typeface="Times New Roman" pitchFamily="18" charset="0"/>
              </a:rPr>
              <a:t>формы</a:t>
            </a:r>
            <a:endParaRPr lang="ru-RU" b="1" dirty="0">
              <a:solidFill>
                <a:srgbClr val="5E5E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Трапеция 24"/>
          <p:cNvSpPr/>
          <p:nvPr/>
        </p:nvSpPr>
        <p:spPr>
          <a:xfrm>
            <a:off x="2928926" y="3429000"/>
            <a:ext cx="3143272" cy="500066"/>
          </a:xfrm>
          <a:prstGeom prst="trapezoid">
            <a:avLst>
              <a:gd name="adj" fmla="val 62536"/>
            </a:avLst>
          </a:prstGeom>
          <a:solidFill>
            <a:srgbClr val="CA1C4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474747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b="1" dirty="0">
              <a:solidFill>
                <a:srgbClr val="47474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Трапеция 25"/>
          <p:cNvSpPr/>
          <p:nvPr/>
        </p:nvSpPr>
        <p:spPr>
          <a:xfrm>
            <a:off x="3214678" y="2928934"/>
            <a:ext cx="2571768" cy="500066"/>
          </a:xfrm>
          <a:prstGeom prst="trapezoid">
            <a:avLst>
              <a:gd name="adj" fmla="val 62536"/>
            </a:avLst>
          </a:prstGeom>
          <a:solidFill>
            <a:srgbClr val="E44C1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Трапеция 26"/>
          <p:cNvSpPr/>
          <p:nvPr/>
        </p:nvSpPr>
        <p:spPr>
          <a:xfrm>
            <a:off x="3500430" y="2428868"/>
            <a:ext cx="2000264" cy="500066"/>
          </a:xfrm>
          <a:prstGeom prst="trapezoid">
            <a:avLst>
              <a:gd name="adj" fmla="val 62536"/>
            </a:avLst>
          </a:prstGeom>
          <a:solidFill>
            <a:srgbClr val="ECC31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3786182" y="1643050"/>
            <a:ext cx="1428760" cy="785818"/>
          </a:xfrm>
          <a:prstGeom prst="triangle">
            <a:avLst/>
          </a:prstGeom>
          <a:solidFill>
            <a:srgbClr val="6CD53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19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Трапеция 30"/>
          <p:cNvSpPr/>
          <p:nvPr/>
        </p:nvSpPr>
        <p:spPr>
          <a:xfrm>
            <a:off x="1500166" y="5929330"/>
            <a:ext cx="6000792" cy="500066"/>
          </a:xfrm>
          <a:prstGeom prst="trapezoid">
            <a:avLst>
              <a:gd name="adj" fmla="val 62536"/>
            </a:avLst>
          </a:prstGeom>
          <a:solidFill>
            <a:srgbClr val="026D78">
              <a:alpha val="69804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ятиугольник 32"/>
          <p:cNvSpPr/>
          <p:nvPr/>
        </p:nvSpPr>
        <p:spPr>
          <a:xfrm rot="5400000">
            <a:off x="3929058" y="-3214734"/>
            <a:ext cx="1143008" cy="8001056"/>
          </a:xfrm>
          <a:prstGeom prst="homePlate">
            <a:avLst>
              <a:gd name="adj" fmla="val 100000"/>
            </a:avLst>
          </a:prstGeom>
          <a:solidFill>
            <a:srgbClr val="12DEE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643042" y="214298"/>
            <a:ext cx="5857916" cy="71437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Компоненты модели становления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развития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компетентности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педагога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5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00"/>
                            </p:stCondLst>
                            <p:childTnLst>
                              <p:par>
                                <p:cTn id="2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900"/>
                            </p:stCondLst>
                            <p:childTnLst>
                              <p:par>
                                <p:cTn id="3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650"/>
                            </p:stCondLst>
                            <p:childTnLst>
                              <p:par>
                                <p:cTn id="4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350"/>
                            </p:stCondLst>
                            <p:childTnLst>
                              <p:par>
                                <p:cTn id="5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1013</Words>
  <Application>Microsoft Office PowerPoint</Application>
  <PresentationFormat>Экран (4:3)</PresentationFormat>
  <Paragraphs>146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Компоненты модели становления и развития  компетентности педагога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деятельности педагога</dc:title>
  <dc:creator>Admin</dc:creator>
  <cp:lastModifiedBy>Admin</cp:lastModifiedBy>
  <cp:revision>68</cp:revision>
  <dcterms:created xsi:type="dcterms:W3CDTF">2013-05-28T16:09:01Z</dcterms:created>
  <dcterms:modified xsi:type="dcterms:W3CDTF">2013-05-29T17:03:29Z</dcterms:modified>
</cp:coreProperties>
</file>