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0" r:id="rId3"/>
    <p:sldId id="256" r:id="rId4"/>
    <p:sldId id="257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01D-2A7C-4A5B-A41C-FF9F25690D8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E7ED-AD99-409D-B9D0-A4ED36B4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01D-2A7C-4A5B-A41C-FF9F25690D8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E7ED-AD99-409D-B9D0-A4ED36B4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01D-2A7C-4A5B-A41C-FF9F25690D8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E7ED-AD99-409D-B9D0-A4ED36B4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01D-2A7C-4A5B-A41C-FF9F25690D8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E7ED-AD99-409D-B9D0-A4ED36B4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01D-2A7C-4A5B-A41C-FF9F25690D8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E7ED-AD99-409D-B9D0-A4ED36B4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01D-2A7C-4A5B-A41C-FF9F25690D8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E7ED-AD99-409D-B9D0-A4ED36B4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01D-2A7C-4A5B-A41C-FF9F25690D8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E7ED-AD99-409D-B9D0-A4ED36B4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01D-2A7C-4A5B-A41C-FF9F25690D8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E7ED-AD99-409D-B9D0-A4ED36B4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01D-2A7C-4A5B-A41C-FF9F25690D8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E7ED-AD99-409D-B9D0-A4ED36B4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01D-2A7C-4A5B-A41C-FF9F25690D8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E7ED-AD99-409D-B9D0-A4ED36B4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01D-2A7C-4A5B-A41C-FF9F25690D8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E7ED-AD99-409D-B9D0-A4ED36B4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8E01D-2A7C-4A5B-A41C-FF9F25690D8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4E7ED-AD99-409D-B9D0-A4ED36B4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3214710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Развитие речи.</a:t>
            </a:r>
            <a:b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ПОСЛОВИЦЫ</a:t>
            </a:r>
            <a:b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2700" i="1" dirty="0" smtClean="0"/>
              <a:t>Внеклассное мероприятие по русскому языку и литературе для учащихся 5-6 классов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143380"/>
            <a:ext cx="6400800" cy="1752600"/>
          </a:xfrm>
          <a:solidFill>
            <a:schemeClr val="accent1">
              <a:lumMod val="60000"/>
              <a:lumOff val="40000"/>
            </a:schemeClr>
          </a:solidFill>
          <a:ln w="76200"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+mj-lt"/>
              </a:rPr>
              <a:t>Учитель Владимирская Т. Е.</a:t>
            </a:r>
          </a:p>
          <a:p>
            <a:r>
              <a:rPr lang="ru-RU" sz="2800" i="1" dirty="0" smtClean="0">
                <a:solidFill>
                  <a:schemeClr val="tx1"/>
                </a:solidFill>
                <a:latin typeface="+mj-lt"/>
              </a:rPr>
              <a:t>ГБСКОУ </a:t>
            </a:r>
            <a:r>
              <a:rPr lang="ru-RU" sz="2800" i="1" dirty="0" err="1" smtClean="0">
                <a:solidFill>
                  <a:schemeClr val="tx1"/>
                </a:solidFill>
                <a:latin typeface="+mj-lt"/>
              </a:rPr>
              <a:t>шк</a:t>
            </a:r>
            <a:r>
              <a:rPr lang="ru-RU" sz="2800" i="1" dirty="0" smtClean="0">
                <a:solidFill>
                  <a:schemeClr val="tx1"/>
                </a:solidFill>
                <a:latin typeface="+mj-lt"/>
              </a:rPr>
              <a:t> № </a:t>
            </a:r>
            <a:r>
              <a:rPr lang="ru-RU" sz="2800" i="1" dirty="0" smtClean="0">
                <a:solidFill>
                  <a:schemeClr val="tx1"/>
                </a:solidFill>
                <a:latin typeface="+mj-lt"/>
              </a:rPr>
              <a:t>663</a:t>
            </a:r>
          </a:p>
          <a:p>
            <a:r>
              <a:rPr lang="ru-RU" sz="2000" i="1" smtClean="0">
                <a:solidFill>
                  <a:schemeClr val="tx1"/>
                </a:solidFill>
                <a:latin typeface="+mj-lt"/>
              </a:rPr>
              <a:t>                                                                     </a:t>
            </a:r>
            <a:endParaRPr lang="ru-RU" sz="2000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Monotype Corsiva" pitchFamily="66" charset="0"/>
              </a:rPr>
              <a:t>Пословица  </a:t>
            </a:r>
            <a:r>
              <a:rPr lang="ru-RU" sz="2800" b="1" dirty="0">
                <a:latin typeface="Monotype Corsiva" pitchFamily="66" charset="0"/>
              </a:rPr>
              <a:t>– это законченное </a:t>
            </a:r>
            <a:r>
              <a:rPr lang="ru-RU" sz="2800" b="1" dirty="0" smtClean="0">
                <a:latin typeface="Monotype Corsiva" pitchFamily="66" charset="0"/>
              </a:rPr>
              <a:t>предложение</a:t>
            </a:r>
            <a:r>
              <a:rPr lang="ru-RU" sz="2800" b="1" dirty="0">
                <a:latin typeface="Monotype Corsiva" pitchFamily="66" charset="0"/>
              </a:rPr>
              <a:t>, завершённое суждение, обладающее переносным смыслом. Владимир Иванович Даль назвал пословицу коротенькой притчей, поучением, понятным и принятым всеми.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4" name="Содержимое 3" descr="1280403905_2010-07-29_123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4842" y="2214563"/>
            <a:ext cx="5894315" cy="44291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286544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b="1" dirty="0" smtClean="0">
                <a:latin typeface="Monotype Corsiva" pitchFamily="66" charset="0"/>
              </a:rPr>
              <a:t>Пословицы  </a:t>
            </a:r>
            <a:r>
              <a:rPr lang="ru-RU" sz="2400" b="1" dirty="0">
                <a:latin typeface="Monotype Corsiva" pitchFamily="66" charset="0"/>
              </a:rPr>
              <a:t>– это негласные суждения, негласные человеческие законы, утверждения, которые не обсуждаются, не вызывают сомнений, а принимаются всеми. Основа возникновения пословиц – социальный,  трудовой опыт, наблюдательность, острый ум и огромные возможности языка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r>
              <a:rPr lang="ru-RU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>
                <a:solidFill>
                  <a:srgbClr val="00B050"/>
                </a:solidFill>
              </a:rPr>
              <a:t>Дружный табун волка не боится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(удмуртская)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Содержимое 3" descr="0_63cdb_d0e7d2fa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500306"/>
            <a:ext cx="6643734" cy="35719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Autofit/>
          </a:bodyPr>
          <a:lstStyle/>
          <a:p>
            <a:r>
              <a:rPr lang="ru-RU" sz="2000" i="1" dirty="0"/>
              <a:t>Пословицы советуют, учат, упрекают, хвалят, осуждают, насмехаются, заставляют задуматься о жизни, посмотреть на себя со стороны.</a:t>
            </a:r>
            <a:br>
              <a:rPr lang="ru-RU" sz="2000" i="1" dirty="0"/>
            </a:br>
            <a:r>
              <a:rPr lang="ru-RU" sz="2000" i="1" dirty="0"/>
              <a:t>Пословицы затрагивают все стороны жизни, выражают мечты, идеалы, веру народа, </a:t>
            </a:r>
            <a:br>
              <a:rPr lang="ru-RU" sz="2000" i="1" dirty="0"/>
            </a:br>
            <a:r>
              <a:rPr lang="ru-RU" sz="2000" i="1" dirty="0"/>
              <a:t>обращаются к внутреннему миру человека, к понятиям добра и зла, лени и трудолюбии, богатстве и бедности, правде и лжи, уму и глупости, вражде и дружбе</a:t>
            </a:r>
            <a:br>
              <a:rPr lang="ru-RU" sz="2000" i="1" dirty="0"/>
            </a:br>
            <a:endParaRPr lang="ru-RU" sz="2000" i="1" dirty="0"/>
          </a:p>
        </p:txBody>
      </p:sp>
      <p:pic>
        <p:nvPicPr>
          <p:cNvPr id="4" name="Содержимое 3" descr="posl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071810"/>
            <a:ext cx="4071966" cy="3357586"/>
          </a:xfrm>
        </p:spPr>
      </p:pic>
      <p:pic>
        <p:nvPicPr>
          <p:cNvPr id="5" name="Рисунок 4" descr="0008-008-Vrazhda-ne-delaet-dob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071810"/>
            <a:ext cx="4143404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4" name="Содержимое 3" descr="0004-004-Narodnye-poslovit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429684" cy="557214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2616153_large_b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072493" cy="585791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85804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14290"/>
            <a:ext cx="7643866" cy="578647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Народы разные – правда одна 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Как аукнется, так и откликнется.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Взявший нож напорется на меч  (</a:t>
            </a:r>
            <a:r>
              <a:rPr lang="ru-RU" sz="2400" dirty="0" err="1" smtClean="0">
                <a:solidFill>
                  <a:srgbClr val="C00000"/>
                </a:solidFill>
              </a:rPr>
              <a:t>чув</a:t>
            </a:r>
            <a:r>
              <a:rPr lang="ru-RU" sz="2400" dirty="0" smtClean="0">
                <a:solidFill>
                  <a:srgbClr val="C00000"/>
                </a:solidFill>
              </a:rPr>
              <a:t>.)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Бьёшь другого, сам остерегайся  (</a:t>
            </a:r>
            <a:r>
              <a:rPr lang="ru-RU" sz="2400" dirty="0" err="1" smtClean="0">
                <a:solidFill>
                  <a:srgbClr val="C00000"/>
                </a:solidFill>
              </a:rPr>
              <a:t>осет</a:t>
            </a:r>
            <a:r>
              <a:rPr lang="ru-RU" sz="2400" dirty="0" smtClean="0">
                <a:solidFill>
                  <a:srgbClr val="C00000"/>
                </a:solidFill>
              </a:rPr>
              <a:t>.)</a:t>
            </a:r>
          </a:p>
          <a:p>
            <a:r>
              <a:rPr lang="ru-RU" sz="2400" i="1" dirty="0" smtClean="0">
                <a:solidFill>
                  <a:srgbClr val="00B050"/>
                </a:solidFill>
              </a:rPr>
              <a:t>Не имей сто рублей, а имей сто друзей</a:t>
            </a:r>
            <a:r>
              <a:rPr lang="ru-RU" sz="2400" dirty="0" smtClean="0">
                <a:solidFill>
                  <a:srgbClr val="00B050"/>
                </a:solidFill>
              </a:rPr>
              <a:t>.                                                Имеющий тысячу друзей – спасся, имеющий тысячу голов – погиб (</a:t>
            </a:r>
            <a:r>
              <a:rPr lang="ru-RU" sz="2400" dirty="0" err="1" smtClean="0">
                <a:solidFill>
                  <a:srgbClr val="00B050"/>
                </a:solidFill>
              </a:rPr>
              <a:t>чечен</a:t>
            </a:r>
            <a:r>
              <a:rPr lang="ru-RU" sz="2400" dirty="0" smtClean="0">
                <a:solidFill>
                  <a:srgbClr val="00B050"/>
                </a:solidFill>
              </a:rPr>
              <a:t>.)                                                                                                                 Если муравьи объединяются, они сдерут шкуру и с разъярённого льва (</a:t>
            </a:r>
            <a:r>
              <a:rPr lang="ru-RU" sz="2400" dirty="0" err="1" smtClean="0">
                <a:solidFill>
                  <a:srgbClr val="00B050"/>
                </a:solidFill>
              </a:rPr>
              <a:t>тадж</a:t>
            </a:r>
            <a:r>
              <a:rPr lang="ru-RU" sz="2400" dirty="0" smtClean="0">
                <a:solidFill>
                  <a:srgbClr val="00B050"/>
                </a:solidFill>
              </a:rPr>
              <a:t>.)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В чужой монастырь со своим уставом не суйся</a:t>
            </a:r>
            <a:r>
              <a:rPr lang="ru-RU" sz="2400" dirty="0" smtClean="0">
                <a:solidFill>
                  <a:srgbClr val="7030A0"/>
                </a:solidFill>
              </a:rPr>
              <a:t>.                                            В кое село пришёл, то обычай и соблюдай (</a:t>
            </a:r>
            <a:r>
              <a:rPr lang="ru-RU" sz="2400" dirty="0" err="1" smtClean="0">
                <a:solidFill>
                  <a:srgbClr val="7030A0"/>
                </a:solidFill>
              </a:rPr>
              <a:t>осет</a:t>
            </a:r>
            <a:r>
              <a:rPr lang="ru-RU" sz="2400" dirty="0" smtClean="0">
                <a:solidFill>
                  <a:srgbClr val="7030A0"/>
                </a:solidFill>
              </a:rPr>
              <a:t>.)                                          Идёшь в город кривых – стань кривым (</a:t>
            </a:r>
            <a:r>
              <a:rPr lang="ru-RU" sz="2400" dirty="0" err="1" smtClean="0">
                <a:solidFill>
                  <a:srgbClr val="7030A0"/>
                </a:solidFill>
              </a:rPr>
              <a:t>тадж</a:t>
            </a:r>
            <a:r>
              <a:rPr lang="ru-RU" sz="2400" dirty="0" smtClean="0">
                <a:solidFill>
                  <a:srgbClr val="7030A0"/>
                </a:solidFill>
              </a:rPr>
              <a:t>.)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Армянские и русские пословицы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Есть армянские и русские пословицы и поговорки, которые полностью совпадают или отличаются лишь несколькими словесными элементами. Например: "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Не всё то золото, что блестит" (армянская и русская);</a:t>
            </a:r>
            <a:r>
              <a:rPr lang="ru-RU" dirty="0" smtClean="0"/>
              <a:t> "</a:t>
            </a:r>
            <a:r>
              <a:rPr lang="ru-RU" i="1" dirty="0" smtClean="0">
                <a:solidFill>
                  <a:srgbClr val="00B050"/>
                </a:solidFill>
              </a:rPr>
              <a:t>Где тонко, там и рвётся" (армянская и русская)</a:t>
            </a:r>
            <a:r>
              <a:rPr lang="ru-RU" dirty="0" smtClean="0"/>
              <a:t>; "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Доброе дело и в воде не тонет" (армянская) - "Доброе дело и в воде не тает" (русская</a:t>
            </a:r>
            <a:r>
              <a:rPr lang="ru-RU" dirty="0" smtClean="0"/>
              <a:t>); "</a:t>
            </a:r>
            <a:r>
              <a:rPr lang="ru-RU" dirty="0" smtClean="0">
                <a:solidFill>
                  <a:srgbClr val="7030A0"/>
                </a:solidFill>
              </a:rPr>
              <a:t>Каждый горшок найдёт себе крышку" (армянская) - "На всякий горшок найдётся покрышка" (русская)</a:t>
            </a:r>
            <a:r>
              <a:rPr lang="ru-RU" dirty="0" smtClean="0"/>
              <a:t>; "</a:t>
            </a:r>
            <a:r>
              <a:rPr lang="ru-RU" dirty="0" smtClean="0">
                <a:solidFill>
                  <a:srgbClr val="0070C0"/>
                </a:solidFill>
              </a:rPr>
              <a:t>Один - за всех и все - за одного" (армянская) - "Все - за одного и один - за всех" </a:t>
            </a:r>
            <a:r>
              <a:rPr lang="ru-RU" dirty="0" smtClean="0"/>
              <a:t>(русская); "</a:t>
            </a:r>
            <a:r>
              <a:rPr lang="ru-RU" i="1" dirty="0" smtClean="0"/>
              <a:t>Белые деньги на чёрный день" (армянская) - "Белая деньга про чёрный день" (русская)</a:t>
            </a:r>
            <a:r>
              <a:rPr lang="ru-RU" dirty="0" smtClean="0"/>
              <a:t>; "</a:t>
            </a:r>
            <a:r>
              <a:rPr lang="ru-RU" dirty="0" smtClean="0">
                <a:solidFill>
                  <a:srgbClr val="C00000"/>
                </a:solidFill>
              </a:rPr>
              <a:t>Хозяин горюет о том, что волк унёс, а волк - об оставленном" (армянская) - "Хозяин жалеет о похищенном, а волк - об остатке" (русская) </a:t>
            </a:r>
            <a:r>
              <a:rPr lang="ru-RU" dirty="0" smtClean="0"/>
              <a:t>и т.д.</a:t>
            </a:r>
          </a:p>
          <a:p>
            <a:r>
              <a:rPr lang="ru-RU" dirty="0" smtClean="0"/>
              <a:t>Во всех этих случаях можно предполагать или заимствование, или наличие общего источника, чаще всего древнего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Пословица недаром молвится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00034" y="3357562"/>
            <a:ext cx="8143932" cy="30003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7030A0"/>
                </a:solidFill>
              </a:rPr>
              <a:t>Век живи, век учись</a:t>
            </a:r>
            <a:endParaRPr lang="ru-RU" sz="4000" i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1472" y="357166"/>
            <a:ext cx="8001056" cy="292895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00B050"/>
                </a:solidFill>
              </a:rPr>
              <a:t>Пословица недаром молвится</a:t>
            </a:r>
            <a:endParaRPr lang="ru-RU" sz="40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Так</a:t>
            </a:r>
            <a:r>
              <a:rPr lang="ru-RU" sz="4000" b="1" dirty="0" smtClean="0">
                <a:solidFill>
                  <a:srgbClr val="C00000"/>
                </a:solidFill>
              </a:rPr>
              <a:t>  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говорят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В каждом языке есть образные выражения, которые используются при какой-то определённой ситуации, но не прямо указывают на отношение к ней, а с помощью намёка, т.е.имеют переносное значение, скрытый смысл, обобщают. Это </a:t>
            </a:r>
            <a:r>
              <a:rPr lang="ru-RU" sz="2000" b="1" i="1" dirty="0" smtClean="0"/>
              <a:t>пословицы, поговорки, фразеологизмы, крылатые фразы. </a:t>
            </a:r>
            <a:r>
              <a:rPr lang="ru-RU" sz="2000" dirty="0" smtClean="0"/>
              <a:t>Эти изречения украшают речь делают  её образной и полностью отражают жизнь человека.</a:t>
            </a:r>
            <a:endParaRPr lang="en-US" sz="2000" dirty="0" smtClean="0"/>
          </a:p>
          <a:p>
            <a:r>
              <a:rPr lang="ru-RU" sz="2000" dirty="0" smtClean="0"/>
              <a:t>Они  обладают способностью к многозначному употреблению по принципу аналогии. Суждение "</a:t>
            </a:r>
            <a:r>
              <a:rPr lang="ru-RU" sz="2000" b="1" i="1" dirty="0" smtClean="0"/>
              <a:t>Один цветок не делает весны</a:t>
            </a:r>
            <a:r>
              <a:rPr lang="ru-RU" sz="2000" dirty="0" smtClean="0"/>
              <a:t>" интересно не прямым смыслом, а тем, что оно может быть применено к другим аналогичным ситуациям.</a:t>
            </a:r>
          </a:p>
          <a:p>
            <a:endParaRPr lang="ru-RU" sz="2000" dirty="0" smtClean="0"/>
          </a:p>
          <a:p>
            <a:r>
              <a:rPr lang="ru-RU" sz="2000" i="1" dirty="0" smtClean="0">
                <a:solidFill>
                  <a:srgbClr val="FF0000"/>
                </a:solidFill>
              </a:rPr>
              <a:t>Водить за нос</a:t>
            </a:r>
            <a:r>
              <a:rPr lang="ru-RU" sz="2000" i="1" dirty="0" smtClean="0"/>
              <a:t>, </a:t>
            </a:r>
            <a:r>
              <a:rPr lang="ru-RU" sz="2000" i="1" dirty="0" smtClean="0">
                <a:solidFill>
                  <a:srgbClr val="0070C0"/>
                </a:solidFill>
              </a:rPr>
              <a:t>не в своей тарелке </a:t>
            </a:r>
            <a:r>
              <a:rPr lang="ru-RU" sz="2000" dirty="0" smtClean="0"/>
              <a:t>(фразеологизмы)</a:t>
            </a:r>
          </a:p>
          <a:p>
            <a:r>
              <a:rPr lang="ru-RU" sz="2000" i="1" dirty="0" smtClean="0"/>
              <a:t>Чужими руками жар загребать </a:t>
            </a:r>
            <a:r>
              <a:rPr lang="ru-RU" sz="2000" dirty="0" smtClean="0"/>
              <a:t>(поговорка)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Легко чужими руками жар загребать </a:t>
            </a:r>
            <a:r>
              <a:rPr lang="ru-RU" sz="2000" dirty="0" smtClean="0"/>
              <a:t>(пословица)</a:t>
            </a:r>
          </a:p>
          <a:p>
            <a:r>
              <a:rPr lang="ru-RU" sz="2000" dirty="0" smtClean="0"/>
              <a:t>«</a:t>
            </a:r>
            <a:r>
              <a:rPr lang="ru-RU" sz="2000" i="1" dirty="0" smtClean="0">
                <a:solidFill>
                  <a:srgbClr val="00B050"/>
                </a:solidFill>
              </a:rPr>
              <a:t>А злые языки страшнее пистолета», «С чувством , с толком, с расстановкой» </a:t>
            </a:r>
            <a:r>
              <a:rPr lang="ru-RU" sz="2000" dirty="0" smtClean="0"/>
              <a:t>(«Горе от ума», А.С.Грибоедов)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sz="4000" i="1" u="sng" dirty="0" smtClean="0">
                <a:latin typeface="Arno Pro Smbd" pitchFamily="18" charset="0"/>
              </a:rPr>
              <a:t>Пословицы</a:t>
            </a:r>
            <a:r>
              <a:rPr lang="ru-RU" sz="4000" i="1" dirty="0" smtClean="0">
                <a:latin typeface="Arno Pro Smbd" pitchFamily="18" charset="0"/>
              </a:rPr>
              <a:t>, поговорки, загадки – это устное народное творчество (</a:t>
            </a:r>
            <a:r>
              <a:rPr lang="ru-RU" i="1" dirty="0" smtClean="0">
                <a:latin typeface="Arno Pro Smbd" pitchFamily="18" charset="0"/>
              </a:rPr>
              <a:t>УНТ)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7858180" cy="49292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ustnoe_narodnoe_tvorchestvo.jp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1" y="1714488"/>
            <a:ext cx="7744293" cy="48577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  <a:latin typeface="Arial Black" pitchFamily="34" charset="0"/>
              </a:rPr>
              <a:t>Пословица недаром молвится </a:t>
            </a:r>
            <a:endParaRPr lang="ru-RU" sz="36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000" b="1" dirty="0"/>
              <a:t>Пословица</a:t>
            </a:r>
            <a:r>
              <a:rPr lang="ru-RU" sz="3000" dirty="0"/>
              <a:t> — малая </a:t>
            </a:r>
            <a:r>
              <a:rPr lang="ru-RU" sz="3000" dirty="0" smtClean="0"/>
              <a:t>форма устного </a:t>
            </a:r>
            <a:r>
              <a:rPr lang="ru-RU" sz="3000" dirty="0"/>
              <a:t>народного поэтического творчества, облаченная в краткое, ритмизованное изречение, несущее </a:t>
            </a:r>
            <a:r>
              <a:rPr lang="ru-RU" sz="3000" dirty="0" smtClean="0"/>
              <a:t>обобщённую мысль, вывод</a:t>
            </a:r>
            <a:r>
              <a:rPr lang="ru-RU" sz="3000" dirty="0"/>
              <a:t>, иносказание с дидактическим уклоном.</a:t>
            </a:r>
          </a:p>
          <a:p>
            <a:r>
              <a:rPr lang="ru-RU" sz="3000" dirty="0"/>
              <a:t>«</a:t>
            </a:r>
            <a:r>
              <a:rPr lang="ru-RU" sz="3000" b="1" dirty="0"/>
              <a:t>Пословицы</a:t>
            </a:r>
            <a:r>
              <a:rPr lang="ru-RU" sz="3000" dirty="0"/>
              <a:t> – цвет народного ума, это житейская мудрость, народная правда, своего рода </a:t>
            </a:r>
            <a:r>
              <a:rPr lang="ru-RU" sz="3000" b="1" i="1" dirty="0"/>
              <a:t>судебник,</a:t>
            </a:r>
            <a:r>
              <a:rPr lang="ru-RU" sz="3000" dirty="0"/>
              <a:t> никем не судимый» - писал Владимир Иванович Даль. </a:t>
            </a:r>
          </a:p>
          <a:p>
            <a:r>
              <a:rPr lang="ru-RU" sz="3000" dirty="0"/>
              <a:t>Пословицы можно назвать энциклопедией народной жизни.</a:t>
            </a:r>
          </a:p>
          <a:p>
            <a:endParaRPr lang="ru-RU" sz="3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72560" cy="58579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Monotype Corsiva" pitchFamily="66" charset="0"/>
              </a:rPr>
              <a:t>Умную  речь  хорошо  и  слушать</a:t>
            </a:r>
            <a:endParaRPr lang="ru-RU" sz="36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983179"/>
          </a:xfrm>
        </p:spPr>
        <p:txBody>
          <a:bodyPr/>
          <a:lstStyle/>
          <a:p>
            <a:r>
              <a:rPr lang="ru-RU" dirty="0"/>
              <a:t>Шолохов назвал пословицы «сгустками разума», «крылатой мудростью». Пословицы – это отражение жизни во всех её проявлениях.</a:t>
            </a:r>
          </a:p>
          <a:p>
            <a:r>
              <a:rPr lang="ru-RU" dirty="0"/>
              <a:t>Пословицы – это глубокие суждения, умные мысли, ясно и чётко сформулированные и побуждающие человека задуматься.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F0"/>
                </a:solidFill>
                <a:latin typeface="Monotype Corsiva" pitchFamily="66" charset="0"/>
              </a:rPr>
              <a:t>Жизнь дана на добрые дела</a:t>
            </a:r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Пословицы – это народные речения, в которых отражён многовековой опыт народа. Они имеют устойчивую, лаконичную форму и поучительный смысл. Пословицы – это «вечные истины</a:t>
            </a:r>
            <a:r>
              <a:rPr lang="ru-RU" dirty="0" smtClean="0"/>
              <a:t>».</a:t>
            </a:r>
            <a:r>
              <a:rPr lang="ru-RU" dirty="0"/>
              <a:t> </a:t>
            </a:r>
          </a:p>
          <a:p>
            <a:r>
              <a:rPr lang="ru-RU" dirty="0"/>
              <a:t>В пословицах содержатся общие суждения о природе, мире, человеке, человеческих качествах и отношениях. Всё взято из реальной жизни: это наблюдения, выводы, опыт людей.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И на твою спесь пословица есть</a:t>
            </a:r>
            <a:endParaRPr lang="ru-RU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 чём только ни сказано в пословицах!!! Нет той области жизни, которая не отразилась бы в пословице! Состав пословиц формируется веками. Они как и сказки, загадки, песни передаются из поколения в поколение и представляют собой сокровища языка и мудрость народа  из всех областей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50019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3100" i="1" dirty="0" smtClean="0">
                <a:latin typeface="Arno Pro Smbd" pitchFamily="18" charset="0"/>
              </a:rPr>
              <a:t>Всем известны пословице о труде, о лени, о дружбе, о родине, об одиночестве, о человеческой глупости и мудрости, о природных явлениях, о родителях и детях, о знаниях, грамоте и т. д.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7500" y="2427288"/>
            <a:ext cx="5969000" cy="3860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9D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648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Развитие речи.   ПОСЛОВИЦЫ   Внеклассное мероприятие по русскому языку и литературе для учащихся 5-6 классов  </vt:lpstr>
      <vt:lpstr>Так   говорят</vt:lpstr>
      <vt:lpstr>Пословицы, поговорки, загадки – это устное народное творчество (УНТ).</vt:lpstr>
      <vt:lpstr>Пословица недаром молвится </vt:lpstr>
      <vt:lpstr>Слайд 5</vt:lpstr>
      <vt:lpstr>Умную  речь  хорошо  и  слушать</vt:lpstr>
      <vt:lpstr>Жизнь дана на добрые дела</vt:lpstr>
      <vt:lpstr>И на твою спесь пословица есть</vt:lpstr>
      <vt:lpstr>  Всем известны пословице о труде, о лени, о дружбе, о родине, об одиночестве, о человеческой глупости и мудрости, о природных явлениях, о родителях и детях, о знаниях, грамоте и т. д. </vt:lpstr>
      <vt:lpstr> Пословица  – это законченное предложение, завершённое суждение, обладающее переносным смыслом. Владимир Иванович Даль назвал пословицу коротенькой притчей, поучением, понятным и принятым всеми. </vt:lpstr>
      <vt:lpstr>   Пословицы  – это негласные суждения, негласные человеческие законы, утверждения, которые не обсуждаются, не вызывают сомнений, а принимаются всеми. Основа возникновения пословиц – социальный,  трудовой опыт, наблюдательность, острый ум и огромные возможности языка.            Дружный табун волка не боится (удмуртская)    </vt:lpstr>
      <vt:lpstr>Пословицы советуют, учат, упрекают, хвалят, осуждают, насмехаются, заставляют задуматься о жизни, посмотреть на себя со стороны. Пословицы затрагивают все стороны жизни, выражают мечты, идеалы, веру народа,  обращаются к внутреннему миру человека, к понятиям добра и зла, лени и трудолюбии, богатстве и бедности, правде и лжи, уму и глупости, вражде и дружбе </vt:lpstr>
      <vt:lpstr>Слайд 13</vt:lpstr>
      <vt:lpstr>Слайд 14</vt:lpstr>
      <vt:lpstr>Слайд 15</vt:lpstr>
      <vt:lpstr>Народы разные – правда одна </vt:lpstr>
      <vt:lpstr>Армянские и русские пословицы</vt:lpstr>
      <vt:lpstr>Пословица недаром молвится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Пословицы, поговорки, загадки – это устное народное творчество (УНТ).</dc:title>
  <dc:creator>Admin</dc:creator>
  <cp:lastModifiedBy>Татьяна</cp:lastModifiedBy>
  <cp:revision>31</cp:revision>
  <dcterms:created xsi:type="dcterms:W3CDTF">2013-01-08T20:51:06Z</dcterms:created>
  <dcterms:modified xsi:type="dcterms:W3CDTF">2014-11-26T19:40:44Z</dcterms:modified>
</cp:coreProperties>
</file>