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9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2400"/>
    <a:srgbClr val="2603B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97EF89-6A85-4234-A4E1-4F47C3ADB8C1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B05951D-A24E-475D-A9A1-1D2034863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EF89-6A85-4234-A4E1-4F47C3ADB8C1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951D-A24E-475D-A9A1-1D2034863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EF89-6A85-4234-A4E1-4F47C3ADB8C1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951D-A24E-475D-A9A1-1D2034863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97EF89-6A85-4234-A4E1-4F47C3ADB8C1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B05951D-A24E-475D-A9A1-1D20348633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C97EF89-6A85-4234-A4E1-4F47C3ADB8C1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B05951D-A24E-475D-A9A1-1D2034863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EF89-6A85-4234-A4E1-4F47C3ADB8C1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951D-A24E-475D-A9A1-1D20348633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EF89-6A85-4234-A4E1-4F47C3ADB8C1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951D-A24E-475D-A9A1-1D20348633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97EF89-6A85-4234-A4E1-4F47C3ADB8C1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05951D-A24E-475D-A9A1-1D20348633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EF89-6A85-4234-A4E1-4F47C3ADB8C1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951D-A24E-475D-A9A1-1D2034863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97EF89-6A85-4234-A4E1-4F47C3ADB8C1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B05951D-A24E-475D-A9A1-1D20348633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97EF89-6A85-4234-A4E1-4F47C3ADB8C1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05951D-A24E-475D-A9A1-1D20348633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97EF89-6A85-4234-A4E1-4F47C3ADB8C1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B05951D-A24E-475D-A9A1-1D2034863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357166"/>
            <a:ext cx="7429552" cy="228601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7030A0"/>
                </a:solidFill>
                <a:cs typeface="Arabic Typesetting" pitchFamily="66" charset="-78"/>
              </a:rPr>
              <a:t>Поощрение и наказание в воспитании ребенка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643578"/>
            <a:ext cx="6172200" cy="731344"/>
          </a:xfrm>
        </p:spPr>
        <p:txBody>
          <a:bodyPr/>
          <a:lstStyle/>
          <a:p>
            <a:pPr algn="ctr"/>
            <a:r>
              <a:rPr lang="ru-RU" sz="2800" dirty="0" smtClean="0"/>
              <a:t>Родительское собрание</a:t>
            </a:r>
          </a:p>
          <a:p>
            <a:endParaRPr lang="ru-RU" dirty="0"/>
          </a:p>
        </p:txBody>
      </p:sp>
      <p:pic>
        <p:nvPicPr>
          <p:cNvPr id="5" name="Рисунок 4" descr="parents baptêm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928802"/>
            <a:ext cx="3000396" cy="3739533"/>
          </a:xfrm>
          <a:prstGeom prst="rect">
            <a:avLst/>
          </a:prstGeom>
        </p:spPr>
      </p:pic>
      <p:pic>
        <p:nvPicPr>
          <p:cNvPr id="6" name="Рисунок 5" descr="child-punishment-i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56" y="2071678"/>
            <a:ext cx="2428892" cy="37162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 descr="C:\Users\Пользователь\Pictures\картинки для презентаций\cb9203a0131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3302837" cy="307181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29697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                Как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поощрять ребенка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  в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семье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14282" y="1071546"/>
            <a:ext cx="850112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5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19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можно чаще одобрительно улыбайтесь своему ребенку.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19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Поощряйте своего ребенка жестами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прикосновениями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Словесно выражайте одобрение даже самому маленькому успеху своего ребенка, его поведению.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19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Дарите своему ребенку подарки, но при этом учите его их принимать.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Формируйте в своей семье традиции и ритуалы поощрения ребенка: день рождения, Новый год, конец учебного года, 1 сентября, удачное выступление, сюрпризы-поздравления и т. д.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Пользователь\Pictures\картинки для презентаций\Рисунок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22" y="4948714"/>
            <a:ext cx="2214578" cy="1909286"/>
          </a:xfrm>
          <a:prstGeom prst="rect">
            <a:avLst/>
          </a:prstGeom>
          <a:noFill/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214290"/>
            <a:ext cx="835824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 своего ребенка быть благодарным за любые знаки внимания, проявленные к нему, независимо от суммы денег, затраченных на подарок.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Дарите подарки своему ребенку не только с учетом его желаний, но и с учетом возможностей семьи.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поощрения своего ребенка используйте не только подарки материального плана, но и моральные поощрения, придуманные вами: грамоты собственного изготовления, стихи, газеты и дружественные шаржи и т. д.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Позволяйте своему ребенку иметь карманные деньги, но не оставляйте их расходование без анализа самим ребенком и вами.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 своего ребенка понимать и ценить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19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поощрения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родителей.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6297634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71802" y="0"/>
            <a:ext cx="5214974" cy="27392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Помните! 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Ваше внимание, любовь и ласка, дружеское участие и расположение могут сделать для вашего ребенка больше, чем самый дорогой подарок!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85720" y="3429000"/>
            <a:ext cx="3500462" cy="31085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Раны унижения и издевательства не заживают годами, шрамы безразличия и игнорирования остаются на всю жизнь!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6" name="Picture 4" descr="http://municipalrussia.ru/image/693692/2788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500438"/>
            <a:ext cx="4095777" cy="3071834"/>
          </a:xfrm>
          <a:prstGeom prst="rect">
            <a:avLst/>
          </a:prstGeom>
          <a:noFill/>
        </p:spPr>
      </p:pic>
      <p:pic>
        <p:nvPicPr>
          <p:cNvPr id="11" name="Picture 7" descr="CACXMZS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57166"/>
            <a:ext cx="2925749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 descr="C:\Users\Пользователь\Pictures\картинки для презентаций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0"/>
            <a:ext cx="7791584" cy="5500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115328" cy="2428892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cs typeface="Arabic Typesetting" pitchFamily="66" charset="-78"/>
              </a:rPr>
              <a:t>Ребёнок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cs typeface="Arabic Typesetting" pitchFamily="66" charset="-78"/>
              </a:rPr>
              <a:t>нуждается в вашей любви  больше всего именно тогда, когда он меньше всего её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cs typeface="Arabic Typesetting" pitchFamily="66" charset="-78"/>
              </a:rPr>
              <a:t>заслуживает.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 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Э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Бомбек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22530" name="Picture 2" descr="C:\Users\Пользователь\Pictures\картинки для презентаций\i (1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500306"/>
            <a:ext cx="5810767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ользователь\Pictures\картинки для презентаций\sm_users_img-3049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142984"/>
            <a:ext cx="3505229" cy="40005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Анкета для родителей.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714356"/>
            <a:ext cx="68580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Можно ли воспитывать ребенка в семье без наказания?</a:t>
            </a:r>
          </a:p>
          <a:p>
            <a:pPr lvl="0"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Что в вашей семье может служить поводом для наказания?</a:t>
            </a:r>
          </a:p>
          <a:p>
            <a:pPr lvl="0"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Всегда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ли наказание эффективно воздействует на ребенка?</a:t>
            </a:r>
          </a:p>
          <a:p>
            <a:pPr lvl="0"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Какие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меры воздействия в вашей семье считаются наказанием?</a:t>
            </a:r>
          </a:p>
          <a:p>
            <a:pPr lvl="0"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Какие меры наказания в вашей семье исключены?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-214338"/>
            <a:ext cx="8786874" cy="2786082"/>
          </a:xfrm>
        </p:spPr>
        <p:txBody>
          <a:bodyPr>
            <a:normAutofit fontScale="90000"/>
          </a:bodyPr>
          <a:lstStyle/>
          <a:p>
            <a:pPr algn="r">
              <a:spcBef>
                <a:spcPts val="0"/>
              </a:spcBef>
              <a:defRPr/>
            </a:pPr>
            <a:r>
              <a:rPr lang="ru-RU" sz="2800" b="1" i="1" dirty="0" smtClean="0"/>
              <a:t>«Наказание – очень трудная вещь, она требует от взрослых огромного таланта и осторожности»</a:t>
            </a:r>
            <a:br>
              <a:rPr lang="ru-RU" sz="2800" b="1" i="1" dirty="0" smtClean="0"/>
            </a:br>
            <a:r>
              <a:rPr lang="ru-RU" sz="2800" b="1" i="1" dirty="0" smtClean="0"/>
              <a:t>                                            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 </a:t>
            </a:r>
            <a:r>
              <a:rPr lang="ru-RU" sz="2800" b="1" i="1" dirty="0" smtClean="0"/>
              <a:t>А С Макаренко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/>
            </a:r>
            <a:br>
              <a:rPr lang="ru-RU" sz="1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</a:br>
            <a:endParaRPr lang="ru-RU" sz="3200" dirty="0">
              <a:solidFill>
                <a:srgbClr val="C00000"/>
              </a:solidFill>
              <a:latin typeface="Candara" pitchFamily="34" charset="0"/>
              <a:cs typeface="Aharoni" pitchFamily="2" charset="-79"/>
            </a:endParaRPr>
          </a:p>
        </p:txBody>
      </p:sp>
      <p:pic>
        <p:nvPicPr>
          <p:cNvPr id="3" name="Picture 4" descr="кнут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214554"/>
            <a:ext cx="571504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Pictures\2131864_f5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2809879" cy="421481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186766" cy="1857364"/>
          </a:xfrm>
        </p:spPr>
        <p:txBody>
          <a:bodyPr>
            <a:normAutofit/>
          </a:bodyPr>
          <a:lstStyle/>
          <a:p>
            <a:pPr algn="ctr"/>
            <a:r>
              <a:rPr lang="ru-RU" sz="4900" dirty="0" smtClean="0">
                <a:solidFill>
                  <a:srgbClr val="2603BB"/>
                </a:solidFill>
              </a:rPr>
              <a:t>Виды наказаний:</a:t>
            </a:r>
            <a:r>
              <a:rPr lang="ru-RU" dirty="0" smtClean="0">
                <a:solidFill>
                  <a:srgbClr val="2603BB"/>
                </a:solidFill>
              </a:rPr>
              <a:t/>
            </a:r>
            <a:br>
              <a:rPr lang="ru-RU" dirty="0" smtClean="0">
                <a:solidFill>
                  <a:srgbClr val="2603BB"/>
                </a:solidFill>
              </a:rPr>
            </a:br>
            <a:r>
              <a:rPr lang="ru-RU" dirty="0" smtClean="0">
                <a:solidFill>
                  <a:srgbClr val="2603BB"/>
                </a:solidFill>
              </a:rPr>
              <a:t/>
            </a:r>
            <a:br>
              <a:rPr lang="ru-RU" dirty="0" smtClean="0">
                <a:solidFill>
                  <a:srgbClr val="2603BB"/>
                </a:solidFill>
              </a:rPr>
            </a:br>
            <a:endParaRPr lang="ru-RU" dirty="0">
              <a:solidFill>
                <a:srgbClr val="2603BB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1428736"/>
            <a:ext cx="600079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800" dirty="0" smtClean="0">
                <a:solidFill>
                  <a:schemeClr val="accent5">
                    <a:lumMod val="50000"/>
                  </a:schemeClr>
                </a:solidFill>
              </a:rPr>
              <a:t>Потеря привилегий</a:t>
            </a:r>
          </a:p>
          <a:p>
            <a:pPr>
              <a:buFont typeface="Wingdings" pitchFamily="2" charset="2"/>
              <a:buChar char="q"/>
            </a:pPr>
            <a:r>
              <a:rPr lang="ru-RU" sz="3800" dirty="0" smtClean="0">
                <a:solidFill>
                  <a:schemeClr val="accent5">
                    <a:lumMod val="50000"/>
                  </a:schemeClr>
                </a:solidFill>
              </a:rPr>
              <a:t>Запрет на любимые занятия</a:t>
            </a:r>
          </a:p>
          <a:p>
            <a:pPr>
              <a:buFont typeface="Wingdings" pitchFamily="2" charset="2"/>
              <a:buChar char="q"/>
            </a:pPr>
            <a:r>
              <a:rPr lang="ru-RU" sz="3800" dirty="0" smtClean="0">
                <a:solidFill>
                  <a:schemeClr val="accent5">
                    <a:lumMod val="50000"/>
                  </a:schemeClr>
                </a:solidFill>
              </a:rPr>
              <a:t>Лишение поощрения</a:t>
            </a:r>
          </a:p>
          <a:p>
            <a:pPr>
              <a:buFont typeface="Wingdings" pitchFamily="2" charset="2"/>
              <a:buChar char="q"/>
            </a:pPr>
            <a:r>
              <a:rPr lang="ru-RU" sz="3800" dirty="0" smtClean="0">
                <a:solidFill>
                  <a:schemeClr val="accent5">
                    <a:lumMod val="50000"/>
                  </a:schemeClr>
                </a:solidFill>
              </a:rPr>
              <a:t>Вербальное наказание</a:t>
            </a:r>
          </a:p>
          <a:p>
            <a:pPr>
              <a:buFont typeface="Wingdings" pitchFamily="2" charset="2"/>
              <a:buChar char="q"/>
            </a:pPr>
            <a:r>
              <a:rPr lang="ru-RU" sz="3800" dirty="0" smtClean="0">
                <a:solidFill>
                  <a:schemeClr val="accent5">
                    <a:lumMod val="50000"/>
                  </a:schemeClr>
                </a:solidFill>
              </a:rPr>
              <a:t>Физическое наказание</a:t>
            </a:r>
            <a:endParaRPr lang="ru-RU" sz="3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Пользователь\Pictures\картинки для презентаций\9156990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28604"/>
            <a:ext cx="2000232" cy="30333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186766" cy="164305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 чём нужно помнить прибегая к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наказаниям: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1214422"/>
            <a:ext cx="65722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Существует ряд условий, которые необходимо соблюдать, чтобы сделать наказание эффективным средством, позволяющим свести до минимума поведенческие проблемы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5720" y="3071810"/>
            <a:ext cx="885828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Используйте наказание в сочетании с поощрениями.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Скажите ребёнку, что необходимо сделать, чтобы наказание было снято.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Индивидуализируйте наказания.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Наказывайте поведение, а не самого ребёнка.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Сохраняйте холоднокровие.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злоупотребляйте наказаниями.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Старайтесь наказывать сразу.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Пользователь\Pictures\картинки для презентаций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214950"/>
            <a:ext cx="3692446" cy="16430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4398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Пять </a:t>
            </a:r>
            <a:r>
              <a:rPr lang="ru-RU" sz="3600" dirty="0" smtClean="0">
                <a:solidFill>
                  <a:srgbClr val="FF0000"/>
                </a:solidFill>
              </a:rPr>
              <a:t>правил, когда наказывать и ругать нельзя: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285860"/>
            <a:ext cx="8143932" cy="4312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Когда ребенок болен или испытывает недомогание.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Когда ест, перед сном, после сна, во время работы 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Сразу после физической или душевной травмы (падение, удар, плохая оценка, пусть даже виноват сам ребенок) – нужно подождать когда утихнет острая боль.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Когда ребенок не может справиться со страхом, невнимательностью, с подвижностью, с раздражительностью.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Когда сами мы устали, не в себе, обижены или раздражены.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5552657"/>
            <a:ext cx="5429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 этом состоянии гнев всегда лжет.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C:\Users\Пользователь\Pictures\картинки для презентаций\Psiholog-sovetu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928802"/>
            <a:ext cx="3085093" cy="369731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65403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Виды поощрений: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14282" y="1000109"/>
            <a:ext cx="8501122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Поощрения, связанные с внешкольными занятиями, с распорядком дня в семье и т. д.</a:t>
            </a:r>
            <a:endParaRPr kumimoji="0" lang="ru-RU" sz="3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Материальные поощрения.</a:t>
            </a:r>
            <a:endParaRPr kumimoji="0" lang="ru-RU" sz="3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Социальные поощрения.</a:t>
            </a:r>
            <a:endParaRPr kumimoji="0" lang="ru-RU" sz="3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14282" y="3357562"/>
            <a:ext cx="592935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Определяя, что может служить наградой, поощрением, ребёнку, родители должны повнимательнее присмотреться к ребёнку, подметить, каковы его интересы, нужды, пожелания. Детский психолог Д.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Фонтенел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считает, что поощрением может служить всё, что приятно данному ребёнку.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C:\Users\Пользователь\Pictures\картинки для презентаций\378937c8fbc3dd0697afd5f2cc9512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834876"/>
            <a:ext cx="2286016" cy="2023124"/>
          </a:xfrm>
          <a:prstGeom prst="rect">
            <a:avLst/>
          </a:prstGeom>
          <a:noFill/>
        </p:spPr>
      </p:pic>
      <p:pic>
        <p:nvPicPr>
          <p:cNvPr id="20483" name="Picture 3" descr="C:\Users\Пользователь\Pictures\картинки для презентаций\1786469-b5e0a37eeaccc32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200400" cy="3429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29420" cy="108266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О чём нужно помнить при поощрениях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1428736"/>
            <a:ext cx="85725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224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Поощрение является очень мощным последствием и эффективным средством изменения поведения детей. Однако, чтобы вознаграждение было действенным, необходимо учитывать ряд обстоятельств.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3224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71472" y="3000372"/>
            <a:ext cx="821537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Поощрение должно быть строго индивидуальным.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Поощрение не должно предшествовать желаемому поведению.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Заслуженное поощрение необходимо выдать.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Необходимо вознаграждать малейшие улучшения в поведении.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Возможно, награды придётся менять.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Поощрение должно быть достижимым.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9" name="Picture 13" descr="C:\Users\Пользователь\Pictures\картинки для презентаций\ponimanie-sdvg-esli-u-rebenka-sindr_1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496"/>
            <a:ext cx="2786082" cy="3714776"/>
          </a:xfrm>
          <a:prstGeom prst="rect">
            <a:avLst/>
          </a:prstGeom>
          <a:noFill/>
        </p:spPr>
      </p:pic>
      <p:pic>
        <p:nvPicPr>
          <p:cNvPr id="19460" name="Picture 4" descr="http://im6-tub-ru.yandex.net/i?id=55590142-48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0"/>
            <a:ext cx="2152650" cy="14287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Как правильно хвалить ребенка?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428736"/>
            <a:ext cx="85011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Похвала обладает свойством наркотика: еще…и еще! И если было много, а стало меньше или совсем не стало, возникает состояние лишения, жестокое страдание – до нежелания жить.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3143248"/>
            <a:ext cx="607223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400" dirty="0" smtClean="0"/>
              <a:t>Не надо хвалить за то, что достигнуто не своим трудом.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/>
              <a:t>Не хвалят за красоту, здоровье, ловкость, силу, смекалку, сообразительность, ум и талант – все это природные способности.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/>
              <a:t>Не хвалят за прирожденное бесстрашие – это не заслуга, а лишь данность, иногда близкая к </a:t>
            </a:r>
            <a:r>
              <a:rPr lang="ru-RU" sz="2400" dirty="0" smtClean="0"/>
              <a:t>крайности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520</TotalTime>
  <Words>670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Поощрение и наказание в воспитании ребенка </vt:lpstr>
      <vt:lpstr>Анкета для родителей. </vt:lpstr>
      <vt:lpstr>«Наказание – очень трудная вещь, она требует от взрослых огромного таланта и осторожности»                                                А С Макаренко  </vt:lpstr>
      <vt:lpstr>Виды наказаний:  </vt:lpstr>
      <vt:lpstr>О чём нужно помнить прибегая к наказаниям: </vt:lpstr>
      <vt:lpstr>Пять правил, когда наказывать и ругать нельзя: </vt:lpstr>
      <vt:lpstr>Виды поощрений:</vt:lpstr>
      <vt:lpstr>О чём нужно помнить при поощрениях</vt:lpstr>
      <vt:lpstr>Как правильно хвалить ребенка?</vt:lpstr>
      <vt:lpstr>                 Как поощрять ребенка    в семье </vt:lpstr>
      <vt:lpstr>Слайд 11</vt:lpstr>
      <vt:lpstr> </vt:lpstr>
      <vt:lpstr>Слайд 13</vt:lpstr>
      <vt:lpstr>   Ребёнок нуждается в вашей любви  больше всего именно тогда, когда он меньше всего её заслуживает.                                                                                                                                         Э. Бомбек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Поощрение и наказание в воспитании ребенка</dc:title>
  <dc:creator>Пользователь</dc:creator>
  <cp:lastModifiedBy>Пользователь</cp:lastModifiedBy>
  <cp:revision>53</cp:revision>
  <dcterms:created xsi:type="dcterms:W3CDTF">2013-09-09T15:26:45Z</dcterms:created>
  <dcterms:modified xsi:type="dcterms:W3CDTF">2013-09-14T17:21:48Z</dcterms:modified>
</cp:coreProperties>
</file>