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F112E"/>
    <a:srgbClr val="B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23E4B-C61A-4935-8C78-1D85ED2C1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2B380-F077-4BC2-A56F-D3C2E1181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B561-04FF-41F7-993E-8311561B5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B1445-D8BA-41A0-8ABA-6E098C491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31EE7-74DB-475C-B103-CBB98AFDE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98468-D2F5-47E6-A45B-333409750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6DA6C-7438-4F8A-A5C0-2E4F5D4E5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6EF9-5C05-4108-8E82-BA3DD7F97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371E5-814E-4451-B6FA-4525B0774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B23A-170D-418A-91E2-0CEC068C7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241D-8895-403B-A492-E5998BFF2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6577947-9735-4B9A-B4ED-FEEDA8B4A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214422"/>
            <a:ext cx="821537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  <a:t>ЛИЧНОСТЬ УЧИТЕЛЯ </a:t>
            </a:r>
            <a:b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</a:br>
            <a: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  <a:t>ПО  РАЗВИТИЮ  </a:t>
            </a:r>
          </a:p>
          <a:p>
            <a:pPr algn="ctr">
              <a:defRPr/>
            </a:pPr>
            <a: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  <a:t>ЛОГИЧЕСКОГО МЫШЛЕНИЯ</a:t>
            </a:r>
            <a:b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</a:br>
            <a:r>
              <a:rPr lang="ru-RU" sz="4800" b="1" kern="10" cap="all" dirty="0">
                <a:ln/>
                <a:solidFill>
                  <a:schemeClr val="accent6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  <a:cs typeface="Arial"/>
              </a:rPr>
              <a:t> НА  УРОКАХ  МАТЕМАТИКИ</a:t>
            </a:r>
            <a:endParaRPr lang="ru-RU" sz="4800" b="1" cap="all" dirty="0">
              <a:ln/>
              <a:solidFill>
                <a:schemeClr val="accent6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3059113" y="4797425"/>
            <a:ext cx="58340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800000"/>
                </a:solidFill>
              </a:rPr>
              <a:t>Подготовила: </a:t>
            </a:r>
            <a:r>
              <a:rPr lang="ru-RU" sz="2000" b="1" i="1">
                <a:solidFill>
                  <a:srgbClr val="800000"/>
                </a:solidFill>
              </a:rPr>
              <a:t>Забатурина Ольга Александровна</a:t>
            </a:r>
            <a:r>
              <a:rPr lang="ru-RU" sz="2000" i="1">
                <a:solidFill>
                  <a:srgbClr val="800000"/>
                </a:solidFill>
              </a:rPr>
              <a:t>, учитель математики МОУ «Средняя общеобразовательная школа с углубленным изучением отдельных предметов № 32»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214438" y="928688"/>
            <a:ext cx="5857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Задачи с геометрическим содержанием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857375"/>
            <a:ext cx="857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43000" y="3143250"/>
            <a:ext cx="1071563" cy="8572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8" y="1857375"/>
            <a:ext cx="1500187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29438" y="1785938"/>
            <a:ext cx="785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86063" y="3143250"/>
            <a:ext cx="714375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7250" y="2071688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43375" y="2071688"/>
            <a:ext cx="2143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0" y="2000250"/>
            <a:ext cx="4286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5</a:t>
            </a:r>
          </a:p>
        </p:txBody>
      </p:sp>
      <p:sp>
        <p:nvSpPr>
          <p:cNvPr id="18" name="Блок-схема: магнитный диск 17"/>
          <p:cNvSpPr/>
          <p:nvPr/>
        </p:nvSpPr>
        <p:spPr>
          <a:xfrm>
            <a:off x="2071688" y="1714500"/>
            <a:ext cx="714375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0" y="2214563"/>
            <a:ext cx="42862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20" name="Куб 19"/>
          <p:cNvSpPr/>
          <p:nvPr/>
        </p:nvSpPr>
        <p:spPr>
          <a:xfrm>
            <a:off x="5500688" y="1714500"/>
            <a:ext cx="1000125" cy="107156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2143125"/>
            <a:ext cx="4286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4</a:t>
            </a:r>
          </a:p>
        </p:txBody>
      </p:sp>
      <p:sp>
        <p:nvSpPr>
          <p:cNvPr id="21" name="Блок-схема: объединение 20"/>
          <p:cNvSpPr/>
          <p:nvPr/>
        </p:nvSpPr>
        <p:spPr>
          <a:xfrm>
            <a:off x="8001000" y="1785938"/>
            <a:ext cx="785813" cy="100012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215313" y="1928813"/>
            <a:ext cx="285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6</a:t>
            </a:r>
          </a:p>
        </p:txBody>
      </p:sp>
      <p:sp>
        <p:nvSpPr>
          <p:cNvPr id="22" name="Куб 21"/>
          <p:cNvSpPr/>
          <p:nvPr/>
        </p:nvSpPr>
        <p:spPr>
          <a:xfrm>
            <a:off x="4286250" y="3000375"/>
            <a:ext cx="2000250" cy="1143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71625" y="3500438"/>
            <a:ext cx="285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7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29188" y="3500438"/>
            <a:ext cx="285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9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00375" y="3357563"/>
            <a:ext cx="285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8</a:t>
            </a:r>
          </a:p>
        </p:txBody>
      </p:sp>
      <p:sp>
        <p:nvSpPr>
          <p:cNvPr id="26" name="Правильный пятиугольник 25"/>
          <p:cNvSpPr/>
          <p:nvPr/>
        </p:nvSpPr>
        <p:spPr>
          <a:xfrm>
            <a:off x="7143750" y="3071813"/>
            <a:ext cx="1214438" cy="10001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500938" y="34290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10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214438" y="4786313"/>
            <a:ext cx="6357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  <a:cs typeface="Tahoma" pitchFamily="34" charset="0"/>
              </a:rPr>
              <a:t>Задача 1. Назвать геометрические фигуры и разделить их по группам.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000"/>
                            </p:stCondLst>
                            <p:childTnLst>
                              <p:par>
                                <p:cTn id="1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8000"/>
                            </p:stCondLst>
                            <p:childTnLst>
                              <p:par>
                                <p:cTn id="1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9000"/>
                            </p:stCondLst>
                            <p:childTnLst>
                              <p:par>
                                <p:cTn id="18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4" grpId="0" animBg="1"/>
      <p:bldP spid="5" grpId="0" animBg="1"/>
      <p:bldP spid="6" grpId="0" animBg="1"/>
      <p:bldP spid="7" grpId="0" animBg="1"/>
      <p:bldP spid="9" grpId="0" animBg="1"/>
      <p:bldP spid="11" grpId="0"/>
      <p:bldP spid="14" grpId="0"/>
      <p:bldP spid="16" grpId="0"/>
      <p:bldP spid="18" grpId="0" animBg="1"/>
      <p:bldP spid="15" grpId="0"/>
      <p:bldP spid="20" grpId="0" animBg="1"/>
      <p:bldP spid="13" grpId="0"/>
      <p:bldP spid="21" grpId="0" animBg="1"/>
      <p:bldP spid="17" grpId="0"/>
      <p:bldP spid="22" grpId="0" animBg="1"/>
      <p:bldP spid="23" grpId="0"/>
      <p:bldP spid="24" grpId="0"/>
      <p:bldP spid="25" grpId="0"/>
      <p:bldP spid="26" grpId="0" animBg="1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857250"/>
            <a:ext cx="5572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Решение текстовых задач на уроке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188" y="1412875"/>
            <a:ext cx="542925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Этапы решения задач: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Анализ условия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Схематическая запись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Поиск способа решения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Осуществление решения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Проверка решения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Исследование задачи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Формирование ответа задачи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Анализ решения 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/>
          </a:p>
        </p:txBody>
      </p:sp>
      <p:pic>
        <p:nvPicPr>
          <p:cNvPr id="35850" name="Picture 10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2071688"/>
            <a:ext cx="2071687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476250"/>
            <a:ext cx="81057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/>
              <a:t>Личность учителя математики по развитию логического мышления проявляется в создании атмосферы доброжелательности на уроке, во взаимопонимании и доверии к ним, в проявлении тактичного отношения и в стимулировании творчества и поощрении маленького успеха учащихся, терпеливого ожидания результатов деятельности.</a:t>
            </a:r>
          </a:p>
        </p:txBody>
      </p:sp>
      <p:pic>
        <p:nvPicPr>
          <p:cNvPr id="13315" name="Picture 2" descr="http://im1-tub-ru.yandex.net/i?id=f445c7ab120300d3c5eff9836929a5f4-8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379788"/>
            <a:ext cx="395287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14375" y="928688"/>
            <a:ext cx="7715250" cy="15716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4" indent="358775" algn="ctr">
              <a:spcBef>
                <a:spcPct val="20000"/>
              </a:spcBef>
              <a:buClr>
                <a:srgbClr val="10CF9B"/>
              </a:buClr>
              <a:buSzPct val="65000"/>
              <a:defRPr/>
            </a:pPr>
            <a:r>
              <a:rPr lang="ru-RU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Мышление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/>
              <a:t>– высшая форма отражения мозгом окружающего мира,  наиболее сложный познавательный психический процесс, свойственный только человеку.</a:t>
            </a:r>
          </a:p>
          <a:p>
            <a:pPr marL="0" lvl="4" indent="358775">
              <a:spcBef>
                <a:spcPct val="20000"/>
              </a:spcBef>
              <a:buClr>
                <a:srgbClr val="10CF9B"/>
              </a:buClr>
              <a:buSzPct val="65000"/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indent="358775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800" dirty="0">
              <a:latin typeface="Tahoma" pitchFamily="34" charset="0"/>
              <a:cs typeface="Tahoma" pitchFamily="34" charset="0"/>
            </a:endParaRPr>
          </a:p>
          <a:p>
            <a:pPr indent="358775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ru-RU" sz="1900" dirty="0"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0750" y="2786063"/>
            <a:ext cx="314325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58775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Логика</a:t>
            </a:r>
            <a:r>
              <a:rPr lang="ru-RU" sz="2800" dirty="0"/>
              <a:t> – нормативная наука о формах и приёмах познавательной деятельности, осуществляемой с помощью языка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2492375"/>
            <a:ext cx="3571875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Логическое мышление </a:t>
            </a:r>
            <a:r>
              <a:rPr lang="ru-RU" sz="2800" dirty="0"/>
              <a:t>– </a:t>
            </a:r>
            <a:r>
              <a:rPr lang="ru-RU" sz="2800" dirty="0" err="1"/>
              <a:t>мышление</a:t>
            </a:r>
            <a:r>
              <a:rPr lang="ru-RU" sz="2800" dirty="0"/>
              <a:t> человека, в котором основным средством решения задач являются логические рассуждения</a:t>
            </a:r>
          </a:p>
        </p:txBody>
      </p:sp>
      <p:pic>
        <p:nvPicPr>
          <p:cNvPr id="5" name="Рисунок 4" descr="511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429000"/>
            <a:ext cx="31432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071563" y="928688"/>
            <a:ext cx="6911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Разные формы работы над задачей</a:t>
            </a: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428625" y="1368425"/>
            <a:ext cx="8215313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/>
              <a:t>1. Работа над решенной задачей. </a:t>
            </a:r>
          </a:p>
          <a:p>
            <a:pPr algn="just" eaLnBrk="0" hangingPunct="0"/>
            <a:r>
              <a:rPr lang="ru-RU" sz="2400"/>
              <a:t>2. Решение задач разными способами. </a:t>
            </a:r>
          </a:p>
          <a:p>
            <a:pPr algn="just" eaLnBrk="0" hangingPunct="0"/>
            <a:r>
              <a:rPr lang="ru-RU" sz="2400"/>
              <a:t>3. Правильно организован способ анализа задачи - по вопросу или от данных к вопросу.</a:t>
            </a:r>
          </a:p>
          <a:p>
            <a:pPr algn="just" eaLnBrk="0" hangingPunct="0"/>
            <a:r>
              <a:rPr lang="ru-RU" sz="2400"/>
              <a:t>4. Представление ситуации, описанной в задачи (нарисовать «чертеж»)</a:t>
            </a:r>
          </a:p>
          <a:p>
            <a:pPr algn="just" eaLnBrk="0" hangingPunct="0"/>
            <a:r>
              <a:rPr lang="ru-RU" sz="2400"/>
              <a:t>5. Самостоятельное составление задач учениками.</a:t>
            </a:r>
          </a:p>
          <a:p>
            <a:pPr algn="just" eaLnBrk="0" hangingPunct="0"/>
            <a:r>
              <a:rPr lang="ru-RU" sz="2400"/>
              <a:t>6. Решение задач с отсутствующими или лишними данными.</a:t>
            </a:r>
          </a:p>
          <a:p>
            <a:pPr algn="just" eaLnBrk="0" hangingPunct="0"/>
            <a:r>
              <a:rPr lang="ru-RU" sz="2400"/>
              <a:t>7. Изменение вопроса задачи.</a:t>
            </a:r>
          </a:p>
          <a:p>
            <a:pPr algn="just" eaLnBrk="0" hangingPunct="0"/>
            <a:r>
              <a:rPr lang="ru-RU" sz="2400"/>
              <a:t>8. Составление разных выражений по данным задачам и объяснение, которое помечает то или другое выражение. Выбрать те выражения, которые являются ответом на вопрос задачи.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28625" y="547688"/>
            <a:ext cx="814387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/>
              <a:t>9. Объяснение готового решения задачи.</a:t>
            </a:r>
          </a:p>
          <a:p>
            <a:pPr algn="just" eaLnBrk="0" hangingPunct="0"/>
            <a:r>
              <a:rPr lang="ru-RU" sz="2400"/>
              <a:t>10. Использование приема сравнения задач и их решений.</a:t>
            </a:r>
          </a:p>
          <a:p>
            <a:pPr algn="just" eaLnBrk="0" hangingPunct="0"/>
            <a:r>
              <a:rPr lang="ru-RU" sz="2400"/>
              <a:t>11. Запись двух решений на доске - одного верного и другого неверных.</a:t>
            </a:r>
          </a:p>
          <a:p>
            <a:pPr algn="just" eaLnBrk="0" hangingPunct="0"/>
            <a:r>
              <a:rPr lang="ru-RU" sz="2400"/>
              <a:t>12. Изменение условия задачи так, чтобы задача взвешивалась другим действием.</a:t>
            </a:r>
          </a:p>
          <a:p>
            <a:pPr algn="just" eaLnBrk="0" hangingPunct="0"/>
            <a:r>
              <a:rPr lang="ru-RU" sz="2400"/>
              <a:t>13. Закончить решение задачи.</a:t>
            </a:r>
          </a:p>
          <a:p>
            <a:pPr algn="just" eaLnBrk="0" hangingPunct="0"/>
            <a:r>
              <a:rPr lang="ru-RU" sz="2400"/>
              <a:t>14. Какой вопрос и какое действие лишние в решении задачи (или, напротив, возобновить пропущенный вопрос и действие в задаче). </a:t>
            </a:r>
          </a:p>
          <a:p>
            <a:pPr algn="just" eaLnBrk="0" hangingPunct="0"/>
            <a:r>
              <a:rPr lang="ru-RU" sz="2400"/>
              <a:t>15. Составление аналогичной </a:t>
            </a:r>
          </a:p>
          <a:p>
            <a:pPr algn="just" eaLnBrk="0" hangingPunct="0"/>
            <a:r>
              <a:rPr lang="ru-RU" sz="2400"/>
              <a:t>задачи с измененными данными.</a:t>
            </a:r>
          </a:p>
          <a:p>
            <a:pPr algn="just" eaLnBrk="0" hangingPunct="0"/>
            <a:r>
              <a:rPr lang="ru-RU" sz="2400"/>
              <a:t>16. Решение обратных задач.</a:t>
            </a:r>
          </a:p>
        </p:txBody>
      </p:sp>
      <p:pic>
        <p:nvPicPr>
          <p:cNvPr id="3" name="Рисунок 2" descr="e3c4fbffe7e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857625"/>
            <a:ext cx="3929062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143000" y="785813"/>
            <a:ext cx="571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Логические задачи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14375" y="1428750"/>
            <a:ext cx="7215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/>
            <a:r>
              <a:rPr lang="ru-RU" sz="2400"/>
              <a:t>Логические задачи – это задачи, требующие умения проводить доказательные рассуждения, анализировать.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14375" y="2565400"/>
            <a:ext cx="678656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Задача 1. Землекопы.</a:t>
            </a:r>
          </a:p>
          <a:p>
            <a:r>
              <a:rPr lang="ru-RU" sz="2000"/>
              <a:t>Пять землекопов за 5 часов выкапывают 5 метров канавы. Сколько землекопов выкопают 100 метров канавы за 100 часов?</a:t>
            </a:r>
          </a:p>
          <a:p>
            <a:r>
              <a:rPr lang="ru-RU" sz="2000"/>
              <a:t>Ответ.</a:t>
            </a:r>
            <a:r>
              <a:rPr lang="ru-RU" sz="2000" i="1"/>
              <a:t> 5 </a:t>
            </a:r>
            <a:r>
              <a:rPr lang="ru-RU" sz="2000"/>
              <a:t>землекопов.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85813" y="4143375"/>
            <a:ext cx="6000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Задача 2. Три и семь.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Часы бьют три, и, пока они бьют, проходит 3 секунды. Сколько времени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пройдет, пока часы будут бить семь.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Ответ.</a:t>
            </a:r>
            <a:r>
              <a:rPr lang="ru-RU" sz="2000" i="1" dirty="0">
                <a:latin typeface="+mn-lt"/>
              </a:rPr>
              <a:t> </a:t>
            </a:r>
            <a:r>
              <a:rPr lang="ru-RU" sz="2000" dirty="0">
                <a:latin typeface="+mn-lt"/>
              </a:rPr>
              <a:t>9 секунд.</a:t>
            </a:r>
          </a:p>
        </p:txBody>
      </p:sp>
      <p:pic>
        <p:nvPicPr>
          <p:cNvPr id="6" name="Рисунок 5" descr="942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2286000"/>
            <a:ext cx="15001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8461.132344037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21481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357313" y="785813"/>
            <a:ext cx="557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Задачи на переливание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785938"/>
            <a:ext cx="52149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  <a:cs typeface="Tahoma" pitchFamily="34" charset="0"/>
              </a:rPr>
              <a:t>Задача 1. </a:t>
            </a:r>
            <a:r>
              <a:rPr lang="ru-RU" sz="2000" dirty="0">
                <a:latin typeface="+mn-lt"/>
              </a:rPr>
              <a:t>Имеется 2 типа песочных часов: одни отмеряют 7 мин, а другие – 11 мин. Как с их помощью отмерить 15 мин, необходимых для того, чтобы сварить вкрутую яйцо?</a:t>
            </a:r>
            <a:endParaRPr lang="ru-RU" sz="2000" dirty="0">
              <a:latin typeface="+mn-lt"/>
              <a:cs typeface="Tahoma" pitchFamily="34" charset="0"/>
            </a:endParaRPr>
          </a:p>
        </p:txBody>
      </p:sp>
      <p:pic>
        <p:nvPicPr>
          <p:cNvPr id="4" name="Рисунок 3" descr="post-43909-123953668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1428750"/>
            <a:ext cx="2214563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71938" y="3643313"/>
            <a:ext cx="464343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Задача 2. На другой год Винни Пух запасся 10 литрами меда. Под руками у него два ведра - 7-литровое и 4-литровое. Как ему разделить мед пополам?</a:t>
            </a:r>
          </a:p>
        </p:txBody>
      </p:sp>
      <p:pic>
        <p:nvPicPr>
          <p:cNvPr id="6" name="Рисунок 5" descr="n4ef08923a537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3286125"/>
            <a:ext cx="28797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643063" y="85725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Комбинаторные задачи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643063"/>
            <a:ext cx="7858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Задача 1. Запишите все трехзначные числа, для записи которых употребляются только цифры 1 и 2.</a:t>
            </a:r>
          </a:p>
          <a:p>
            <a:r>
              <a:rPr lang="ru-RU" sz="2000" b="1"/>
              <a:t>– </a:t>
            </a:r>
            <a:r>
              <a:rPr lang="ru-RU" sz="2000"/>
              <a:t>Какая цифра может стоять в разряде сотен? </a:t>
            </a:r>
            <a:r>
              <a:rPr lang="ru-RU" sz="2000" i="1"/>
              <a:t>(1 или 2)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1"/>
              <a:t>– </a:t>
            </a:r>
            <a:r>
              <a:rPr lang="ru-RU" sz="2000"/>
              <a:t>Какая цифра может стоять в разряде десятков в каждом из полученных двух случаев? </a:t>
            </a:r>
            <a:r>
              <a:rPr lang="ru-RU" sz="2000" i="1"/>
              <a:t>(1 или 2)</a:t>
            </a:r>
            <a:r>
              <a:rPr lang="ru-RU" sz="2000"/>
              <a:t/>
            </a:r>
            <a:br>
              <a:rPr lang="ru-RU" sz="2000"/>
            </a:br>
            <a:r>
              <a:rPr lang="ru-RU" sz="2000" b="1"/>
              <a:t>– </a:t>
            </a:r>
            <a:r>
              <a:rPr lang="ru-RU" sz="2000"/>
              <a:t>Какая цифра может стоять в разряде единиц в каждом из полученных четырех случаев? </a:t>
            </a:r>
            <a:r>
              <a:rPr lang="ru-RU" sz="2000" i="1"/>
              <a:t>(1 или 2)</a:t>
            </a:r>
            <a:endParaRPr lang="ru-RU" sz="2000"/>
          </a:p>
        </p:txBody>
      </p:sp>
      <p:pic>
        <p:nvPicPr>
          <p:cNvPr id="4" name="Рисунок 3" descr="img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4143375"/>
            <a:ext cx="6929437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214438" y="857250"/>
            <a:ext cx="5929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Задачи на взвешивание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071938" y="1785938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  <a:cs typeface="Tahoma" pitchFamily="34" charset="0"/>
              </a:rPr>
              <a:t>Задача 1. </a:t>
            </a:r>
            <a:r>
              <a:rPr lang="ru-RU" sz="2000" dirty="0">
                <a:latin typeface="+mn-lt"/>
              </a:rPr>
              <a:t>У хозяйки есть рычажные весы и гиря в 100 г. Как за три взвешивания она может взвесить 700 г крупы?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14375" y="3714750"/>
            <a:ext cx="48577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  <a:cs typeface="Tahoma" pitchFamily="34" charset="0"/>
              </a:rPr>
              <a:t>Задача 2. </a:t>
            </a:r>
            <a:r>
              <a:rPr lang="ru-RU" sz="2000" dirty="0">
                <a:latin typeface="+mn-lt"/>
              </a:rPr>
              <a:t>На столе в ряд лежат четыре монеты. Среди них обязательно есть как настоящие, так и фальшивые (которые легче настоящих). Известно, что любая настоящая монета лежит левее любой фальшивой. Как за одно взвешивание на чашечных весах без гирь определить тип каждой монеты, лежащей на столе?</a:t>
            </a:r>
          </a:p>
        </p:txBody>
      </p:sp>
      <p:pic>
        <p:nvPicPr>
          <p:cNvPr id="5" name="Рисунок 4" descr="10a67ca416c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500188"/>
            <a:ext cx="2357438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362077-four-coi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38" y="3643313"/>
            <a:ext cx="2643187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714375" y="85725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Нестандартные задачи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1643063"/>
            <a:ext cx="4429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  <a:cs typeface="Tahoma" pitchFamily="34" charset="0"/>
              </a:rPr>
              <a:t>Задача 1</a:t>
            </a:r>
            <a:r>
              <a:rPr lang="ru-RU" sz="2000" dirty="0">
                <a:latin typeface="+mn-lt"/>
              </a:rPr>
              <a:t>. На скотном дворе гуляли гуси и поросята. Мальчик сосчитал количество голов, их оказалось 30, затем сосчитал, сколько всего ног, их оказалось 84. Можно ли узнать, сколько гусей и сколько поросят было на скотном дворе?</a:t>
            </a:r>
          </a:p>
        </p:txBody>
      </p:sp>
      <p:pic>
        <p:nvPicPr>
          <p:cNvPr id="4" name="Рисунок 3" descr="far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643063"/>
            <a:ext cx="3286125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857500" y="4138613"/>
            <a:ext cx="57864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0" lvl="1">
              <a:tabLst>
                <a:tab pos="457200" algn="l"/>
              </a:tabLst>
            </a:pPr>
            <a:r>
              <a:rPr lang="ru-RU" sz="2000"/>
              <a:t>Задача 2. Для покупки порции мороженого у Пети не хватало семи рублей, а у Маши – одного рубля. Тогда они сложили имевшиеся у них деньги. Но их также не хватило на покупку одной порции мороженого. Сколько стоила порция мороженого?</a:t>
            </a:r>
          </a:p>
        </p:txBody>
      </p:sp>
      <p:pic>
        <p:nvPicPr>
          <p:cNvPr id="7" name="Рисунок 6" descr="k532469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857625"/>
            <a:ext cx="172878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3" grpId="0"/>
      <p:bldP spid="1946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698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Calibri</vt:lpstr>
      <vt:lpstr>Tahoma</vt:lpstr>
      <vt:lpstr>Constantia</vt:lpstr>
      <vt:lpstr>Wingdings 2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45</cp:revision>
  <dcterms:created xsi:type="dcterms:W3CDTF">2012-08-12T16:04:58Z</dcterms:created>
  <dcterms:modified xsi:type="dcterms:W3CDTF">2014-11-27T17:50:05Z</dcterms:modified>
</cp:coreProperties>
</file>