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70" r:id="rId4"/>
    <p:sldId id="271" r:id="rId5"/>
    <p:sldId id="272" r:id="rId6"/>
    <p:sldId id="263" r:id="rId7"/>
    <p:sldId id="268" r:id="rId8"/>
    <p:sldId id="265" r:id="rId9"/>
    <p:sldId id="262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E706-2FC1-4985-B101-B78E75D63925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10DA9-079A-4253-8421-5E07591A1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DD08-AC2C-4B5A-AB0A-A1B75F9FCB62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DBCA-F65F-4815-9B9A-8B0944AC6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76FC2-763E-4E70-870B-251EC647CC1A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43305-650F-4D00-A7D1-66E7D138A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64A6-2DB8-442D-9DA4-44753B00A7CE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9A87-D641-48D0-A1FF-C599CED68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59BD7-05E5-485B-8D2E-B25C3FADAB23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E4AF2-BE17-4F69-94CC-DACA1872F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866A-B23A-42DD-B654-D7378ADEF68E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8D5F-C243-4B8F-A5EA-08BFEDF53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76B52-C780-46B2-848F-E238F268D58B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B1EC7-E7F8-4220-B84B-90D5F2FC0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1D436-B68C-4DE9-8FE9-5A995F1130EE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35B35-872B-4681-A6EC-7BE57D914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BC5EC-677B-4FEF-ABA6-829E1740F340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C693-7434-47C7-84EC-BF3DB4BC7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D3F6A-4E81-47D9-B0E2-3FDB67BF0521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DE8A-553D-4596-8CA0-F836F704CD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C3ADF-D24C-4FCD-9545-59856CDF01DB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E5A0-96D2-467C-9DD8-B6AB206B5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03a5b123776c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63" y="285750"/>
            <a:ext cx="1344612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A62C08-F254-49F5-8B4E-535F38A8B43B}" type="datetimeFigureOut">
              <a:rPr lang="ru-RU"/>
              <a:pPr>
                <a:defRPr/>
              </a:pPr>
              <a:t>07.12.2014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C7381C-C87E-4FA7-BCF2-3797CBDDF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Тема урока.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Правописание приставок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План урока.</a:t>
            </a:r>
          </a:p>
          <a:p>
            <a:r>
              <a:rPr lang="ru-RU" dirty="0" smtClean="0"/>
              <a:t>Определение темы урока.</a:t>
            </a:r>
          </a:p>
          <a:p>
            <a:r>
              <a:rPr lang="ru-RU" dirty="0" smtClean="0"/>
              <a:t>Закрепление правописания приставок на З и С.</a:t>
            </a:r>
          </a:p>
          <a:p>
            <a:r>
              <a:rPr lang="ru-RU" dirty="0" smtClean="0"/>
              <a:t>Вставь пропущенные буквы.</a:t>
            </a:r>
          </a:p>
          <a:p>
            <a:r>
              <a:rPr lang="ru-RU" dirty="0" smtClean="0"/>
              <a:t>Словообразовательная работа.</a:t>
            </a:r>
          </a:p>
          <a:p>
            <a:r>
              <a:rPr lang="ru-RU" dirty="0" smtClean="0"/>
              <a:t>Составление пословиц.</a:t>
            </a:r>
          </a:p>
          <a:p>
            <a:r>
              <a:rPr lang="ru-RU" dirty="0" smtClean="0"/>
              <a:t>Итог урока.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Лексическая работа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Получить новый образ-</a:t>
            </a:r>
          </a:p>
          <a:p>
            <a:r>
              <a:rPr lang="ru-RU" dirty="0" smtClean="0"/>
              <a:t>Пересилить, справиться с чем-то-</a:t>
            </a:r>
          </a:p>
          <a:p>
            <a:r>
              <a:rPr lang="ru-RU" dirty="0" smtClean="0"/>
              <a:t>Место стоянки судов-</a:t>
            </a:r>
          </a:p>
          <a:p>
            <a:r>
              <a:rPr lang="ru-RU" dirty="0" smtClean="0"/>
              <a:t>Гнаться за кем- то-</a:t>
            </a:r>
          </a:p>
          <a:p>
            <a:r>
              <a:rPr lang="ru-RU" dirty="0" smtClean="0"/>
              <a:t>Одеться нарядно-</a:t>
            </a:r>
          </a:p>
          <a:p>
            <a:r>
              <a:rPr lang="ru-RU" dirty="0" smtClean="0"/>
              <a:t>Написать в добавление к чему- то-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образовать</a:t>
            </a:r>
          </a:p>
          <a:p>
            <a:endParaRPr lang="ru-RU" dirty="0" smtClean="0"/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одолеть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стань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следовать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нарядиться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писать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Составить словосочетания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бывать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зирать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творить 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ходящий 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клонить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дел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давать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ступить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емник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бывать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зирать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творить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ходящий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клонить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дел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давать</a:t>
            </a:r>
          </a:p>
          <a:p>
            <a:r>
              <a:rPr lang="ru-RU" dirty="0" smtClean="0"/>
              <a:t>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ступить</a:t>
            </a:r>
          </a:p>
          <a:p>
            <a:r>
              <a:rPr lang="ru-RU" dirty="0" smtClean="0"/>
              <a:t>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емник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>Правописание приставок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/>
          <a:p>
            <a:r>
              <a:rPr lang="ru-RU" dirty="0"/>
              <a:t>1.Всегда пишутся одинаково: от-, над-, под-, пред-, вы-, во-, на-, за-, по-, до-, об-, со-, о-, у-, пере-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Перед звонкими согласными – З, перед глухими согласными – С.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бить        и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жога       в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бить       ра</a:t>
            </a:r>
            <a:r>
              <a:rPr lang="ru-RU" b="1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делить</a:t>
            </a:r>
          </a:p>
          <a:p>
            <a:pPr marL="0" indent="0">
              <a:buNone/>
            </a:pPr>
            <a:r>
              <a:rPr lang="ru-RU" dirty="0" smtClean="0"/>
              <a:t>И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печь         ро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пись      ра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чёт       ра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сказать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09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8229600" cy="1656184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Правило.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Правописание приставок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на </a:t>
            </a:r>
            <a:r>
              <a:rPr lang="ru-RU" b="1" i="1" dirty="0" smtClean="0">
                <a:solidFill>
                  <a:srgbClr val="FF0000"/>
                </a:solidFill>
              </a:rPr>
              <a:t>З</a:t>
            </a:r>
            <a:r>
              <a:rPr lang="ru-RU" b="1" i="1" dirty="0" smtClean="0">
                <a:solidFill>
                  <a:srgbClr val="002060"/>
                </a:solidFill>
              </a:rPr>
              <a:t> и </a:t>
            </a:r>
            <a:r>
              <a:rPr lang="ru-RU" b="1" i="1" dirty="0" smtClean="0">
                <a:solidFill>
                  <a:srgbClr val="FF0000"/>
                </a:solidFill>
              </a:rPr>
              <a:t>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507288" cy="3993307"/>
          </a:xfrm>
        </p:spPr>
        <p:txBody>
          <a:bodyPr/>
          <a:lstStyle/>
          <a:p>
            <a:r>
              <a:rPr lang="ru-RU" sz="2400" dirty="0"/>
              <a:t>Буква </a:t>
            </a:r>
            <a:r>
              <a:rPr lang="ru-RU" sz="2400" b="1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 пишется в приставках </a:t>
            </a:r>
            <a:r>
              <a:rPr lang="ru-RU" sz="2400" b="1" dirty="0"/>
              <a:t>без-, раз-, из-, воз-, </a:t>
            </a:r>
            <a:r>
              <a:rPr lang="ru-RU" sz="2400" b="1" dirty="0" err="1"/>
              <a:t>вз</a:t>
            </a:r>
            <a:r>
              <a:rPr lang="ru-RU" sz="2400" b="1" dirty="0"/>
              <a:t>-, низ-, чрез-</a:t>
            </a:r>
            <a:r>
              <a:rPr lang="ru-RU" sz="2400" dirty="0"/>
              <a:t> перед </a:t>
            </a:r>
            <a:r>
              <a:rPr lang="ru-RU" sz="2400" dirty="0" smtClean="0"/>
              <a:t>звонкими согласными </a:t>
            </a:r>
            <a:r>
              <a:rPr lang="ru-RU" sz="2400" dirty="0"/>
              <a:t>(б, в, г, д, ж, з, л, м, н, р) и гласными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i="1" dirty="0"/>
              <a:t>Например:</a:t>
            </a:r>
            <a:r>
              <a:rPr lang="ru-RU" sz="2400" dirty="0"/>
              <a:t> бе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грамотный, ра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глядеть, и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рисовать, </a:t>
            </a:r>
            <a:r>
              <a:rPr lang="ru-RU" sz="2400" dirty="0" err="1" smtClean="0"/>
              <a:t>во</a:t>
            </a:r>
            <a:r>
              <a:rPr lang="ru-RU" sz="2400" dirty="0" err="1" smtClean="0">
                <a:solidFill>
                  <a:srgbClr val="FF0000"/>
                </a:solidFill>
              </a:rPr>
              <a:t>з</a:t>
            </a:r>
            <a:r>
              <a:rPr lang="ru-RU" sz="2400" dirty="0" err="1" smtClean="0"/>
              <a:t>вышатся</a:t>
            </a:r>
            <a:r>
              <a:rPr lang="ru-RU" sz="2400" dirty="0" smtClean="0"/>
              <a:t>,</a:t>
            </a:r>
            <a:r>
              <a:rPr lang="ru-RU" sz="2400" dirty="0"/>
              <a:t> в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брыкнуть, </a:t>
            </a:r>
            <a:r>
              <a:rPr lang="ru-RU" sz="2400" dirty="0" smtClean="0"/>
              <a:t>ни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/>
              <a:t>вергнуть, чре</a:t>
            </a:r>
            <a:r>
              <a:rPr lang="ru-RU" sz="2400" dirty="0" smtClean="0">
                <a:solidFill>
                  <a:srgbClr val="FF0000"/>
                </a:solidFill>
              </a:rPr>
              <a:t>з</a:t>
            </a:r>
            <a:r>
              <a:rPr lang="ru-RU" sz="2400" dirty="0" smtClean="0"/>
              <a:t>вычайный</a:t>
            </a:r>
            <a:r>
              <a:rPr lang="ru-RU" sz="2400" dirty="0"/>
              <a:t>, бе</a:t>
            </a:r>
            <a:r>
              <a:rPr lang="ru-RU" sz="2400" dirty="0">
                <a:solidFill>
                  <a:srgbClr val="FF0000"/>
                </a:solidFill>
              </a:rPr>
              <a:t>з</a:t>
            </a:r>
            <a:r>
              <a:rPr lang="ru-RU" sz="2400" dirty="0"/>
              <a:t>аварийный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Буква</a:t>
            </a: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b="1" dirty="0">
                <a:solidFill>
                  <a:srgbClr val="FF0000"/>
                </a:solidFill>
              </a:rPr>
              <a:t>С</a:t>
            </a:r>
            <a:r>
              <a:rPr lang="ru-RU" sz="2400" dirty="0">
                <a:solidFill>
                  <a:srgbClr val="FF0000"/>
                </a:solidFill>
              </a:rPr>
              <a:t> </a:t>
            </a:r>
            <a:r>
              <a:rPr lang="ru-RU" sz="2400" dirty="0"/>
              <a:t>пишется в приставках </a:t>
            </a:r>
            <a:r>
              <a:rPr lang="ru-RU" sz="2400" b="1" dirty="0"/>
              <a:t>бес-, рас-, </a:t>
            </a:r>
            <a:r>
              <a:rPr lang="ru-RU" sz="2400" b="1" dirty="0" err="1"/>
              <a:t>ис</a:t>
            </a:r>
            <a:r>
              <a:rPr lang="ru-RU" sz="2400" b="1" dirty="0"/>
              <a:t>-, </a:t>
            </a:r>
            <a:r>
              <a:rPr lang="ru-RU" sz="2400" b="1" dirty="0" err="1"/>
              <a:t>вос</a:t>
            </a:r>
            <a:r>
              <a:rPr lang="ru-RU" sz="2400" b="1" dirty="0"/>
              <a:t>-, </a:t>
            </a:r>
            <a:r>
              <a:rPr lang="ru-RU" sz="2400" b="1" dirty="0" err="1"/>
              <a:t>вс</a:t>
            </a:r>
            <a:r>
              <a:rPr lang="ru-RU" sz="2400" b="1" dirty="0"/>
              <a:t>-, </a:t>
            </a:r>
            <a:r>
              <a:rPr lang="ru-RU" sz="2400" b="1" dirty="0" err="1"/>
              <a:t>нис</a:t>
            </a:r>
            <a:r>
              <a:rPr lang="ru-RU" sz="2400" b="1" dirty="0"/>
              <a:t>-, </a:t>
            </a:r>
            <a:r>
              <a:rPr lang="ru-RU" sz="2400" b="1" dirty="0" err="1"/>
              <a:t>чрес</a:t>
            </a:r>
            <a:r>
              <a:rPr lang="ru-RU" sz="2400" b="1" dirty="0"/>
              <a:t>- (</a:t>
            </a:r>
            <a:r>
              <a:rPr lang="ru-RU" sz="2400" b="1" dirty="0" err="1" smtClean="0"/>
              <a:t>черес</a:t>
            </a:r>
            <a:r>
              <a:rPr lang="ru-RU" sz="2400" b="1" dirty="0" smtClean="0"/>
              <a:t>-)</a:t>
            </a:r>
            <a:r>
              <a:rPr lang="ru-RU" sz="2400" dirty="0"/>
              <a:t> </a:t>
            </a:r>
            <a:r>
              <a:rPr lang="ru-RU" sz="2400" dirty="0" smtClean="0"/>
              <a:t>перед глухими</a:t>
            </a:r>
            <a:r>
              <a:rPr lang="ru-RU" sz="2400" dirty="0"/>
              <a:t> согласными (п, ф, к, т, ш, с, ч, щ, ц, х).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i="1" dirty="0"/>
              <a:t>Например:</a:t>
            </a:r>
            <a:r>
              <a:rPr lang="ru-RU" sz="2400" dirty="0"/>
              <a:t> бе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совестный, ра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щелина, и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пользовать, во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ходить, в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карабкаться, ни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падать, чере</a:t>
            </a:r>
            <a:r>
              <a:rPr lang="ru-RU" sz="2400" dirty="0">
                <a:solidFill>
                  <a:srgbClr val="FF0000"/>
                </a:solidFill>
              </a:rPr>
              <a:t>с</a:t>
            </a:r>
            <a:r>
              <a:rPr lang="ru-RU" sz="2400" dirty="0"/>
              <a:t>чур.</a:t>
            </a:r>
          </a:p>
        </p:txBody>
      </p:sp>
    </p:spTree>
    <p:extLst>
      <p:ext uri="{BB962C8B-B14F-4D97-AF65-F5344CB8AC3E}">
        <p14:creationId xmlns:p14="http://schemas.microsoft.com/office/powerpoint/2010/main" val="201030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Правописание С остаётся неизменной в словах: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7"/>
            <a:ext cx="8229600" cy="151216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бежать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делать</a:t>
            </a:r>
            <a:r>
              <a:rPr lang="ru-RU" dirty="0"/>
              <a:t>, 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говориться, 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/>
              <a:t>видеться,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жечь, не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держанный, не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говорчивый.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296376"/>
            <a:ext cx="87129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</a:rPr>
              <a:t>Правописание </a:t>
            </a:r>
            <a:r>
              <a:rPr lang="ru-RU" sz="4400" b="1" i="1" dirty="0" smtClean="0">
                <a:solidFill>
                  <a:srgbClr val="FF0000"/>
                </a:solidFill>
              </a:rPr>
              <a:t>З </a:t>
            </a:r>
            <a:r>
              <a:rPr lang="ru-RU" sz="4400" b="1" i="1" dirty="0">
                <a:solidFill>
                  <a:srgbClr val="FF0000"/>
                </a:solidFill>
              </a:rPr>
              <a:t>остаётся неизменной в словах</a:t>
            </a:r>
            <a:r>
              <a:rPr lang="ru-RU" sz="4400" b="1" i="1" dirty="0" smtClean="0">
                <a:solidFill>
                  <a:srgbClr val="FF0000"/>
                </a:solidFill>
              </a:rPr>
              <a:t>:</a:t>
            </a:r>
            <a:endParaRPr lang="ru-RU" sz="4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395536" y="4799624"/>
            <a:ext cx="8229600" cy="205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 </a:t>
            </a:r>
            <a:r>
              <a:rPr lang="ru-RU" dirty="0" smtClean="0">
                <a:solidFill>
                  <a:srgbClr val="FF0000"/>
                </a:solidFill>
              </a:rPr>
              <a:t>низ</a:t>
            </a:r>
            <a:r>
              <a:rPr lang="ru-RU" dirty="0" smtClean="0"/>
              <a:t>корослый, </a:t>
            </a:r>
            <a:r>
              <a:rPr lang="ru-RU" dirty="0" smtClean="0">
                <a:solidFill>
                  <a:srgbClr val="FF0000"/>
                </a:solidFill>
              </a:rPr>
              <a:t>низ</a:t>
            </a:r>
            <a:r>
              <a:rPr lang="ru-RU" dirty="0" smtClean="0"/>
              <a:t>копробный (потому что низ – это корень);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десь,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дание, 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доровье (</a:t>
            </a:r>
            <a:r>
              <a:rPr lang="ru-RU" dirty="0" smtClean="0">
                <a:solidFill>
                  <a:srgbClr val="FF0000"/>
                </a:solidFill>
              </a:rPr>
              <a:t>З </a:t>
            </a:r>
            <a:r>
              <a:rPr lang="ru-RU" dirty="0" smtClean="0"/>
              <a:t>– это часть корня)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63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2060"/>
                </a:solidFill>
              </a:rPr>
              <a:t/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Вставь пропущенные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буквы в слова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/>
              <a:t>Пр</a:t>
            </a:r>
            <a:r>
              <a:rPr lang="ru-RU" sz="5400" b="1" dirty="0">
                <a:solidFill>
                  <a:srgbClr val="FF0000"/>
                </a:solidFill>
              </a:rPr>
              <a:t>о</a:t>
            </a:r>
            <a:r>
              <a:rPr lang="ru-RU" sz="5400" dirty="0"/>
              <a:t>и</a:t>
            </a:r>
            <a:r>
              <a:rPr lang="ru-RU" sz="5400" b="1" dirty="0">
                <a:solidFill>
                  <a:srgbClr val="FF0000"/>
                </a:solidFill>
              </a:rPr>
              <a:t>з</a:t>
            </a:r>
            <a:r>
              <a:rPr lang="ru-RU" sz="5400" dirty="0"/>
              <a:t>вести, </a:t>
            </a:r>
            <a:r>
              <a:rPr lang="ru-RU" sz="5400" b="1" dirty="0">
                <a:solidFill>
                  <a:srgbClr val="FF0000"/>
                </a:solidFill>
              </a:rPr>
              <a:t>о</a:t>
            </a:r>
            <a:r>
              <a:rPr lang="ru-RU" sz="5400" dirty="0"/>
              <a:t>брадоваться, </a:t>
            </a:r>
            <a:r>
              <a:rPr lang="ru-RU" sz="5400" b="1" dirty="0">
                <a:solidFill>
                  <a:srgbClr val="FF0000"/>
                </a:solidFill>
              </a:rPr>
              <a:t>о</a:t>
            </a:r>
            <a:r>
              <a:rPr lang="ru-RU" sz="5400" dirty="0"/>
              <a:t>тпрыгнуть, н</a:t>
            </a:r>
            <a:r>
              <a:rPr lang="ru-RU" sz="5400" b="1" dirty="0">
                <a:solidFill>
                  <a:srgbClr val="FF0000"/>
                </a:solidFill>
              </a:rPr>
              <a:t>ад</a:t>
            </a:r>
            <a:r>
              <a:rPr lang="ru-RU" sz="5400" dirty="0"/>
              <a:t>строить, п</a:t>
            </a:r>
            <a:r>
              <a:rPr lang="ru-RU" sz="5400" b="1" dirty="0">
                <a:solidFill>
                  <a:srgbClr val="FF0000"/>
                </a:solidFill>
              </a:rPr>
              <a:t>од</a:t>
            </a:r>
            <a:r>
              <a:rPr lang="ru-RU" sz="5400" dirty="0"/>
              <a:t>строиться, пр</a:t>
            </a:r>
            <a:r>
              <a:rPr lang="ru-RU" sz="5400" b="1" dirty="0">
                <a:solidFill>
                  <a:srgbClr val="FF0000"/>
                </a:solidFill>
              </a:rPr>
              <a:t>ед</a:t>
            </a:r>
            <a:r>
              <a:rPr lang="ru-RU" sz="5400" dirty="0"/>
              <a:t>сказать, </a:t>
            </a:r>
            <a:r>
              <a:rPr lang="ru-RU" sz="5400" b="1" dirty="0">
                <a:solidFill>
                  <a:srgbClr val="FF0000"/>
                </a:solidFill>
              </a:rPr>
              <a:t>в</a:t>
            </a:r>
            <a:r>
              <a:rPr lang="ru-RU" sz="5400" dirty="0"/>
              <a:t>ставить, </a:t>
            </a:r>
            <a:r>
              <a:rPr lang="ru-RU" sz="5400" b="1" dirty="0">
                <a:solidFill>
                  <a:srgbClr val="FF0000"/>
                </a:solidFill>
              </a:rPr>
              <a:t>с</a:t>
            </a:r>
            <a:r>
              <a:rPr lang="ru-RU" sz="5400" dirty="0"/>
              <a:t>бежать, </a:t>
            </a:r>
            <a:r>
              <a:rPr lang="ru-RU" sz="5400" b="1" dirty="0">
                <a:solidFill>
                  <a:srgbClr val="FF0000"/>
                </a:solidFill>
              </a:rPr>
              <a:t>з</a:t>
            </a:r>
            <a:r>
              <a:rPr lang="ru-RU" sz="5400" dirty="0"/>
              <a:t>доровье, </a:t>
            </a:r>
            <a:r>
              <a:rPr lang="ru-RU" sz="5400" b="1" dirty="0">
                <a:solidFill>
                  <a:srgbClr val="FF0000"/>
                </a:solidFill>
              </a:rPr>
              <a:t>во</a:t>
            </a:r>
            <a:r>
              <a:rPr lang="ru-RU" sz="5400" dirty="0"/>
              <a:t>шел.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7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Проверяем распределительный диктант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чре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мерный</a:t>
            </a:r>
          </a:p>
          <a:p>
            <a:r>
              <a:rPr lang="ru-RU" sz="3600" dirty="0" smtClean="0"/>
              <a:t>ра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ведать</a:t>
            </a:r>
          </a:p>
          <a:p>
            <a:r>
              <a:rPr lang="ru-RU" sz="3600" dirty="0" smtClean="0"/>
              <a:t>ни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вергнуть</a:t>
            </a:r>
          </a:p>
          <a:p>
            <a:r>
              <a:rPr lang="ru-RU" sz="3600" dirty="0" smtClean="0"/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ведать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звание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радостный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з</a:t>
            </a:r>
            <a:r>
              <a:rPr lang="ru-RU" sz="3600" dirty="0" smtClean="0"/>
              <a:t>заботный</a:t>
            </a: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600" dirty="0" smtClean="0"/>
              <a:t>и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сякнуть</a:t>
            </a:r>
          </a:p>
          <a:p>
            <a:r>
              <a:rPr lang="ru-RU" sz="3600" dirty="0" smtClean="0"/>
              <a:t>ни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падать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сердечный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стание</a:t>
            </a:r>
          </a:p>
          <a:p>
            <a:r>
              <a:rPr lang="ru-RU" sz="3600" dirty="0" smtClean="0"/>
              <a:t>ра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сказать</a:t>
            </a:r>
          </a:p>
          <a:p>
            <a:r>
              <a:rPr lang="ru-RU" sz="3600" dirty="0" smtClean="0"/>
              <a:t>бе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шумный</a:t>
            </a:r>
          </a:p>
          <a:p>
            <a:r>
              <a:rPr lang="ru-RU" sz="3600" dirty="0" smtClean="0"/>
              <a:t>во</a:t>
            </a:r>
            <a:r>
              <a:rPr lang="ru-RU" sz="3600" dirty="0" smtClean="0">
                <a:solidFill>
                  <a:srgbClr val="FF0000"/>
                </a:solidFill>
              </a:rPr>
              <a:t>с</a:t>
            </a:r>
            <a:r>
              <a:rPr lang="ru-RU" sz="3600" dirty="0" smtClean="0"/>
              <a:t>кресший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Словообразовательная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работа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Даль без предела-</a:t>
            </a:r>
          </a:p>
          <a:p>
            <a:r>
              <a:rPr lang="ru-RU" dirty="0" smtClean="0"/>
              <a:t>Рыцарь без страха-</a:t>
            </a:r>
          </a:p>
          <a:p>
            <a:r>
              <a:rPr lang="ru-RU" dirty="0" smtClean="0"/>
              <a:t>Труд без пользы-</a:t>
            </a:r>
          </a:p>
          <a:p>
            <a:r>
              <a:rPr lang="ru-RU" dirty="0" smtClean="0"/>
              <a:t>Зима без снега-</a:t>
            </a:r>
          </a:p>
          <a:p>
            <a:r>
              <a:rPr lang="ru-RU" dirty="0" smtClean="0"/>
              <a:t>Небо без звезд-</a:t>
            </a:r>
          </a:p>
          <a:p>
            <a:r>
              <a:rPr lang="ru-RU" dirty="0" smtClean="0"/>
              <a:t>Малыш без защиты-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предельный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страшный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полезный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снежная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звездное</a:t>
            </a:r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защитный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Вспомни пословицу!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Рыбак рыбака видит</a:t>
            </a:r>
          </a:p>
          <a:p>
            <a:r>
              <a:rPr lang="ru-RU" dirty="0" smtClean="0"/>
              <a:t>Маслом каши не</a:t>
            </a:r>
          </a:p>
          <a:p>
            <a:r>
              <a:rPr lang="ru-RU" dirty="0" smtClean="0"/>
              <a:t>Маленькое дело лучше большого</a:t>
            </a:r>
          </a:p>
          <a:p>
            <a:r>
              <a:rPr lang="ru-RU" dirty="0" smtClean="0"/>
              <a:t>Береги платье </a:t>
            </a:r>
            <a:r>
              <a:rPr lang="ru-RU" dirty="0" err="1" smtClean="0"/>
              <a:t>снову</a:t>
            </a:r>
            <a:r>
              <a:rPr lang="ru-RU" dirty="0" smtClean="0"/>
              <a:t>, а честь</a:t>
            </a:r>
          </a:p>
          <a:p>
            <a:r>
              <a:rPr lang="ru-RU" dirty="0" smtClean="0"/>
              <a:t>От малой искры Москва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далека</a:t>
            </a:r>
          </a:p>
          <a:p>
            <a:r>
              <a:rPr lang="ru-RU" dirty="0" smtClean="0"/>
              <a:t>и</a:t>
            </a:r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портишь</a:t>
            </a:r>
          </a:p>
          <a:p>
            <a:endParaRPr lang="ru-RU" dirty="0" smtClean="0"/>
          </a:p>
          <a:p>
            <a:r>
              <a:rPr lang="ru-RU" dirty="0" smtClean="0"/>
              <a:t>бе</a:t>
            </a:r>
            <a:r>
              <a:rPr lang="ru-RU" dirty="0" smtClean="0">
                <a:solidFill>
                  <a:srgbClr val="FF0000"/>
                </a:solidFill>
              </a:rPr>
              <a:t>з</a:t>
            </a:r>
            <a:r>
              <a:rPr lang="ru-RU" dirty="0" smtClean="0"/>
              <a:t>делья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молоду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dirty="0" smtClean="0"/>
              <a:t>горела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</a:rPr>
              <a:t>Правописание приставок пре- при-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</a:t>
            </a:r>
            <a:r>
              <a:rPr lang="ru-RU" b="1" i="1" dirty="0" smtClean="0"/>
              <a:t>При-</a:t>
            </a:r>
          </a:p>
          <a:p>
            <a:r>
              <a:rPr lang="ru-RU" dirty="0" smtClean="0"/>
              <a:t>  -присоединение</a:t>
            </a:r>
          </a:p>
          <a:p>
            <a:r>
              <a:rPr lang="ru-RU" dirty="0" smtClean="0"/>
              <a:t>  -приближение</a:t>
            </a:r>
          </a:p>
          <a:p>
            <a:r>
              <a:rPr lang="ru-RU" dirty="0" smtClean="0"/>
              <a:t>  - нахождение вблизи</a:t>
            </a:r>
          </a:p>
          <a:p>
            <a:r>
              <a:rPr lang="ru-RU" dirty="0" smtClean="0"/>
              <a:t>  -неполное действие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i="1" dirty="0" smtClean="0"/>
              <a:t>Пре-</a:t>
            </a:r>
          </a:p>
          <a:p>
            <a:r>
              <a:rPr lang="ru-RU" dirty="0" smtClean="0"/>
              <a:t>   -заменить словом очень</a:t>
            </a:r>
          </a:p>
          <a:p>
            <a:r>
              <a:rPr lang="ru-RU" dirty="0" smtClean="0"/>
              <a:t>   - </a:t>
            </a:r>
            <a:r>
              <a:rPr lang="ru-RU" dirty="0" err="1" smtClean="0"/>
              <a:t>=пере</a:t>
            </a:r>
            <a:r>
              <a:rPr lang="ru-RU" dirty="0" smtClean="0"/>
              <a:t>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шаблон с сово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с совой</Template>
  <TotalTime>224</TotalTime>
  <Words>286</Words>
  <Application>Microsoft Office PowerPoint</Application>
  <PresentationFormat>Экран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шаблон с совой</vt:lpstr>
      <vt:lpstr>Тема урока.  Правописание приставок</vt:lpstr>
      <vt:lpstr>Правописание приставок</vt:lpstr>
      <vt:lpstr>Правило. Правописание приставок  на З и С</vt:lpstr>
      <vt:lpstr>Правописание С остаётся неизменной в словах: </vt:lpstr>
      <vt:lpstr> Вставь пропущенные  буквы в слова</vt:lpstr>
      <vt:lpstr>Проверяем распределительный диктант</vt:lpstr>
      <vt:lpstr>Словообразовательная  работа</vt:lpstr>
      <vt:lpstr>Вспомни пословицу!</vt:lpstr>
      <vt:lpstr>Правописание приставок пре- при-</vt:lpstr>
      <vt:lpstr>Лексическая работа</vt:lpstr>
      <vt:lpstr>Составить словосочетания</vt:lpstr>
    </vt:vector>
  </TitlesOfParts>
  <Company>WIN7XP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приставок</dc:title>
  <dc:creator>WIN7XP</dc:creator>
  <cp:lastModifiedBy>User</cp:lastModifiedBy>
  <cp:revision>23</cp:revision>
  <dcterms:created xsi:type="dcterms:W3CDTF">2010-10-15T14:05:20Z</dcterms:created>
  <dcterms:modified xsi:type="dcterms:W3CDTF">2014-12-07T06:57:15Z</dcterms:modified>
</cp:coreProperties>
</file>